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Raleway"/>
      <p:regular r:id="rId33"/>
      <p:bold r:id="rId34"/>
      <p:italic r:id="rId35"/>
      <p:boldItalic r:id="rId36"/>
    </p:embeddedFont>
    <p:embeddedFont>
      <p:font typeface="Lobster"/>
      <p:regular r:id="rId37"/>
    </p:embeddedFont>
    <p:embeddedFont>
      <p:font typeface="Lato"/>
      <p:regular r:id="rId38"/>
      <p:bold r:id="rId39"/>
      <p:italic r:id="rId40"/>
      <p:boldItalic r:id="rId41"/>
    </p:embeddedFont>
    <p:embeddedFont>
      <p:font typeface="Merriweather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321686B-78FD-4A06-BA4D-8CE6CB797E42}">
  <a:tblStyle styleId="{E321686B-78FD-4A06-BA4D-8CE6CB797E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20" Type="http://schemas.openxmlformats.org/officeDocument/2006/relationships/slide" Target="slides/slide14.xml"/><Relationship Id="rId42" Type="http://schemas.openxmlformats.org/officeDocument/2006/relationships/font" Target="fonts/Merriweather-regular.fntdata"/><Relationship Id="rId41" Type="http://schemas.openxmlformats.org/officeDocument/2006/relationships/font" Target="fonts/Lato-boldItalic.fntdata"/><Relationship Id="rId22" Type="http://schemas.openxmlformats.org/officeDocument/2006/relationships/slide" Target="slides/slide16.xml"/><Relationship Id="rId44" Type="http://schemas.openxmlformats.org/officeDocument/2006/relationships/font" Target="fonts/Merriweather-italic.fntdata"/><Relationship Id="rId21" Type="http://schemas.openxmlformats.org/officeDocument/2006/relationships/slide" Target="slides/slide15.xml"/><Relationship Id="rId43" Type="http://schemas.openxmlformats.org/officeDocument/2006/relationships/font" Target="fonts/Merriweather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Merriweather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aleway-italic.fntdata"/><Relationship Id="rId12" Type="http://schemas.openxmlformats.org/officeDocument/2006/relationships/slide" Target="slides/slide6.xml"/><Relationship Id="rId34" Type="http://schemas.openxmlformats.org/officeDocument/2006/relationships/font" Target="fonts/Raleway-bold.fntdata"/><Relationship Id="rId15" Type="http://schemas.openxmlformats.org/officeDocument/2006/relationships/slide" Target="slides/slide9.xml"/><Relationship Id="rId37" Type="http://schemas.openxmlformats.org/officeDocument/2006/relationships/font" Target="fonts/Lobster-regular.fntdata"/><Relationship Id="rId14" Type="http://schemas.openxmlformats.org/officeDocument/2006/relationships/slide" Target="slides/slide8.xml"/><Relationship Id="rId36" Type="http://schemas.openxmlformats.org/officeDocument/2006/relationships/font" Target="fonts/Raleway-boldItalic.fntdata"/><Relationship Id="rId17" Type="http://schemas.openxmlformats.org/officeDocument/2006/relationships/slide" Target="slides/slide11.xml"/><Relationship Id="rId39" Type="http://schemas.openxmlformats.org/officeDocument/2006/relationships/font" Target="fonts/Lato-bold.fntdata"/><Relationship Id="rId16" Type="http://schemas.openxmlformats.org/officeDocument/2006/relationships/slide" Target="slides/slide10.xml"/><Relationship Id="rId38" Type="http://schemas.openxmlformats.org/officeDocument/2006/relationships/font" Target="fonts/Lato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f6af9d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5f6af9d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c680c43ad9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c680c43ad9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c67cc3cd5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c67cc3cd5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c680c43ad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c680c43ad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c680c43ad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c680c43ad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c680c43ad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c680c43ad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c680c43ad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c680c43ad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c680c43ad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c680c43ad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c680c43ad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c680c43ad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c680c43ad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c680c43ad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c680c43ad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c680c43ad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c66176970b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c66176970b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c680c43ad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c680c43ad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d9c67055b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d9c67055b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51622d55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51622d55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c6fee3639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c6fee3639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d9c67055b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d9c67055b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d9c67055b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d9c67055b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d9c67055b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d9c67055b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51622d55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51622d55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d9c67055b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d9c67055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c680c43ad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c680c43ad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51d23597c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51d23597c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c67cc3cd5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c67cc3cd5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c67cc3cd5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c67cc3cd5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c67cc3cd5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c67cc3cd5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" name="Google Shape;14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" name="Google Shape;92;p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3" name="Google Shape;93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1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de view of hands writing in a notebook at a cafe" id="100" name="Google Shape;100;p12"/>
          <p:cNvPicPr preferRelativeResize="0"/>
          <p:nvPr/>
        </p:nvPicPr>
        <p:blipFill rotWithShape="1">
          <a:blip r:embed="rId2">
            <a:alphaModFix/>
          </a:blip>
          <a:srcRect b="26446" l="9050" r="54351" t="12064"/>
          <a:stretch/>
        </p:blipFill>
        <p:spPr>
          <a:xfrm>
            <a:off x="1" y="-5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/>
          <p:nvPr/>
        </p:nvSpPr>
        <p:spPr>
          <a:xfrm>
            <a:off x="1650" y="0"/>
            <a:ext cx="45687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" name="Google Shape;102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3" name="Google Shape;103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" name="Google Shape;105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6" name="Google Shape;106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8" name="Google Shape;108;p12"/>
          <p:cNvSpPr txBox="1"/>
          <p:nvPr>
            <p:ph idx="12" type="sldNum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2">
  <p:cSld name="SECTION_TITLE_AND_DESCRIPTION_1_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3"/>
          <p:cNvPicPr preferRelativeResize="0"/>
          <p:nvPr/>
        </p:nvPicPr>
        <p:blipFill rotWithShape="1">
          <a:blip r:embed="rId2">
            <a:alphaModFix/>
          </a:blip>
          <a:srcRect b="0" l="31883" r="25713" t="8096"/>
          <a:stretch/>
        </p:blipFill>
        <p:spPr>
          <a:xfrm>
            <a:off x="0" y="0"/>
            <a:ext cx="457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/>
          <p:nvPr/>
        </p:nvSpPr>
        <p:spPr>
          <a:xfrm>
            <a:off x="-75" y="0"/>
            <a:ext cx="45720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" name="Google Shape;112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3" name="Google Shape;113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7" name="Google Shape;117;p1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8" name="Google Shape;118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4" name="Google Shape;12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15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solidFill>
          <a:schemeClr val="lt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" name="Google Shape;22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0" y="1"/>
            <a:ext cx="9144000" cy="4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5063108" y="1313285"/>
            <a:ext cx="3459716" cy="2670463"/>
            <a:chOff x="3553042" y="1657806"/>
            <a:chExt cx="3461100" cy="2671532"/>
          </a:xfrm>
        </p:grpSpPr>
        <p:sp>
          <p:nvSpPr>
            <p:cNvPr id="26" name="Google Shape;26;p3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Component Detail" id="34" name="Google Shape;34;p3"/>
          <p:cNvPicPr preferRelativeResize="0"/>
          <p:nvPr/>
        </p:nvPicPr>
        <p:blipFill rotWithShape="1">
          <a:blip r:embed="rId2">
            <a:alphaModFix/>
          </a:blip>
          <a:srcRect b="25076" l="0" r="0" t="0"/>
          <a:stretch/>
        </p:blipFill>
        <p:spPr>
          <a:xfrm>
            <a:off x="5161725" y="1399791"/>
            <a:ext cx="3262825" cy="18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/>
          <p:nvPr/>
        </p:nvSpPr>
        <p:spPr>
          <a:xfrm flipH="1">
            <a:off x="5156273" y="1401826"/>
            <a:ext cx="3268500" cy="1812900"/>
          </a:xfrm>
          <a:prstGeom prst="rtTriangle">
            <a:avLst/>
          </a:prstGeom>
          <a:solidFill>
            <a:srgbClr val="000000">
              <a:alpha val="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7666681" y="2077877"/>
            <a:ext cx="1148179" cy="2282764"/>
            <a:chOff x="7666681" y="2077877"/>
            <a:chExt cx="1148179" cy="2282764"/>
          </a:xfrm>
        </p:grpSpPr>
        <p:grpSp>
          <p:nvGrpSpPr>
            <p:cNvPr id="37" name="Google Shape;37;p3"/>
            <p:cNvGrpSpPr/>
            <p:nvPr/>
          </p:nvGrpSpPr>
          <p:grpSpPr>
            <a:xfrm>
              <a:off x="7666681" y="2077877"/>
              <a:ext cx="1148179" cy="2282764"/>
              <a:chOff x="3983627" y="1676395"/>
              <a:chExt cx="1449538" cy="2881914"/>
            </a:xfrm>
          </p:grpSpPr>
          <p:sp>
            <p:nvSpPr>
              <p:cNvPr id="38" name="Google Shape;38;p3"/>
              <p:cNvSpPr/>
              <p:nvPr/>
            </p:nvSpPr>
            <p:spPr>
              <a:xfrm rot="-5400000">
                <a:off x="3276827" y="2404608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 rot="-5400000">
                <a:off x="3279465" y="2383195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3333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4473243" y="4318802"/>
                <a:ext cx="472800" cy="76800"/>
              </a:xfrm>
              <a:prstGeom prst="roundRect">
                <a:avLst>
                  <a:gd fmla="val 50000" name="adj"/>
                </a:avLst>
              </a:prstGeom>
              <a:solidFill>
                <a:srgbClr val="4B4B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descr="Mobile View" id="41" name="Google Shape;41;p3"/>
            <p:cNvPicPr preferRelativeResize="0"/>
            <p:nvPr/>
          </p:nvPicPr>
          <p:blipFill rotWithShape="1">
            <a:blip r:embed="rId3">
              <a:alphaModFix/>
            </a:blip>
            <a:srcRect b="4371" l="0" r="0" t="4362"/>
            <a:stretch/>
          </p:blipFill>
          <p:spPr>
            <a:xfrm>
              <a:off x="7720839" y="2222723"/>
              <a:ext cx="1037555" cy="1833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3"/>
            <p:cNvSpPr/>
            <p:nvPr/>
          </p:nvSpPr>
          <p:spPr>
            <a:xfrm flipH="1">
              <a:off x="7722342" y="2222973"/>
              <a:ext cx="1037700" cy="1833000"/>
            </a:xfrm>
            <a:prstGeom prst="rtTriangle">
              <a:avLst/>
            </a:prstGeom>
            <a:solidFill>
              <a:srgbClr val="000000">
                <a:alpha val="30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5" name="Google Shape;45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" name="Google Shape;51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2" name="Google Shape;52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" name="Google Shape;54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" name="Google Shape;62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Google Shape;68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2" name="Google Shape;72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" name="Google Shape;83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6" name="Google Shape;86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1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hyperlink" Target="https://www.s2fevents.com/stlouisevents/snowball-series-5k-forest-park-98pwp-e9rws-c4g5h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president@lafayettepark.org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hyperlink" Target="mailto:president@lafayettepark.org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fundraising@lafayettesquare.org" TargetMode="External"/><Relationship Id="rId4" Type="http://schemas.openxmlformats.org/officeDocument/2006/relationships/hyperlink" Target="mailto:fundraising@lafayettesquare.org" TargetMode="External"/><Relationship Id="rId5" Type="http://schemas.openxmlformats.org/officeDocument/2006/relationships/hyperlink" Target="mailto:springtour@lafayettesquare.org" TargetMode="External"/><Relationship Id="rId6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hyperlink" Target="https://www.usability.gov/what-and-why/information-architecture.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hyperlink" Target="mailto:hessburga@stlouis-mo.gov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mailto:rrojas@slmpd.org" TargetMode="External"/><Relationship Id="rId4" Type="http://schemas.openxmlformats.org/officeDocument/2006/relationships/hyperlink" Target="https://www.facebook.com/SaintLouisMetropolitanPoliceDepartment/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17.png"/><Relationship Id="rId7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/>
          <p:nvPr>
            <p:ph type="ctrTitle"/>
          </p:nvPr>
        </p:nvSpPr>
        <p:spPr>
          <a:xfrm>
            <a:off x="736875" y="581275"/>
            <a:ext cx="4937400" cy="15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Lafayette Square </a:t>
            </a:r>
            <a:r>
              <a:rPr lang="en" sz="3200"/>
              <a:t>February 2026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General Membership Meeting</a:t>
            </a:r>
            <a:endParaRPr sz="2500"/>
          </a:p>
        </p:txBody>
      </p:sp>
      <p:sp>
        <p:nvSpPr>
          <p:cNvPr id="136" name="Google Shape;136;p17"/>
          <p:cNvSpPr txBox="1"/>
          <p:nvPr>
            <p:ph idx="1" type="subTitle"/>
          </p:nvPr>
        </p:nvSpPr>
        <p:spPr>
          <a:xfrm>
            <a:off x="759300" y="3564675"/>
            <a:ext cx="51243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The neighborhood association of Lafayette Square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Lafayette Square Restoration Committee (LSRC)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obster"/>
                <a:ea typeface="Lobster"/>
                <a:cs typeface="Lobster"/>
                <a:sym typeface="Lobster"/>
              </a:rPr>
              <a:t>Established 1969, Incorporated 1971</a:t>
            </a:r>
            <a:endParaRPr sz="12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aka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Lafayette Square Neighborhood Association (LSNA)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obster"/>
                <a:ea typeface="Lobster"/>
                <a:cs typeface="Lobster"/>
                <a:sym typeface="Lobster"/>
              </a:rPr>
              <a:t>Since 2022</a:t>
            </a:r>
            <a:endParaRPr sz="12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37" name="Google Shape;13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5103" y="3870750"/>
            <a:ext cx="2258249" cy="121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>
            <p:ph type="title"/>
          </p:nvPr>
        </p:nvSpPr>
        <p:spPr>
          <a:xfrm>
            <a:off x="766825" y="5934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Planned Street Closure</a:t>
            </a:r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5143" y="555975"/>
            <a:ext cx="1750750" cy="93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/>
          <p:nvPr/>
        </p:nvSpPr>
        <p:spPr>
          <a:xfrm>
            <a:off x="814875" y="1323250"/>
            <a:ext cx="7864800" cy="3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Lato"/>
              <a:buChar char="❖"/>
            </a:pPr>
            <a:r>
              <a:t/>
            </a:r>
            <a:endParaRPr sz="2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❖"/>
            </a:pPr>
            <a:r>
              <a:t/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❖"/>
            </a:pPr>
            <a:r>
              <a:t/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❖"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~700 participants</a:t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❖"/>
            </a:pPr>
            <a:r>
              <a:t/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6:30-9:30 am Park Avenue closed at 18th Street</a:t>
            </a:r>
            <a:endParaRPr sz="1200">
              <a:solidFill>
                <a:schemeClr val="dk1"/>
              </a:solidFill>
            </a:endParaRPr>
          </a:p>
          <a:p>
            <a:pPr indent="-3048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8:00-9:00 am Mississippi and Missouri Streets closed between Lafayette and Park</a:t>
            </a:r>
            <a:endParaRPr sz="1200">
              <a:solidFill>
                <a:schemeClr val="dk1"/>
              </a:solidFill>
            </a:endParaRPr>
          </a:p>
          <a:p>
            <a:pPr indent="-3048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8:00-9:00 am 1 way westbound traffic open on Park</a:t>
            </a:r>
            <a:endParaRPr sz="1200">
              <a:solidFill>
                <a:schemeClr val="dk1"/>
              </a:solidFill>
            </a:endParaRPr>
          </a:p>
          <a:p>
            <a:pPr indent="-3048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8:00-9:00 am 1 way eastbound traffic open on Lafayette</a:t>
            </a:r>
            <a:endParaRPr sz="12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https://www.s2fevents.com/stlouisevents/snowball-series-5k-forest-park-98pwp-e9rws-c4g5h</a:t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Email sent to membership on February 5th at 9:08 PM</a:t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6" name="Google Shape;20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1300" y="1375563"/>
            <a:ext cx="3810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1990875"/>
            <a:ext cx="3047350" cy="812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/>
          <p:nvPr>
            <p:ph type="title"/>
          </p:nvPr>
        </p:nvSpPr>
        <p:spPr>
          <a:xfrm>
            <a:off x="109350" y="129975"/>
            <a:ext cx="4462800" cy="43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St. Louis Neighborhood Stabilization Division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Neighbor Improvement Specialist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accent4"/>
                </a:solidFill>
              </a:rPr>
              <a:t>Reign Harris</a:t>
            </a:r>
            <a:endParaRPr i="1" sz="24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13" name="Google Shape;213;p27"/>
          <p:cNvSpPr txBox="1"/>
          <p:nvPr>
            <p:ph idx="2" type="body"/>
          </p:nvPr>
        </p:nvSpPr>
        <p:spPr>
          <a:xfrm>
            <a:off x="4665025" y="1563700"/>
            <a:ext cx="4395900" cy="24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harrisre@stlouis-mo.gov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/>
              <a:t>(314)-901-3615 (cell)</a:t>
            </a:r>
            <a:endParaRPr b="1" sz="19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4" name="Google Shape;2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7543" y="54975"/>
            <a:ext cx="1750750" cy="9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0675" y="3806050"/>
            <a:ext cx="1240250" cy="124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/>
          <p:nvPr>
            <p:ph type="title"/>
          </p:nvPr>
        </p:nvSpPr>
        <p:spPr>
          <a:xfrm>
            <a:off x="724950" y="182324"/>
            <a:ext cx="3300900" cy="41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Lafayette Park Conservancy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President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Tricia Spence</a:t>
            </a:r>
            <a:endParaRPr b="0"/>
          </a:p>
        </p:txBody>
      </p:sp>
      <p:sp>
        <p:nvSpPr>
          <p:cNvPr id="221" name="Google Shape;221;p28"/>
          <p:cNvSpPr txBox="1"/>
          <p:nvPr/>
        </p:nvSpPr>
        <p:spPr>
          <a:xfrm>
            <a:off x="5008925" y="2891725"/>
            <a:ext cx="37005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president@lafayettepark.org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28"/>
          <p:cNvSpPr txBox="1"/>
          <p:nvPr/>
        </p:nvSpPr>
        <p:spPr>
          <a:xfrm>
            <a:off x="5208725" y="3246321"/>
            <a:ext cx="33009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(314) 949-2197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3" name="Google Shape;22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1050" y="638350"/>
            <a:ext cx="2528233" cy="220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/>
          <p:nvPr>
            <p:ph type="title"/>
          </p:nvPr>
        </p:nvSpPr>
        <p:spPr>
          <a:xfrm>
            <a:off x="724950" y="182324"/>
            <a:ext cx="3300900" cy="41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Lafayette Arts </a:t>
            </a:r>
            <a:r>
              <a:rPr lang="en"/>
              <a:t>Council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President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Patty Carleton</a:t>
            </a:r>
            <a:endParaRPr b="0"/>
          </a:p>
        </p:txBody>
      </p:sp>
      <p:sp>
        <p:nvSpPr>
          <p:cNvPr id="229" name="Google Shape;229;p29"/>
          <p:cNvSpPr txBox="1"/>
          <p:nvPr/>
        </p:nvSpPr>
        <p:spPr>
          <a:xfrm>
            <a:off x="5008925" y="2891725"/>
            <a:ext cx="37005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acls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@lafayettepark.org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29"/>
          <p:cNvSpPr txBox="1"/>
          <p:nvPr/>
        </p:nvSpPr>
        <p:spPr>
          <a:xfrm>
            <a:off x="5208725" y="3246321"/>
            <a:ext cx="33009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(314) 949-2197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1" name="Google Shape;23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9425" y="1632650"/>
            <a:ext cx="36195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/>
          <p:nvPr>
            <p:ph idx="1" type="body"/>
          </p:nvPr>
        </p:nvSpPr>
        <p:spPr>
          <a:xfrm>
            <a:off x="729450" y="13911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➔"/>
            </a:pPr>
            <a:r>
              <a:rPr lang="en" sz="1900"/>
              <a:t>Owner - </a:t>
            </a:r>
            <a:r>
              <a:rPr i="1" lang="en" sz="1900"/>
              <a:t>Renaissance </a:t>
            </a:r>
            <a:r>
              <a:rPr i="1" lang="en" sz="1900"/>
              <a:t>Development </a:t>
            </a:r>
            <a:r>
              <a:rPr i="1" lang="en" sz="1900"/>
              <a:t>Management</a:t>
            </a:r>
            <a:endParaRPr i="1"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➔"/>
            </a:pPr>
            <a:r>
              <a:rPr lang="en" sz="1900"/>
              <a:t>Purchased three properties in Fall 2024 from previous owner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➔"/>
            </a:pPr>
            <a:r>
              <a:rPr lang="en" sz="1900"/>
              <a:t>Development progress status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0"/>
          <p:cNvSpPr txBox="1"/>
          <p:nvPr>
            <p:ph type="title"/>
          </p:nvPr>
        </p:nvSpPr>
        <p:spPr>
          <a:xfrm>
            <a:off x="729450" y="5785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Guest Speaker - Jassen Johnson</a:t>
            </a:r>
            <a:endParaRPr sz="3000"/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4600" y="3525789"/>
            <a:ext cx="4507424" cy="1521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>
            <p:ph type="title"/>
          </p:nvPr>
        </p:nvSpPr>
        <p:spPr>
          <a:xfrm>
            <a:off x="729450" y="116698"/>
            <a:ext cx="70212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President’s Report - Phil Lamczyk</a:t>
            </a:r>
            <a:endParaRPr b="0"/>
          </a:p>
        </p:txBody>
      </p:sp>
      <p:sp>
        <p:nvSpPr>
          <p:cNvPr id="244" name="Google Shape;244;p31"/>
          <p:cNvSpPr txBox="1"/>
          <p:nvPr>
            <p:ph type="title"/>
          </p:nvPr>
        </p:nvSpPr>
        <p:spPr>
          <a:xfrm>
            <a:off x="729450" y="751400"/>
            <a:ext cx="8069700" cy="33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 u="sng">
                <a:latin typeface="Lato"/>
                <a:ea typeface="Lato"/>
                <a:cs typeface="Lato"/>
                <a:sym typeface="Lato"/>
              </a:rPr>
              <a:t>Accomplishments</a:t>
            </a:r>
            <a:endParaRPr b="0" sz="1800" u="sng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0" lang="en" sz="1400">
                <a:latin typeface="Lato"/>
                <a:ea typeface="Lato"/>
                <a:cs typeface="Lato"/>
                <a:sym typeface="Lato"/>
              </a:rPr>
              <a:t>Fulfilled the first ever annual meeting (30 January) of Jim King Fund at Modern Dollar Planning with members of subcommittee: Lamczyk, Negri, Hunt, Volpe, Hurst</a:t>
            </a:r>
            <a:endParaRPr b="0" sz="14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0" lang="en" sz="1400">
                <a:latin typeface="Lato"/>
                <a:ea typeface="Lato"/>
                <a:cs typeface="Lato"/>
                <a:sym typeface="Lato"/>
              </a:rPr>
              <a:t>$200K fund established in November 2020; current value at $249K</a:t>
            </a:r>
            <a:endParaRPr b="0" sz="14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0" lang="en" sz="1400">
                <a:latin typeface="Lato"/>
                <a:ea typeface="Lato"/>
                <a:cs typeface="Lato"/>
                <a:sym typeface="Lato"/>
              </a:rPr>
              <a:t>First 4% withdrawal in work of ~$9,900; designated for beautification/improvements/landscape</a:t>
            </a:r>
            <a:endParaRPr b="0" sz="1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 u="sng">
                <a:latin typeface="Lato"/>
                <a:ea typeface="Lato"/>
                <a:cs typeface="Lato"/>
                <a:sym typeface="Lato"/>
              </a:rPr>
              <a:t>Issues/Open Items</a:t>
            </a:r>
            <a:endParaRPr b="0" sz="1800" u="sng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0" lang="en" sz="1400">
                <a:latin typeface="Lato"/>
                <a:ea typeface="Lato"/>
                <a:cs typeface="Lato"/>
                <a:sym typeface="Lato"/>
              </a:rPr>
              <a:t>Park House lease expiring at the end of March; city will open bid for lease renewal</a:t>
            </a:r>
            <a:endParaRPr b="0" sz="1400"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b="0" lang="en" sz="1400">
                <a:latin typeface="Lato"/>
                <a:ea typeface="Lato"/>
                <a:cs typeface="Lato"/>
                <a:sym typeface="Lato"/>
              </a:rPr>
              <a:t>30 January meeting conducted with Alderwomen Antwi (Hessburg) with Spence, Negri, Lamczyk &amp; Hunt to understand city’s plan/intent</a:t>
            </a:r>
            <a:endParaRPr b="0" sz="1400"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b="0" lang="en" sz="1400">
                <a:latin typeface="Lato"/>
                <a:ea typeface="Lato"/>
                <a:cs typeface="Lato"/>
                <a:sym typeface="Lato"/>
              </a:rPr>
              <a:t>LSRC &amp; LPC will pursue lease with proposal </a:t>
            </a:r>
            <a:endParaRPr b="0" sz="14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b="0" lang="en" sz="1600">
                <a:latin typeface="Lato"/>
                <a:ea typeface="Lato"/>
                <a:cs typeface="Lato"/>
                <a:sym typeface="Lato"/>
              </a:rPr>
              <a:t>Seeking two (2) volunteers to support donation disbursement plan to various non-profits; work with ad-hoc committee with a board member; $7K budgeted </a:t>
            </a:r>
            <a:endParaRPr b="0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p31"/>
          <p:cNvSpPr txBox="1"/>
          <p:nvPr>
            <p:ph type="title"/>
          </p:nvPr>
        </p:nvSpPr>
        <p:spPr>
          <a:xfrm>
            <a:off x="814575" y="4350251"/>
            <a:ext cx="7021200" cy="4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lang="en" sz="1600">
                <a:latin typeface="Arial"/>
                <a:ea typeface="Arial"/>
                <a:cs typeface="Arial"/>
                <a:sym typeface="Arial"/>
              </a:rPr>
              <a:t>resident@lafayettesquare.org</a:t>
            </a:r>
            <a:endParaRPr b="0"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6" name="Google Shape;2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168" y="4136875"/>
            <a:ext cx="1750750" cy="9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>
            <p:ph type="title"/>
          </p:nvPr>
        </p:nvSpPr>
        <p:spPr>
          <a:xfrm>
            <a:off x="729450" y="116698"/>
            <a:ext cx="70212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Fundraising Report</a:t>
            </a:r>
            <a:endParaRPr b="0"/>
          </a:p>
        </p:txBody>
      </p:sp>
      <p:sp>
        <p:nvSpPr>
          <p:cNvPr id="252" name="Google Shape;252;p32"/>
          <p:cNvSpPr txBox="1"/>
          <p:nvPr>
            <p:ph type="title"/>
          </p:nvPr>
        </p:nvSpPr>
        <p:spPr>
          <a:xfrm>
            <a:off x="729450" y="751400"/>
            <a:ext cx="8069700" cy="33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Arial"/>
                <a:ea typeface="Arial"/>
                <a:cs typeface="Arial"/>
                <a:sym typeface="Arial"/>
              </a:rPr>
              <a:t>Chair of Fundraising - Barb Absher</a:t>
            </a:r>
            <a:endParaRPr b="0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Lato"/>
                <a:ea typeface="Lato"/>
                <a:cs typeface="Lato"/>
                <a:sym typeface="Lato"/>
              </a:rPr>
              <a:t>57th Annual Spring Home &amp; Garden Tour</a:t>
            </a:r>
            <a:endParaRPr b="0"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Lato"/>
                <a:ea typeface="Lato"/>
                <a:cs typeface="Lato"/>
                <a:sym typeface="Lato"/>
              </a:rPr>
              <a:t>Saturday &amp; Sunday - June 6 &amp; 7 2026</a:t>
            </a:r>
            <a:endParaRPr b="0"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latin typeface="Lato"/>
                <a:ea typeface="Lato"/>
                <a:cs typeface="Lato"/>
                <a:sym typeface="Lato"/>
              </a:rPr>
              <a:t>10:00 AM to 5:00 PM</a:t>
            </a:r>
            <a:endParaRPr b="0"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p32"/>
          <p:cNvSpPr txBox="1"/>
          <p:nvPr>
            <p:ph type="title"/>
          </p:nvPr>
        </p:nvSpPr>
        <p:spPr>
          <a:xfrm>
            <a:off x="769725" y="4328548"/>
            <a:ext cx="7021200" cy="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fundraising</a:t>
            </a:r>
            <a:r>
              <a:rPr b="0" lang="en" sz="16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@lafayettesquare.org</a:t>
            </a:r>
            <a:r>
              <a:rPr b="0" lang="en" sz="1600"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lang="en" sz="16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springtour@lafayettesquare.org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House Selection - homeselection@lafayettesquare.org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sz="16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0168" y="4136875"/>
            <a:ext cx="1750750" cy="9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/>
          <p:nvPr>
            <p:ph type="title"/>
          </p:nvPr>
        </p:nvSpPr>
        <p:spPr>
          <a:xfrm>
            <a:off x="729450" y="116698"/>
            <a:ext cx="70212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Membership Report</a:t>
            </a:r>
            <a:endParaRPr b="0"/>
          </a:p>
        </p:txBody>
      </p:sp>
      <p:sp>
        <p:nvSpPr>
          <p:cNvPr id="260" name="Google Shape;260;p33"/>
          <p:cNvSpPr txBox="1"/>
          <p:nvPr>
            <p:ph type="title"/>
          </p:nvPr>
        </p:nvSpPr>
        <p:spPr>
          <a:xfrm>
            <a:off x="729450" y="751400"/>
            <a:ext cx="5086800" cy="33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Arial"/>
                <a:ea typeface="Arial"/>
                <a:cs typeface="Arial"/>
                <a:sym typeface="Arial"/>
              </a:rPr>
              <a:t>Chair of Membership- Kim Winters</a:t>
            </a:r>
            <a:endParaRPr b="0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2025 LSNA MEMBERSHIP GOAL: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50 NEW MEMBERSHIPS (350 TOTAL) &amp;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14% OF RESIDENTS ARE LSNA MEMBERS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January 304 / 15%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February 305 / 14%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UNSURE IF YOU ARE A MEMBER OR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DO YOU HAVE QUESTIONS?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3"/>
          <p:cNvSpPr txBox="1"/>
          <p:nvPr>
            <p:ph type="title"/>
          </p:nvPr>
        </p:nvSpPr>
        <p:spPr>
          <a:xfrm>
            <a:off x="814575" y="4350251"/>
            <a:ext cx="7021200" cy="4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membership</a:t>
            </a:r>
            <a:r>
              <a:rPr b="0" lang="en" sz="1600">
                <a:latin typeface="Arial"/>
                <a:ea typeface="Arial"/>
                <a:cs typeface="Arial"/>
                <a:sym typeface="Arial"/>
              </a:rPr>
              <a:t>@lafayettesquare.org</a:t>
            </a:r>
            <a:endParaRPr b="0"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2" name="Google Shape;2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1975" y="2093300"/>
            <a:ext cx="2870800" cy="28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2593" y="69925"/>
            <a:ext cx="1750750" cy="93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3"/>
          <p:cNvSpPr txBox="1"/>
          <p:nvPr/>
        </p:nvSpPr>
        <p:spPr>
          <a:xfrm>
            <a:off x="6291575" y="1406750"/>
            <a:ext cx="257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JOIN TODAY</a:t>
            </a:r>
            <a:endParaRPr sz="3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/>
          <p:nvPr>
            <p:ph type="title"/>
          </p:nvPr>
        </p:nvSpPr>
        <p:spPr>
          <a:xfrm>
            <a:off x="729450" y="116698"/>
            <a:ext cx="70212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Safety Report - Jeff Kirkpatrick</a:t>
            </a:r>
            <a:endParaRPr b="0"/>
          </a:p>
        </p:txBody>
      </p:sp>
      <p:sp>
        <p:nvSpPr>
          <p:cNvPr id="270" name="Google Shape;270;p34"/>
          <p:cNvSpPr txBox="1"/>
          <p:nvPr>
            <p:ph type="title"/>
          </p:nvPr>
        </p:nvSpPr>
        <p:spPr>
          <a:xfrm>
            <a:off x="729450" y="751400"/>
            <a:ext cx="8294100" cy="30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Arial"/>
                <a:ea typeface="Arial"/>
                <a:cs typeface="Arial"/>
                <a:sym typeface="Arial"/>
              </a:rPr>
              <a:t>Chair of Safety - Jeff Kirkpatrick</a:t>
            </a:r>
            <a:endParaRPr b="0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 u="sng">
                <a:latin typeface="Arial"/>
                <a:ea typeface="Arial"/>
                <a:cs typeface="Arial"/>
                <a:sym typeface="Arial"/>
              </a:rPr>
              <a:t>Planned Street Closure for Saturday 21 February 8:30 AM to 9:30 AM</a:t>
            </a:r>
            <a:endParaRPr b="0" sz="20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lang="en" sz="2200">
                <a:latin typeface="Arial"/>
                <a:ea typeface="Arial"/>
                <a:cs typeface="Arial"/>
                <a:sym typeface="Arial"/>
              </a:rPr>
              <a:t>Snowball Series 1 Mile</a:t>
            </a:r>
            <a:endParaRPr b="0" sz="2200">
              <a:latin typeface="Arial"/>
              <a:ea typeface="Arial"/>
              <a:cs typeface="Arial"/>
              <a:sym typeface="Arial"/>
            </a:endParaRPr>
          </a:p>
          <a:p>
            <a:pPr indent="-33020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6:30-9:30am Park Avenue closed at 18th Street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8:00-9:00am Mississippi and Missouri Streets closed between Lafayette and Park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8:00-9:00am 1 way westbound traffic open on Park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8:00-9:00am 1 way eastbound traffic open on Lafayette</a:t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sz="20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1" name="Google Shape;271;p34"/>
          <p:cNvSpPr txBox="1"/>
          <p:nvPr>
            <p:ph type="title"/>
          </p:nvPr>
        </p:nvSpPr>
        <p:spPr>
          <a:xfrm>
            <a:off x="814575" y="4350251"/>
            <a:ext cx="7021200" cy="4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safety</a:t>
            </a:r>
            <a:r>
              <a:rPr b="0" lang="en" sz="1600">
                <a:latin typeface="Arial"/>
                <a:ea typeface="Arial"/>
                <a:cs typeface="Arial"/>
                <a:sym typeface="Arial"/>
              </a:rPr>
              <a:t>@lafayettesquare.org</a:t>
            </a:r>
            <a:endParaRPr b="0"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2" name="Google Shape;2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168" y="4136875"/>
            <a:ext cx="1750750" cy="9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/>
          <p:nvPr>
            <p:ph type="title"/>
          </p:nvPr>
        </p:nvSpPr>
        <p:spPr>
          <a:xfrm>
            <a:off x="729450" y="116698"/>
            <a:ext cx="70212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Improvements Report</a:t>
            </a:r>
            <a:endParaRPr b="0"/>
          </a:p>
        </p:txBody>
      </p:sp>
      <p:sp>
        <p:nvSpPr>
          <p:cNvPr id="278" name="Google Shape;278;p35"/>
          <p:cNvSpPr txBox="1"/>
          <p:nvPr>
            <p:ph type="title"/>
          </p:nvPr>
        </p:nvSpPr>
        <p:spPr>
          <a:xfrm>
            <a:off x="729450" y="751400"/>
            <a:ext cx="8069700" cy="33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Arial"/>
                <a:ea typeface="Arial"/>
                <a:cs typeface="Arial"/>
                <a:sym typeface="Arial"/>
              </a:rPr>
              <a:t>Chair of Improvement - Mitch Hunt</a:t>
            </a:r>
            <a:endParaRPr b="0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 u="sng">
                <a:latin typeface="Arial"/>
                <a:ea typeface="Arial"/>
                <a:cs typeface="Arial"/>
                <a:sym typeface="Arial"/>
              </a:rPr>
              <a:t>Snow Removal Plan Execution</a:t>
            </a:r>
            <a:endParaRPr b="0" sz="1800" u="sng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0" lang="en" sz="1400">
                <a:latin typeface="Arial"/>
                <a:ea typeface="Arial"/>
                <a:cs typeface="Arial"/>
                <a:sym typeface="Arial"/>
              </a:rPr>
              <a:t>First time contract for snow removal during the big snowstorm</a:t>
            </a:r>
            <a:endParaRPr b="0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0" lang="en" sz="1400">
                <a:latin typeface="Arial"/>
                <a:ea typeface="Arial"/>
                <a:cs typeface="Arial"/>
                <a:sym typeface="Arial"/>
              </a:rPr>
              <a:t>Planned/budgeted $15,000</a:t>
            </a:r>
            <a:endParaRPr b="0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0" lang="en" sz="1400">
                <a:latin typeface="Arial"/>
                <a:ea typeface="Arial"/>
                <a:cs typeface="Arial"/>
                <a:sym typeface="Arial"/>
              </a:rPr>
              <a:t>Total invoice cost - $19,975</a:t>
            </a:r>
            <a:endParaRPr b="0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0" lang="en" sz="1400">
                <a:latin typeface="Arial"/>
                <a:ea typeface="Arial"/>
                <a:cs typeface="Arial"/>
                <a:sym typeface="Arial"/>
              </a:rPr>
              <a:t>Lessons learned for the hood and contractor</a:t>
            </a:r>
            <a:endParaRPr b="0"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35"/>
          <p:cNvSpPr txBox="1"/>
          <p:nvPr>
            <p:ph type="title"/>
          </p:nvPr>
        </p:nvSpPr>
        <p:spPr>
          <a:xfrm>
            <a:off x="814575" y="4350251"/>
            <a:ext cx="7021200" cy="4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improvements</a:t>
            </a:r>
            <a:r>
              <a:rPr b="0" lang="en" sz="1600">
                <a:latin typeface="Arial"/>
                <a:ea typeface="Arial"/>
                <a:cs typeface="Arial"/>
                <a:sym typeface="Arial"/>
              </a:rPr>
              <a:t>@lafayettesquare.org</a:t>
            </a:r>
            <a:endParaRPr b="0"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0" name="Google Shape;2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168" y="4136875"/>
            <a:ext cx="1750750" cy="9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5" title="IMG_0391 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5494" y="258737"/>
            <a:ext cx="2074176" cy="276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5" title="IMG_0389 L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8350" y="2125700"/>
            <a:ext cx="2119000" cy="282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/>
          <p:nvPr>
            <p:ph type="title"/>
          </p:nvPr>
        </p:nvSpPr>
        <p:spPr>
          <a:xfrm>
            <a:off x="712850" y="515050"/>
            <a:ext cx="8176200" cy="29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Meeting Rules &amp; Notices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When speaking with a question or a comment, please STAND AND TALK LOUD/USE THE MICROPHONE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Meeting procedures are Robert’s Rule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Meeting minutes are recorded/translated with AI assist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7568" y="4174250"/>
            <a:ext cx="1750750" cy="9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>
            <p:ph type="title"/>
          </p:nvPr>
        </p:nvSpPr>
        <p:spPr>
          <a:xfrm>
            <a:off x="729450" y="116700"/>
            <a:ext cx="83763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Communications</a:t>
            </a:r>
            <a:r>
              <a:rPr lang="en"/>
              <a:t> Report</a:t>
            </a:r>
            <a:endParaRPr b="0"/>
          </a:p>
        </p:txBody>
      </p:sp>
      <p:sp>
        <p:nvSpPr>
          <p:cNvPr id="288" name="Google Shape;288;p36"/>
          <p:cNvSpPr txBox="1"/>
          <p:nvPr>
            <p:ph type="title"/>
          </p:nvPr>
        </p:nvSpPr>
        <p:spPr>
          <a:xfrm>
            <a:off x="729450" y="751400"/>
            <a:ext cx="8069700" cy="33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Arial"/>
                <a:ea typeface="Arial"/>
                <a:cs typeface="Arial"/>
                <a:sym typeface="Arial"/>
              </a:rPr>
              <a:t>Chair of Improvement - Ben Warner</a:t>
            </a:r>
            <a:endParaRPr b="0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u="sng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36"/>
          <p:cNvSpPr txBox="1"/>
          <p:nvPr>
            <p:ph type="title"/>
          </p:nvPr>
        </p:nvSpPr>
        <p:spPr>
          <a:xfrm>
            <a:off x="814575" y="4350251"/>
            <a:ext cx="7021200" cy="4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0" lang="en" sz="1600">
                <a:latin typeface="Arial"/>
                <a:ea typeface="Arial"/>
                <a:cs typeface="Arial"/>
                <a:sym typeface="Arial"/>
              </a:rPr>
              <a:t>communications</a:t>
            </a:r>
            <a:r>
              <a:rPr b="0" lang="en" sz="1600">
                <a:latin typeface="Arial"/>
                <a:ea typeface="Arial"/>
                <a:cs typeface="Arial"/>
                <a:sym typeface="Arial"/>
              </a:rPr>
              <a:t>@lafayettesquare.org</a:t>
            </a:r>
            <a:endParaRPr b="0"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0" name="Google Shape;2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168" y="4136875"/>
            <a:ext cx="1750750" cy="9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7"/>
          <p:cNvSpPr txBox="1"/>
          <p:nvPr>
            <p:ph type="title"/>
          </p:nvPr>
        </p:nvSpPr>
        <p:spPr>
          <a:xfrm>
            <a:off x="727800" y="320700"/>
            <a:ext cx="7688400" cy="4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</a:t>
            </a:r>
            <a:r>
              <a:rPr lang="en"/>
              <a:t> Events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LPC President’s Day Ceremony: 16 February at Kern Pavilion @ 9:00 AM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Board Retreat: Sunday, February 20th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Board Meeting, Tuesday, March 3rd (reactivated)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General Membership Meeting, March 11th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Spring Home &amp; Garden Tour, Saturday &amp; Sunday, June 6th &amp; 7th</a:t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 txBox="1"/>
          <p:nvPr>
            <p:ph type="title"/>
          </p:nvPr>
        </p:nvSpPr>
        <p:spPr>
          <a:xfrm>
            <a:off x="729450" y="586000"/>
            <a:ext cx="827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Brief Announcements of the Members</a:t>
            </a:r>
            <a:endParaRPr/>
          </a:p>
        </p:txBody>
      </p:sp>
      <p:sp>
        <p:nvSpPr>
          <p:cNvPr id="301" name="Google Shape;301;p38"/>
          <p:cNvSpPr txBox="1"/>
          <p:nvPr>
            <p:ph idx="1" type="body"/>
          </p:nvPr>
        </p:nvSpPr>
        <p:spPr>
          <a:xfrm>
            <a:off x="727650" y="147332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700" lvl="0" marL="25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•Birthday (significant or otherwise)?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25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•Anniversary of something?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25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•Significant life event?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25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•Complaints?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25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25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Petition in back for Respect Missouri Voter initiative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 txBox="1"/>
          <p:nvPr>
            <p:ph type="title"/>
          </p:nvPr>
        </p:nvSpPr>
        <p:spPr>
          <a:xfrm>
            <a:off x="729450" y="586000"/>
            <a:ext cx="827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 of Meeting</a:t>
            </a:r>
            <a:endParaRPr/>
          </a:p>
        </p:txBody>
      </p:sp>
      <p:sp>
        <p:nvSpPr>
          <p:cNvPr id="307" name="Google Shape;307;p39"/>
          <p:cNvSpPr txBox="1"/>
          <p:nvPr>
            <p:ph idx="1" type="body"/>
          </p:nvPr>
        </p:nvSpPr>
        <p:spPr>
          <a:xfrm>
            <a:off x="727650" y="147332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700" lvl="0" marL="254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there a motion to </a:t>
            </a: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adjourn</a:t>
            </a: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254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there a 2nd?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254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those in favor?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254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254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are </a:t>
            </a: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adjourned</a:t>
            </a: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,-thanks.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254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" lvl="0" marL="254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TIME TO SOCIALIZE</a:t>
            </a:r>
            <a:endParaRPr b="1" sz="2400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</a:t>
            </a:r>
            <a:endParaRPr/>
          </a:p>
        </p:txBody>
      </p:sp>
      <p:sp>
        <p:nvSpPr>
          <p:cNvPr id="313" name="Google Shape;313;p40"/>
          <p:cNvSpPr txBox="1"/>
          <p:nvPr/>
        </p:nvSpPr>
        <p:spPr>
          <a:xfrm rot="1448619">
            <a:off x="2511994" y="2011106"/>
            <a:ext cx="4306084" cy="6465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Under construction</a:t>
            </a:r>
            <a:endParaRPr sz="3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</a:t>
            </a:r>
            <a:endParaRPr/>
          </a:p>
        </p:txBody>
      </p:sp>
      <p:sp>
        <p:nvSpPr>
          <p:cNvPr id="319" name="Google Shape;319;p41"/>
          <p:cNvSpPr txBox="1"/>
          <p:nvPr/>
        </p:nvSpPr>
        <p:spPr>
          <a:xfrm rot="1448619">
            <a:off x="2511994" y="2011106"/>
            <a:ext cx="4306084" cy="6465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Under construction</a:t>
            </a:r>
            <a:endParaRPr sz="3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2"/>
          <p:cNvSpPr/>
          <p:nvPr/>
        </p:nvSpPr>
        <p:spPr>
          <a:xfrm>
            <a:off x="0" y="4747100"/>
            <a:ext cx="9144000" cy="3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325;p42"/>
          <p:cNvSpPr txBox="1"/>
          <p:nvPr>
            <p:ph idx="4294967295" type="title"/>
          </p:nvPr>
        </p:nvSpPr>
        <p:spPr>
          <a:xfrm>
            <a:off x="346425" y="4747100"/>
            <a:ext cx="2280600" cy="394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Information architecture</a:t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descr="Site Map HD.png" id="326" name="Google Shape;32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775" y="873225"/>
            <a:ext cx="6888451" cy="3244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42"/>
          <p:cNvGrpSpPr/>
          <p:nvPr/>
        </p:nvGrpSpPr>
        <p:grpSpPr>
          <a:xfrm>
            <a:off x="4117368" y="4819350"/>
            <a:ext cx="5102882" cy="274500"/>
            <a:chOff x="3722577" y="4819350"/>
            <a:chExt cx="5102882" cy="274500"/>
          </a:xfrm>
        </p:grpSpPr>
        <p:sp>
          <p:nvSpPr>
            <p:cNvPr id="328" name="Google Shape;328;p42"/>
            <p:cNvSpPr/>
            <p:nvPr/>
          </p:nvSpPr>
          <p:spPr>
            <a:xfrm>
              <a:off x="3722577" y="4844551"/>
              <a:ext cx="205500" cy="205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descr="ic_lightbulb_green.png" id="329" name="Google Shape;329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61069" y="4882185"/>
              <a:ext cx="128438" cy="128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42"/>
            <p:cNvSpPr txBox="1"/>
            <p:nvPr/>
          </p:nvSpPr>
          <p:spPr>
            <a:xfrm>
              <a:off x="3927958" y="4819350"/>
              <a:ext cx="48975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Balsamiq Tip   |   </a:t>
              </a:r>
              <a:r>
                <a:rPr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Information architecture is the flow of content across the site or application (</a:t>
              </a:r>
              <a:r>
                <a:rPr lang="en" sz="800" u="sng">
                  <a:solidFill>
                    <a:schemeClr val="accent4"/>
                  </a:solidFill>
                  <a:latin typeface="Lato"/>
                  <a:ea typeface="Lato"/>
                  <a:cs typeface="Lato"/>
                  <a:sym typeface="Lato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more info</a:t>
              </a:r>
              <a:r>
                <a:rPr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).</a:t>
              </a:r>
              <a:endPara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31" name="Google Shape;331;p42"/>
          <p:cNvSpPr txBox="1"/>
          <p:nvPr/>
        </p:nvSpPr>
        <p:spPr>
          <a:xfrm rot="1448619">
            <a:off x="2511994" y="2011106"/>
            <a:ext cx="4306084" cy="6465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Under construction</a:t>
            </a:r>
            <a:endParaRPr sz="3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>
            <p:ph type="title"/>
          </p:nvPr>
        </p:nvSpPr>
        <p:spPr>
          <a:xfrm>
            <a:off x="781800" y="395425"/>
            <a:ext cx="19770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graphicFrame>
        <p:nvGraphicFramePr>
          <p:cNvPr id="149" name="Google Shape;149;p19"/>
          <p:cNvGraphicFramePr/>
          <p:nvPr/>
        </p:nvGraphicFramePr>
        <p:xfrm>
          <a:off x="870275" y="124110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{E321686B-78FD-4A06-BA4D-8CE6CB797E42}</a:tableStyleId>
              </a:tblPr>
              <a:tblGrid>
                <a:gridCol w="3350500"/>
                <a:gridCol w="571775"/>
                <a:gridCol w="3329250"/>
                <a:gridCol w="593050"/>
              </a:tblGrid>
              <a:tr h="403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Call to Order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</a:rPr>
                        <a:t>7:00</a:t>
                      </a:r>
                      <a:endParaRPr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Guest Speaker - Jassen Johnson of Renaissance Management Development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Approval of January Meeting Minutes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</a:rPr>
                        <a:t>7:05</a:t>
                      </a:r>
                      <a:endParaRPr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Board Report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-121920" lvl="0" marL="2743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President’s Report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-121920" lvl="0" marL="2743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Treasury Report - 2025 Actuals &amp; Expenses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-121920" lvl="0" marL="2743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Fundraising - House Tour Status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-121920" lvl="0" marL="2743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Membership -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-121920" lvl="0" marL="2743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Safety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-121920" lvl="0" marL="2743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Improvements Report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asdf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Welcome new residents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</a:rPr>
                        <a:t>7:10</a:t>
                      </a:r>
                      <a:endParaRPr sz="13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93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Community Updates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-121920" lvl="0" marL="2743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Alderwoman/Jami Antwi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-121920" lvl="0" marL="2743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SLPD Officer/Rosa Rojas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-121920" lvl="0" marL="2743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Neighborhood Improvement Specialist/Reign Harris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-121920" lvl="0" marL="2743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Lafayette Park Conservancy/Tricia Spence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-121920" lvl="0" marL="27432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AutoNum type="arabicPeriod"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Arts Council/Patty Carleton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7:15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7:25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7:30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7:35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7:50</a:t>
                      </a:r>
                      <a:endParaRPr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50" name="Google Shape;15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3441" y="301871"/>
            <a:ext cx="1750750" cy="9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>
            <p:ph type="title"/>
          </p:nvPr>
        </p:nvSpPr>
        <p:spPr>
          <a:xfrm>
            <a:off x="727800" y="358043"/>
            <a:ext cx="83781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Approval of Meeting Minutes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January General Membership Meeting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en" sz="2900">
                <a:latin typeface="Merriweather"/>
                <a:ea typeface="Merriweather"/>
                <a:cs typeface="Merriweather"/>
                <a:sym typeface="Merriweather"/>
              </a:rPr>
              <a:t>Is there a motion to approve?</a:t>
            </a:r>
            <a:endParaRPr sz="29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en" sz="2900">
                <a:latin typeface="Merriweather"/>
                <a:ea typeface="Merriweather"/>
                <a:cs typeface="Merriweather"/>
                <a:sym typeface="Merriweather"/>
              </a:rPr>
              <a:t>Is there a second?</a:t>
            </a:r>
            <a:endParaRPr sz="29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The minutes are approved,-thank you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5143" y="62450"/>
            <a:ext cx="1750750" cy="9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727800" y="402900"/>
            <a:ext cx="83781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Residents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Lafayette Square!!!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en" sz="2900">
                <a:latin typeface="Merriweather"/>
                <a:ea typeface="Merriweather"/>
                <a:cs typeface="Merriweather"/>
                <a:sym typeface="Merriweather"/>
              </a:rPr>
              <a:t>Please introduce yourself</a:t>
            </a:r>
            <a:endParaRPr sz="29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en" sz="2900">
                <a:latin typeface="Merriweather"/>
                <a:ea typeface="Merriweather"/>
                <a:cs typeface="Merriweather"/>
                <a:sym typeface="Merriweather"/>
              </a:rPr>
              <a:t>Any newborns in our neighborhood?</a:t>
            </a:r>
            <a:endParaRPr sz="29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You are approved as </a:t>
            </a:r>
            <a:r>
              <a:rPr lang="en">
                <a:solidFill>
                  <a:schemeClr val="accent4"/>
                </a:solidFill>
              </a:rPr>
              <a:t>residents!!!!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5143" y="62450"/>
            <a:ext cx="1750750" cy="9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type="title"/>
          </p:nvPr>
        </p:nvSpPr>
        <p:spPr>
          <a:xfrm>
            <a:off x="251525" y="578525"/>
            <a:ext cx="5265900" cy="43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Ward Report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8th Ward Alderwoman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accent4"/>
                </a:solidFill>
              </a:rPr>
              <a:t>Jami Antwi</a:t>
            </a:r>
            <a:endParaRPr i="1" sz="26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Legislative Assistant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accent4"/>
                </a:solidFill>
              </a:rPr>
              <a:t>AJ Hessburg</a:t>
            </a:r>
            <a:endParaRPr i="1" sz="24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168" name="Google Shape;168;p22"/>
          <p:cNvSpPr txBox="1"/>
          <p:nvPr>
            <p:ph idx="2" type="body"/>
          </p:nvPr>
        </p:nvSpPr>
        <p:spPr>
          <a:xfrm>
            <a:off x="4665025" y="1563700"/>
            <a:ext cx="4395900" cy="24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coxantwi@stlouis-mo.gov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/>
              <a:t>(314)-762-1944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hessburga@stlouis-mo.gov</a:t>
            </a:r>
            <a:endParaRPr b="1"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/>
              <a:t>(314)-669-4992</a:t>
            </a:r>
            <a:endParaRPr b="1" sz="19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403" y="99800"/>
            <a:ext cx="1635375" cy="152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2089" y="3625327"/>
            <a:ext cx="1441500" cy="14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0168" y="99800"/>
            <a:ext cx="1750750" cy="9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20675" y="3806050"/>
            <a:ext cx="1240250" cy="124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title"/>
          </p:nvPr>
        </p:nvSpPr>
        <p:spPr>
          <a:xfrm>
            <a:off x="251525" y="578525"/>
            <a:ext cx="5265900" cy="43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Police Report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Central Patrol District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Officer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accent4"/>
                </a:solidFill>
              </a:rPr>
              <a:t>Rosa Rojas</a:t>
            </a:r>
            <a:endParaRPr i="1" sz="26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DSN 11184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178" name="Google Shape;178;p23"/>
          <p:cNvSpPr txBox="1"/>
          <p:nvPr>
            <p:ph idx="2" type="body"/>
          </p:nvPr>
        </p:nvSpPr>
        <p:spPr>
          <a:xfrm>
            <a:off x="4739800" y="986721"/>
            <a:ext cx="4246500" cy="33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rrojas@slmpd.org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314-444-2595 (Cell)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https://www.facebook.com/SaintLouisMetropolitanPoliceDepartment/</a:t>
            </a:r>
            <a:endParaRPr sz="10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79" name="Google Shape;17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9538" y="2030066"/>
            <a:ext cx="4027023" cy="176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6">
            <a:alphaModFix/>
          </a:blip>
          <a:srcRect b="0" l="0" r="2534" t="11535"/>
          <a:stretch/>
        </p:blipFill>
        <p:spPr>
          <a:xfrm>
            <a:off x="2581325" y="3132475"/>
            <a:ext cx="1724875" cy="179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2617" y="47499"/>
            <a:ext cx="1750750" cy="9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type="title"/>
          </p:nvPr>
        </p:nvSpPr>
        <p:spPr>
          <a:xfrm>
            <a:off x="766825" y="593475"/>
            <a:ext cx="76887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Neighborhood Crime and Activity Report</a:t>
            </a:r>
            <a:endParaRPr sz="2800"/>
          </a:p>
        </p:txBody>
      </p:sp>
      <p:pic>
        <p:nvPicPr>
          <p:cNvPr id="187" name="Google Shape;1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7668" y="4107075"/>
            <a:ext cx="1750750" cy="9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 rotWithShape="1">
          <a:blip r:embed="rId4">
            <a:alphaModFix/>
          </a:blip>
          <a:srcRect b="39629" l="31123" r="30990" t="43535"/>
          <a:stretch/>
        </p:blipFill>
        <p:spPr>
          <a:xfrm>
            <a:off x="369950" y="1743875"/>
            <a:ext cx="8546626" cy="21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 txBox="1"/>
          <p:nvPr/>
        </p:nvSpPr>
        <p:spPr>
          <a:xfrm>
            <a:off x="829850" y="1251275"/>
            <a:ext cx="430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For 28 days:  End February 8th, 2026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/>
          <p:nvPr/>
        </p:nvSpPr>
        <p:spPr>
          <a:xfrm>
            <a:off x="0" y="4747100"/>
            <a:ext cx="9144000" cy="3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25"/>
          <p:cNvSpPr txBox="1"/>
          <p:nvPr>
            <p:ph idx="4294967295" type="title"/>
          </p:nvPr>
        </p:nvSpPr>
        <p:spPr>
          <a:xfrm>
            <a:off x="346425" y="4747100"/>
            <a:ext cx="3409500" cy="394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Tips for Winter Crime Prevention</a:t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99766" cy="444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466" y="1101854"/>
            <a:ext cx="4287033" cy="209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0093" y="47500"/>
            <a:ext cx="1750750" cy="9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