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1.xml" ContentType="application/inkml+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6"/>
  </p:notesMasterIdLst>
  <p:sldIdLst>
    <p:sldId id="332" r:id="rId2"/>
    <p:sldId id="335" r:id="rId3"/>
    <p:sldId id="340" r:id="rId4"/>
    <p:sldId id="341" r:id="rId5"/>
    <p:sldId id="344" r:id="rId6"/>
    <p:sldId id="346" r:id="rId7"/>
    <p:sldId id="483" r:id="rId8"/>
    <p:sldId id="347" r:id="rId9"/>
    <p:sldId id="417" r:id="rId10"/>
    <p:sldId id="418" r:id="rId11"/>
    <p:sldId id="439" r:id="rId12"/>
    <p:sldId id="354" r:id="rId13"/>
    <p:sldId id="446" r:id="rId14"/>
    <p:sldId id="458" r:id="rId15"/>
    <p:sldId id="478" r:id="rId16"/>
    <p:sldId id="357" r:id="rId17"/>
    <p:sldId id="389" r:id="rId18"/>
    <p:sldId id="484" r:id="rId19"/>
    <p:sldId id="460" r:id="rId20"/>
    <p:sldId id="408" r:id="rId21"/>
    <p:sldId id="476" r:id="rId22"/>
    <p:sldId id="382" r:id="rId23"/>
    <p:sldId id="430" r:id="rId24"/>
    <p:sldId id="481" r:id="rId25"/>
    <p:sldId id="461" r:id="rId26"/>
    <p:sldId id="480" r:id="rId27"/>
    <p:sldId id="464" r:id="rId28"/>
    <p:sldId id="465" r:id="rId29"/>
    <p:sldId id="448" r:id="rId30"/>
    <p:sldId id="474" r:id="rId31"/>
    <p:sldId id="482" r:id="rId32"/>
    <p:sldId id="472" r:id="rId33"/>
    <p:sldId id="475" r:id="rId34"/>
    <p:sldId id="466" r:id="rId35"/>
    <p:sldId id="469" r:id="rId36"/>
    <p:sldId id="467" r:id="rId37"/>
    <p:sldId id="470" r:id="rId38"/>
    <p:sldId id="479" r:id="rId39"/>
    <p:sldId id="473" r:id="rId40"/>
    <p:sldId id="468" r:id="rId41"/>
    <p:sldId id="485" r:id="rId42"/>
    <p:sldId id="376" r:id="rId43"/>
    <p:sldId id="412" r:id="rId44"/>
    <p:sldId id="378" r:id="rId45"/>
  </p:sldIdLst>
  <p:sldSz cx="12192000" cy="6858000"/>
  <p:notesSz cx="6858000" cy="9144000"/>
  <p:embeddedFontLst>
    <p:embeddedFont>
      <p:font typeface="Trebuchet MS" panose="020B0703020202090204" pitchFamily="34" charset="0"/>
      <p:regular r:id="rId47"/>
      <p:bold r:id="rId48"/>
      <p: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8" roundtripDataSignature="AMtx7mjKx+MOwsxkJeqR2m+iD/6DCa79X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p:restoredTop sz="96124"/>
  </p:normalViewPr>
  <p:slideViewPr>
    <p:cSldViewPr snapToGrid="0">
      <p:cViewPr varScale="1">
        <p:scale>
          <a:sx n="92" d="100"/>
          <a:sy n="92" d="100"/>
        </p:scale>
        <p:origin x="200" y="9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8" Type="http://customschemas.google.com/relationships/presentationmetadata" Target="metadata"/><Relationship Id="rId5" Type="http://schemas.openxmlformats.org/officeDocument/2006/relationships/slide" Target="slides/slide4.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13T22:41:50.310"/>
    </inkml:context>
    <inkml:brush xml:id="br0">
      <inkml:brushProperty name="width" value="0.1" units="cm"/>
      <inkml:brushProperty name="height" value="0.1" units="cm"/>
      <inkml:brushProperty name="color" value="#E71224"/>
    </inkml:brush>
  </inkml:definitions>
  <inkml:trace contextRef="#ctx0" brushRef="#br0">1 13 24575,'11'-5'0,"-1"1"-2458,-6 2 0,-1 0 1,-3 2-1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
        <p:cNvGrpSpPr/>
        <p:nvPr/>
      </p:nvGrpSpPr>
      <p:grpSpPr>
        <a:xfrm>
          <a:off x="0" y="0"/>
          <a:ext cx="0" cy="0"/>
          <a:chOff x="0" y="0"/>
          <a:chExt cx="0" cy="0"/>
        </a:xfrm>
      </p:grpSpPr>
      <p:sp>
        <p:nvSpPr>
          <p:cNvPr id="18" name="Google Shape;18;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9" name="Google Shape;19;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
          <a:extLst>
            <a:ext uri="{FF2B5EF4-FFF2-40B4-BE49-F238E27FC236}">
              <a16:creationId xmlns:a16="http://schemas.microsoft.com/office/drawing/2014/main" id="{B467C880-F4BE-B6F9-5736-028365FAA391}"/>
            </a:ext>
          </a:extLst>
        </p:cNvPr>
        <p:cNvGrpSpPr/>
        <p:nvPr/>
      </p:nvGrpSpPr>
      <p:grpSpPr>
        <a:xfrm>
          <a:off x="0" y="0"/>
          <a:ext cx="0" cy="0"/>
          <a:chOff x="0" y="0"/>
          <a:chExt cx="0" cy="0"/>
        </a:xfrm>
      </p:grpSpPr>
      <p:sp>
        <p:nvSpPr>
          <p:cNvPr id="23" name="Google Shape;23;p2:notes">
            <a:extLst>
              <a:ext uri="{FF2B5EF4-FFF2-40B4-BE49-F238E27FC236}">
                <a16:creationId xmlns:a16="http://schemas.microsoft.com/office/drawing/2014/main" id="{4B956193-8C98-9E8C-B0D8-546ADB2172C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4" name="Google Shape;24;p2:notes">
            <a:extLst>
              <a:ext uri="{FF2B5EF4-FFF2-40B4-BE49-F238E27FC236}">
                <a16:creationId xmlns:a16="http://schemas.microsoft.com/office/drawing/2014/main" id="{86B845E1-6FA3-999F-0790-38FF058412F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055550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
          <a:extLst>
            <a:ext uri="{FF2B5EF4-FFF2-40B4-BE49-F238E27FC236}">
              <a16:creationId xmlns:a16="http://schemas.microsoft.com/office/drawing/2014/main" id="{1F7C2AF1-A65B-E385-3E6E-D3A7C6401A0B}"/>
            </a:ext>
          </a:extLst>
        </p:cNvPr>
        <p:cNvGrpSpPr/>
        <p:nvPr/>
      </p:nvGrpSpPr>
      <p:grpSpPr>
        <a:xfrm>
          <a:off x="0" y="0"/>
          <a:ext cx="0" cy="0"/>
          <a:chOff x="0" y="0"/>
          <a:chExt cx="0" cy="0"/>
        </a:xfrm>
      </p:grpSpPr>
      <p:sp>
        <p:nvSpPr>
          <p:cNvPr id="23" name="Google Shape;23;p2:notes">
            <a:extLst>
              <a:ext uri="{FF2B5EF4-FFF2-40B4-BE49-F238E27FC236}">
                <a16:creationId xmlns:a16="http://schemas.microsoft.com/office/drawing/2014/main" id="{3C752761-7F37-07D4-FEC5-378F967A782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4" name="Google Shape;24;p2:notes">
            <a:extLst>
              <a:ext uri="{FF2B5EF4-FFF2-40B4-BE49-F238E27FC236}">
                <a16:creationId xmlns:a16="http://schemas.microsoft.com/office/drawing/2014/main" id="{C99641CC-FD65-47F2-606F-5D4B6FDAE1F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324322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
          <a:extLst>
            <a:ext uri="{FF2B5EF4-FFF2-40B4-BE49-F238E27FC236}">
              <a16:creationId xmlns:a16="http://schemas.microsoft.com/office/drawing/2014/main" id="{625826DC-7C00-87D7-2B4C-769093E5192F}"/>
            </a:ext>
          </a:extLst>
        </p:cNvPr>
        <p:cNvGrpSpPr/>
        <p:nvPr/>
      </p:nvGrpSpPr>
      <p:grpSpPr>
        <a:xfrm>
          <a:off x="0" y="0"/>
          <a:ext cx="0" cy="0"/>
          <a:chOff x="0" y="0"/>
          <a:chExt cx="0" cy="0"/>
        </a:xfrm>
      </p:grpSpPr>
      <p:sp>
        <p:nvSpPr>
          <p:cNvPr id="23" name="Google Shape;23;p2:notes">
            <a:extLst>
              <a:ext uri="{FF2B5EF4-FFF2-40B4-BE49-F238E27FC236}">
                <a16:creationId xmlns:a16="http://schemas.microsoft.com/office/drawing/2014/main" id="{B6FE9C3E-BAE7-2C36-49BC-22716E7D421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4" name="Google Shape;24;p2:notes">
            <a:extLst>
              <a:ext uri="{FF2B5EF4-FFF2-40B4-BE49-F238E27FC236}">
                <a16:creationId xmlns:a16="http://schemas.microsoft.com/office/drawing/2014/main" id="{00109975-19D7-4D40-6E51-A84EC0E1A59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803325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
          <a:extLst>
            <a:ext uri="{FF2B5EF4-FFF2-40B4-BE49-F238E27FC236}">
              <a16:creationId xmlns:a16="http://schemas.microsoft.com/office/drawing/2014/main" id="{6719B638-7669-62D8-1667-17C2603BC502}"/>
            </a:ext>
          </a:extLst>
        </p:cNvPr>
        <p:cNvGrpSpPr/>
        <p:nvPr/>
      </p:nvGrpSpPr>
      <p:grpSpPr>
        <a:xfrm>
          <a:off x="0" y="0"/>
          <a:ext cx="0" cy="0"/>
          <a:chOff x="0" y="0"/>
          <a:chExt cx="0" cy="0"/>
        </a:xfrm>
      </p:grpSpPr>
      <p:sp>
        <p:nvSpPr>
          <p:cNvPr id="23" name="Google Shape;23;p2:notes">
            <a:extLst>
              <a:ext uri="{FF2B5EF4-FFF2-40B4-BE49-F238E27FC236}">
                <a16:creationId xmlns:a16="http://schemas.microsoft.com/office/drawing/2014/main" id="{B744A1C1-2062-8F7B-07D4-457EE121F9B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4" name="Google Shape;24;p2:notes">
            <a:extLst>
              <a:ext uri="{FF2B5EF4-FFF2-40B4-BE49-F238E27FC236}">
                <a16:creationId xmlns:a16="http://schemas.microsoft.com/office/drawing/2014/main" id="{0FE79526-D98B-8209-BACE-06605BC7D403}"/>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23564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
          <a:extLst>
            <a:ext uri="{FF2B5EF4-FFF2-40B4-BE49-F238E27FC236}">
              <a16:creationId xmlns:a16="http://schemas.microsoft.com/office/drawing/2014/main" id="{2AF7BBF8-9720-999F-7558-CC5948E0C0F3}"/>
            </a:ext>
          </a:extLst>
        </p:cNvPr>
        <p:cNvGrpSpPr/>
        <p:nvPr/>
      </p:nvGrpSpPr>
      <p:grpSpPr>
        <a:xfrm>
          <a:off x="0" y="0"/>
          <a:ext cx="0" cy="0"/>
          <a:chOff x="0" y="0"/>
          <a:chExt cx="0" cy="0"/>
        </a:xfrm>
      </p:grpSpPr>
      <p:sp>
        <p:nvSpPr>
          <p:cNvPr id="23" name="Google Shape;23;p2:notes">
            <a:extLst>
              <a:ext uri="{FF2B5EF4-FFF2-40B4-BE49-F238E27FC236}">
                <a16:creationId xmlns:a16="http://schemas.microsoft.com/office/drawing/2014/main" id="{DD6F767F-DF25-2590-C1B7-53ACD9C5F6F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4" name="Google Shape;24;p2:notes">
            <a:extLst>
              <a:ext uri="{FF2B5EF4-FFF2-40B4-BE49-F238E27FC236}">
                <a16:creationId xmlns:a16="http://schemas.microsoft.com/office/drawing/2014/main" id="{A593E977-1EC5-DA78-B55A-792B330357B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183663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
          <a:extLst>
            <a:ext uri="{FF2B5EF4-FFF2-40B4-BE49-F238E27FC236}">
              <a16:creationId xmlns:a16="http://schemas.microsoft.com/office/drawing/2014/main" id="{A355E3CD-5936-3276-8D5C-EF93C0D48B04}"/>
            </a:ext>
          </a:extLst>
        </p:cNvPr>
        <p:cNvGrpSpPr/>
        <p:nvPr/>
      </p:nvGrpSpPr>
      <p:grpSpPr>
        <a:xfrm>
          <a:off x="0" y="0"/>
          <a:ext cx="0" cy="0"/>
          <a:chOff x="0" y="0"/>
          <a:chExt cx="0" cy="0"/>
        </a:xfrm>
      </p:grpSpPr>
      <p:sp>
        <p:nvSpPr>
          <p:cNvPr id="23" name="Google Shape;23;p2:notes">
            <a:extLst>
              <a:ext uri="{FF2B5EF4-FFF2-40B4-BE49-F238E27FC236}">
                <a16:creationId xmlns:a16="http://schemas.microsoft.com/office/drawing/2014/main" id="{FDEFECA7-17BA-DFAE-E7FC-B40176FFC8A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4" name="Google Shape;24;p2:notes">
            <a:extLst>
              <a:ext uri="{FF2B5EF4-FFF2-40B4-BE49-F238E27FC236}">
                <a16:creationId xmlns:a16="http://schemas.microsoft.com/office/drawing/2014/main" id="{4DF4950D-1017-069B-4F48-840C203687F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77852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
          <a:extLst>
            <a:ext uri="{FF2B5EF4-FFF2-40B4-BE49-F238E27FC236}">
              <a16:creationId xmlns:a16="http://schemas.microsoft.com/office/drawing/2014/main" id="{4DB56A69-627D-9E6B-90D4-FDDB10A19C2F}"/>
            </a:ext>
          </a:extLst>
        </p:cNvPr>
        <p:cNvGrpSpPr/>
        <p:nvPr/>
      </p:nvGrpSpPr>
      <p:grpSpPr>
        <a:xfrm>
          <a:off x="0" y="0"/>
          <a:ext cx="0" cy="0"/>
          <a:chOff x="0" y="0"/>
          <a:chExt cx="0" cy="0"/>
        </a:xfrm>
      </p:grpSpPr>
      <p:sp>
        <p:nvSpPr>
          <p:cNvPr id="23" name="Google Shape;23;p2:notes">
            <a:extLst>
              <a:ext uri="{FF2B5EF4-FFF2-40B4-BE49-F238E27FC236}">
                <a16:creationId xmlns:a16="http://schemas.microsoft.com/office/drawing/2014/main" id="{8666ABCF-4C20-B57C-763A-0C0D761A731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4" name="Google Shape;24;p2:notes">
            <a:extLst>
              <a:ext uri="{FF2B5EF4-FFF2-40B4-BE49-F238E27FC236}">
                <a16:creationId xmlns:a16="http://schemas.microsoft.com/office/drawing/2014/main" id="{B237A311-3B55-F355-2201-73CB56C5951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344950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
          <a:extLst>
            <a:ext uri="{FF2B5EF4-FFF2-40B4-BE49-F238E27FC236}">
              <a16:creationId xmlns:a16="http://schemas.microsoft.com/office/drawing/2014/main" id="{F0AC87AA-3899-79DC-B7C5-DB53B161D3DE}"/>
            </a:ext>
          </a:extLst>
        </p:cNvPr>
        <p:cNvGrpSpPr/>
        <p:nvPr/>
      </p:nvGrpSpPr>
      <p:grpSpPr>
        <a:xfrm>
          <a:off x="0" y="0"/>
          <a:ext cx="0" cy="0"/>
          <a:chOff x="0" y="0"/>
          <a:chExt cx="0" cy="0"/>
        </a:xfrm>
      </p:grpSpPr>
      <p:sp>
        <p:nvSpPr>
          <p:cNvPr id="23" name="Google Shape;23;p2:notes">
            <a:extLst>
              <a:ext uri="{FF2B5EF4-FFF2-40B4-BE49-F238E27FC236}">
                <a16:creationId xmlns:a16="http://schemas.microsoft.com/office/drawing/2014/main" id="{6A6990B0-5441-18D0-61CE-52112ECAE8D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4" name="Google Shape;24;p2:notes">
            <a:extLst>
              <a:ext uri="{FF2B5EF4-FFF2-40B4-BE49-F238E27FC236}">
                <a16:creationId xmlns:a16="http://schemas.microsoft.com/office/drawing/2014/main" id="{D063714C-B169-2B4E-F4F7-DF7F6F5B6FF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623790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
          <a:extLst>
            <a:ext uri="{FF2B5EF4-FFF2-40B4-BE49-F238E27FC236}">
              <a16:creationId xmlns:a16="http://schemas.microsoft.com/office/drawing/2014/main" id="{A8EC03B8-3014-5FFF-BABA-2AB90A9F6F30}"/>
            </a:ext>
          </a:extLst>
        </p:cNvPr>
        <p:cNvGrpSpPr/>
        <p:nvPr/>
      </p:nvGrpSpPr>
      <p:grpSpPr>
        <a:xfrm>
          <a:off x="0" y="0"/>
          <a:ext cx="0" cy="0"/>
          <a:chOff x="0" y="0"/>
          <a:chExt cx="0" cy="0"/>
        </a:xfrm>
      </p:grpSpPr>
      <p:sp>
        <p:nvSpPr>
          <p:cNvPr id="23" name="Google Shape;23;p2:notes">
            <a:extLst>
              <a:ext uri="{FF2B5EF4-FFF2-40B4-BE49-F238E27FC236}">
                <a16:creationId xmlns:a16="http://schemas.microsoft.com/office/drawing/2014/main" id="{0F19CAC9-9372-0F5F-06F4-4E447C918D5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4" name="Google Shape;24;p2:notes">
            <a:extLst>
              <a:ext uri="{FF2B5EF4-FFF2-40B4-BE49-F238E27FC236}">
                <a16:creationId xmlns:a16="http://schemas.microsoft.com/office/drawing/2014/main" id="{5F9AC6E1-47D8-BD27-93B6-6BD2C7D354F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91822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
          <a:extLst>
            <a:ext uri="{FF2B5EF4-FFF2-40B4-BE49-F238E27FC236}">
              <a16:creationId xmlns:a16="http://schemas.microsoft.com/office/drawing/2014/main" id="{47BA6C9F-ECFF-4493-F3D4-99A1DB2A1632}"/>
            </a:ext>
          </a:extLst>
        </p:cNvPr>
        <p:cNvGrpSpPr/>
        <p:nvPr/>
      </p:nvGrpSpPr>
      <p:grpSpPr>
        <a:xfrm>
          <a:off x="0" y="0"/>
          <a:ext cx="0" cy="0"/>
          <a:chOff x="0" y="0"/>
          <a:chExt cx="0" cy="0"/>
        </a:xfrm>
      </p:grpSpPr>
      <p:sp>
        <p:nvSpPr>
          <p:cNvPr id="23" name="Google Shape;23;p2:notes">
            <a:extLst>
              <a:ext uri="{FF2B5EF4-FFF2-40B4-BE49-F238E27FC236}">
                <a16:creationId xmlns:a16="http://schemas.microsoft.com/office/drawing/2014/main" id="{436D48F4-D264-1737-AFA2-0EB9DB4EF19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4" name="Google Shape;24;p2:notes">
            <a:extLst>
              <a:ext uri="{FF2B5EF4-FFF2-40B4-BE49-F238E27FC236}">
                <a16:creationId xmlns:a16="http://schemas.microsoft.com/office/drawing/2014/main" id="{E3CDBF84-FA28-BB16-1D71-A2B76C9C9B40}"/>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25454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
        <p:cNvGrpSpPr/>
        <p:nvPr/>
      </p:nvGrpSpPr>
      <p:grpSpPr>
        <a:xfrm>
          <a:off x="0" y="0"/>
          <a:ext cx="0" cy="0"/>
          <a:chOff x="0" y="0"/>
          <a:chExt cx="0" cy="0"/>
        </a:xfrm>
      </p:grpSpPr>
      <p:sp>
        <p:nvSpPr>
          <p:cNvPr id="23" name="Google Shape;23;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4" name="Google Shape;2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
          <a:extLst>
            <a:ext uri="{FF2B5EF4-FFF2-40B4-BE49-F238E27FC236}">
              <a16:creationId xmlns:a16="http://schemas.microsoft.com/office/drawing/2014/main" id="{8A941A94-FDC1-86CE-949D-FE94BC47DB59}"/>
            </a:ext>
          </a:extLst>
        </p:cNvPr>
        <p:cNvGrpSpPr/>
        <p:nvPr/>
      </p:nvGrpSpPr>
      <p:grpSpPr>
        <a:xfrm>
          <a:off x="0" y="0"/>
          <a:ext cx="0" cy="0"/>
          <a:chOff x="0" y="0"/>
          <a:chExt cx="0" cy="0"/>
        </a:xfrm>
      </p:grpSpPr>
      <p:sp>
        <p:nvSpPr>
          <p:cNvPr id="23" name="Google Shape;23;p2:notes">
            <a:extLst>
              <a:ext uri="{FF2B5EF4-FFF2-40B4-BE49-F238E27FC236}">
                <a16:creationId xmlns:a16="http://schemas.microsoft.com/office/drawing/2014/main" id="{9B05867A-2EE3-99CD-7793-CA5F5099AF5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4" name="Google Shape;24;p2:notes">
            <a:extLst>
              <a:ext uri="{FF2B5EF4-FFF2-40B4-BE49-F238E27FC236}">
                <a16:creationId xmlns:a16="http://schemas.microsoft.com/office/drawing/2014/main" id="{4F9BA81D-3EEE-F59C-1F5D-ED6252BEF4B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391764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
          <a:extLst>
            <a:ext uri="{FF2B5EF4-FFF2-40B4-BE49-F238E27FC236}">
              <a16:creationId xmlns:a16="http://schemas.microsoft.com/office/drawing/2014/main" id="{1D91BD72-592A-E5AF-4E12-6E3B16694225}"/>
            </a:ext>
          </a:extLst>
        </p:cNvPr>
        <p:cNvGrpSpPr/>
        <p:nvPr/>
      </p:nvGrpSpPr>
      <p:grpSpPr>
        <a:xfrm>
          <a:off x="0" y="0"/>
          <a:ext cx="0" cy="0"/>
          <a:chOff x="0" y="0"/>
          <a:chExt cx="0" cy="0"/>
        </a:xfrm>
      </p:grpSpPr>
      <p:sp>
        <p:nvSpPr>
          <p:cNvPr id="23" name="Google Shape;23;p2:notes">
            <a:extLst>
              <a:ext uri="{FF2B5EF4-FFF2-40B4-BE49-F238E27FC236}">
                <a16:creationId xmlns:a16="http://schemas.microsoft.com/office/drawing/2014/main" id="{EFE9F001-925E-63DB-E46F-634A5F265F7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4" name="Google Shape;24;p2:notes">
            <a:extLst>
              <a:ext uri="{FF2B5EF4-FFF2-40B4-BE49-F238E27FC236}">
                <a16:creationId xmlns:a16="http://schemas.microsoft.com/office/drawing/2014/main" id="{98888D75-B6DB-9637-781C-914ED51A13C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053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
          <a:extLst>
            <a:ext uri="{FF2B5EF4-FFF2-40B4-BE49-F238E27FC236}">
              <a16:creationId xmlns:a16="http://schemas.microsoft.com/office/drawing/2014/main" id="{C0089854-6E0C-ED8E-D197-4969139A6FA8}"/>
            </a:ext>
          </a:extLst>
        </p:cNvPr>
        <p:cNvGrpSpPr/>
        <p:nvPr/>
      </p:nvGrpSpPr>
      <p:grpSpPr>
        <a:xfrm>
          <a:off x="0" y="0"/>
          <a:ext cx="0" cy="0"/>
          <a:chOff x="0" y="0"/>
          <a:chExt cx="0" cy="0"/>
        </a:xfrm>
      </p:grpSpPr>
      <p:sp>
        <p:nvSpPr>
          <p:cNvPr id="23" name="Google Shape;23;p2:notes">
            <a:extLst>
              <a:ext uri="{FF2B5EF4-FFF2-40B4-BE49-F238E27FC236}">
                <a16:creationId xmlns:a16="http://schemas.microsoft.com/office/drawing/2014/main" id="{EE0FC978-CFCC-FAAD-5710-20A58F522F0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4" name="Google Shape;24;p2:notes">
            <a:extLst>
              <a:ext uri="{FF2B5EF4-FFF2-40B4-BE49-F238E27FC236}">
                <a16:creationId xmlns:a16="http://schemas.microsoft.com/office/drawing/2014/main" id="{CFEA3169-7863-D82E-776D-BB1B2758E9D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959970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
          <a:extLst>
            <a:ext uri="{FF2B5EF4-FFF2-40B4-BE49-F238E27FC236}">
              <a16:creationId xmlns:a16="http://schemas.microsoft.com/office/drawing/2014/main" id="{6A66EE89-AF07-46A0-D649-BD45AA978283}"/>
            </a:ext>
          </a:extLst>
        </p:cNvPr>
        <p:cNvGrpSpPr/>
        <p:nvPr/>
      </p:nvGrpSpPr>
      <p:grpSpPr>
        <a:xfrm>
          <a:off x="0" y="0"/>
          <a:ext cx="0" cy="0"/>
          <a:chOff x="0" y="0"/>
          <a:chExt cx="0" cy="0"/>
        </a:xfrm>
      </p:grpSpPr>
      <p:sp>
        <p:nvSpPr>
          <p:cNvPr id="23" name="Google Shape;23;p2:notes">
            <a:extLst>
              <a:ext uri="{FF2B5EF4-FFF2-40B4-BE49-F238E27FC236}">
                <a16:creationId xmlns:a16="http://schemas.microsoft.com/office/drawing/2014/main" id="{2E0D6C84-8DD4-253C-E422-72E5DEDA524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4" name="Google Shape;24;p2:notes">
            <a:extLst>
              <a:ext uri="{FF2B5EF4-FFF2-40B4-BE49-F238E27FC236}">
                <a16:creationId xmlns:a16="http://schemas.microsoft.com/office/drawing/2014/main" id="{1F85BDE6-09F6-88EB-0466-B7AE4C87FFB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493016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
          <a:extLst>
            <a:ext uri="{FF2B5EF4-FFF2-40B4-BE49-F238E27FC236}">
              <a16:creationId xmlns:a16="http://schemas.microsoft.com/office/drawing/2014/main" id="{1DDB194A-FD21-E619-2952-C7D85716DC44}"/>
            </a:ext>
          </a:extLst>
        </p:cNvPr>
        <p:cNvGrpSpPr/>
        <p:nvPr/>
      </p:nvGrpSpPr>
      <p:grpSpPr>
        <a:xfrm>
          <a:off x="0" y="0"/>
          <a:ext cx="0" cy="0"/>
          <a:chOff x="0" y="0"/>
          <a:chExt cx="0" cy="0"/>
        </a:xfrm>
      </p:grpSpPr>
      <p:sp>
        <p:nvSpPr>
          <p:cNvPr id="23" name="Google Shape;23;p2:notes">
            <a:extLst>
              <a:ext uri="{FF2B5EF4-FFF2-40B4-BE49-F238E27FC236}">
                <a16:creationId xmlns:a16="http://schemas.microsoft.com/office/drawing/2014/main" id="{FEE9D825-3476-7B77-D8FA-0A20A2FAB62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4" name="Google Shape;24;p2:notes">
            <a:extLst>
              <a:ext uri="{FF2B5EF4-FFF2-40B4-BE49-F238E27FC236}">
                <a16:creationId xmlns:a16="http://schemas.microsoft.com/office/drawing/2014/main" id="{235FD593-ACEA-3B9C-CA85-7ADF81D8DAA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024524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
          <a:extLst>
            <a:ext uri="{FF2B5EF4-FFF2-40B4-BE49-F238E27FC236}">
              <a16:creationId xmlns:a16="http://schemas.microsoft.com/office/drawing/2014/main" id="{DFE5F44C-18F9-8E8A-E584-8446992CD18F}"/>
            </a:ext>
          </a:extLst>
        </p:cNvPr>
        <p:cNvGrpSpPr/>
        <p:nvPr/>
      </p:nvGrpSpPr>
      <p:grpSpPr>
        <a:xfrm>
          <a:off x="0" y="0"/>
          <a:ext cx="0" cy="0"/>
          <a:chOff x="0" y="0"/>
          <a:chExt cx="0" cy="0"/>
        </a:xfrm>
      </p:grpSpPr>
      <p:sp>
        <p:nvSpPr>
          <p:cNvPr id="23" name="Google Shape;23;p2:notes">
            <a:extLst>
              <a:ext uri="{FF2B5EF4-FFF2-40B4-BE49-F238E27FC236}">
                <a16:creationId xmlns:a16="http://schemas.microsoft.com/office/drawing/2014/main" id="{E098AF09-581E-F2CC-83FD-18CBBEAE900D}"/>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4" name="Google Shape;24;p2:notes">
            <a:extLst>
              <a:ext uri="{FF2B5EF4-FFF2-40B4-BE49-F238E27FC236}">
                <a16:creationId xmlns:a16="http://schemas.microsoft.com/office/drawing/2014/main" id="{77EC8933-0E26-1455-A4F9-DE76848BE79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98465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
          <a:extLst>
            <a:ext uri="{FF2B5EF4-FFF2-40B4-BE49-F238E27FC236}">
              <a16:creationId xmlns:a16="http://schemas.microsoft.com/office/drawing/2014/main" id="{148AC1DD-8B6A-50D5-7DB8-5C90E5522579}"/>
            </a:ext>
          </a:extLst>
        </p:cNvPr>
        <p:cNvGrpSpPr/>
        <p:nvPr/>
      </p:nvGrpSpPr>
      <p:grpSpPr>
        <a:xfrm>
          <a:off x="0" y="0"/>
          <a:ext cx="0" cy="0"/>
          <a:chOff x="0" y="0"/>
          <a:chExt cx="0" cy="0"/>
        </a:xfrm>
      </p:grpSpPr>
      <p:sp>
        <p:nvSpPr>
          <p:cNvPr id="23" name="Google Shape;23;p2:notes">
            <a:extLst>
              <a:ext uri="{FF2B5EF4-FFF2-40B4-BE49-F238E27FC236}">
                <a16:creationId xmlns:a16="http://schemas.microsoft.com/office/drawing/2014/main" id="{9CAEEA77-D263-7301-30F9-4AF0FC25EFC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4" name="Google Shape;24;p2:notes">
            <a:extLst>
              <a:ext uri="{FF2B5EF4-FFF2-40B4-BE49-F238E27FC236}">
                <a16:creationId xmlns:a16="http://schemas.microsoft.com/office/drawing/2014/main" id="{9FEF37D3-530F-2B43-AF58-C77D8D8F1C1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851126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
          <a:extLst>
            <a:ext uri="{FF2B5EF4-FFF2-40B4-BE49-F238E27FC236}">
              <a16:creationId xmlns:a16="http://schemas.microsoft.com/office/drawing/2014/main" id="{8BF7A1C5-5B33-909C-AE80-2C8018681F40}"/>
            </a:ext>
          </a:extLst>
        </p:cNvPr>
        <p:cNvGrpSpPr/>
        <p:nvPr/>
      </p:nvGrpSpPr>
      <p:grpSpPr>
        <a:xfrm>
          <a:off x="0" y="0"/>
          <a:ext cx="0" cy="0"/>
          <a:chOff x="0" y="0"/>
          <a:chExt cx="0" cy="0"/>
        </a:xfrm>
      </p:grpSpPr>
      <p:sp>
        <p:nvSpPr>
          <p:cNvPr id="23" name="Google Shape;23;p2:notes">
            <a:extLst>
              <a:ext uri="{FF2B5EF4-FFF2-40B4-BE49-F238E27FC236}">
                <a16:creationId xmlns:a16="http://schemas.microsoft.com/office/drawing/2014/main" id="{2D998EBB-69D6-1A46-83F4-942B7FD8D8E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4" name="Google Shape;24;p2:notes">
            <a:extLst>
              <a:ext uri="{FF2B5EF4-FFF2-40B4-BE49-F238E27FC236}">
                <a16:creationId xmlns:a16="http://schemas.microsoft.com/office/drawing/2014/main" id="{1132F347-EA9B-ABE9-EF9A-1C3948E77DB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4373251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
          <a:extLst>
            <a:ext uri="{FF2B5EF4-FFF2-40B4-BE49-F238E27FC236}">
              <a16:creationId xmlns:a16="http://schemas.microsoft.com/office/drawing/2014/main" id="{46C8F546-E051-71C9-5ED2-D798FD6CB5E6}"/>
            </a:ext>
          </a:extLst>
        </p:cNvPr>
        <p:cNvGrpSpPr/>
        <p:nvPr/>
      </p:nvGrpSpPr>
      <p:grpSpPr>
        <a:xfrm>
          <a:off x="0" y="0"/>
          <a:ext cx="0" cy="0"/>
          <a:chOff x="0" y="0"/>
          <a:chExt cx="0" cy="0"/>
        </a:xfrm>
      </p:grpSpPr>
      <p:sp>
        <p:nvSpPr>
          <p:cNvPr id="23" name="Google Shape;23;p2:notes">
            <a:extLst>
              <a:ext uri="{FF2B5EF4-FFF2-40B4-BE49-F238E27FC236}">
                <a16:creationId xmlns:a16="http://schemas.microsoft.com/office/drawing/2014/main" id="{3C1DC8F0-B900-57EA-D59C-457CB8AD134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4" name="Google Shape;24;p2:notes">
            <a:extLst>
              <a:ext uri="{FF2B5EF4-FFF2-40B4-BE49-F238E27FC236}">
                <a16:creationId xmlns:a16="http://schemas.microsoft.com/office/drawing/2014/main" id="{E633CC33-D34C-6BB0-7DF4-DD55BD6284A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072495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
          <a:extLst>
            <a:ext uri="{FF2B5EF4-FFF2-40B4-BE49-F238E27FC236}">
              <a16:creationId xmlns:a16="http://schemas.microsoft.com/office/drawing/2014/main" id="{8F3AD0AC-372C-B409-BF9A-021EFB105AC0}"/>
            </a:ext>
          </a:extLst>
        </p:cNvPr>
        <p:cNvGrpSpPr/>
        <p:nvPr/>
      </p:nvGrpSpPr>
      <p:grpSpPr>
        <a:xfrm>
          <a:off x="0" y="0"/>
          <a:ext cx="0" cy="0"/>
          <a:chOff x="0" y="0"/>
          <a:chExt cx="0" cy="0"/>
        </a:xfrm>
      </p:grpSpPr>
      <p:sp>
        <p:nvSpPr>
          <p:cNvPr id="23" name="Google Shape;23;p2:notes">
            <a:extLst>
              <a:ext uri="{FF2B5EF4-FFF2-40B4-BE49-F238E27FC236}">
                <a16:creationId xmlns:a16="http://schemas.microsoft.com/office/drawing/2014/main" id="{75B0F902-CCFE-C0C7-9FED-3BACC60A8CA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4" name="Google Shape;24;p2:notes">
            <a:extLst>
              <a:ext uri="{FF2B5EF4-FFF2-40B4-BE49-F238E27FC236}">
                <a16:creationId xmlns:a16="http://schemas.microsoft.com/office/drawing/2014/main" id="{40870BF5-F794-B1DE-E3BE-057081361C0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1723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
          <a:extLst>
            <a:ext uri="{FF2B5EF4-FFF2-40B4-BE49-F238E27FC236}">
              <a16:creationId xmlns:a16="http://schemas.microsoft.com/office/drawing/2014/main" id="{88BE3779-5325-B82D-5C57-0C4114C85122}"/>
            </a:ext>
          </a:extLst>
        </p:cNvPr>
        <p:cNvGrpSpPr/>
        <p:nvPr/>
      </p:nvGrpSpPr>
      <p:grpSpPr>
        <a:xfrm>
          <a:off x="0" y="0"/>
          <a:ext cx="0" cy="0"/>
          <a:chOff x="0" y="0"/>
          <a:chExt cx="0" cy="0"/>
        </a:xfrm>
      </p:grpSpPr>
      <p:sp>
        <p:nvSpPr>
          <p:cNvPr id="23" name="Google Shape;23;p2:notes">
            <a:extLst>
              <a:ext uri="{FF2B5EF4-FFF2-40B4-BE49-F238E27FC236}">
                <a16:creationId xmlns:a16="http://schemas.microsoft.com/office/drawing/2014/main" id="{FA27EC60-68B3-2E74-AEBE-B3E3ACFFF0E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B </a:t>
            </a:r>
            <a:endParaRPr dirty="0"/>
          </a:p>
        </p:txBody>
      </p:sp>
      <p:sp>
        <p:nvSpPr>
          <p:cNvPr id="24" name="Google Shape;24;p2:notes">
            <a:extLst>
              <a:ext uri="{FF2B5EF4-FFF2-40B4-BE49-F238E27FC236}">
                <a16:creationId xmlns:a16="http://schemas.microsoft.com/office/drawing/2014/main" id="{DAAFD3FF-78D9-186A-6425-6FC5ACABF844}"/>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726276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
          <a:extLst>
            <a:ext uri="{FF2B5EF4-FFF2-40B4-BE49-F238E27FC236}">
              <a16:creationId xmlns:a16="http://schemas.microsoft.com/office/drawing/2014/main" id="{5C74C570-C3D1-CE50-B889-BC9B0CFB3198}"/>
            </a:ext>
          </a:extLst>
        </p:cNvPr>
        <p:cNvGrpSpPr/>
        <p:nvPr/>
      </p:nvGrpSpPr>
      <p:grpSpPr>
        <a:xfrm>
          <a:off x="0" y="0"/>
          <a:ext cx="0" cy="0"/>
          <a:chOff x="0" y="0"/>
          <a:chExt cx="0" cy="0"/>
        </a:xfrm>
      </p:grpSpPr>
      <p:sp>
        <p:nvSpPr>
          <p:cNvPr id="23" name="Google Shape;23;p2:notes">
            <a:extLst>
              <a:ext uri="{FF2B5EF4-FFF2-40B4-BE49-F238E27FC236}">
                <a16:creationId xmlns:a16="http://schemas.microsoft.com/office/drawing/2014/main" id="{47A9F1C1-692D-357F-C026-E51F40E9CB6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4" name="Google Shape;24;p2:notes">
            <a:extLst>
              <a:ext uri="{FF2B5EF4-FFF2-40B4-BE49-F238E27FC236}">
                <a16:creationId xmlns:a16="http://schemas.microsoft.com/office/drawing/2014/main" id="{17BA0E07-FC93-0A38-A905-6FA8A2207A8A}"/>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30347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
          <a:extLst>
            <a:ext uri="{FF2B5EF4-FFF2-40B4-BE49-F238E27FC236}">
              <a16:creationId xmlns:a16="http://schemas.microsoft.com/office/drawing/2014/main" id="{2FB6E8DA-AAD4-9E80-E934-93E5907B5520}"/>
            </a:ext>
          </a:extLst>
        </p:cNvPr>
        <p:cNvGrpSpPr/>
        <p:nvPr/>
      </p:nvGrpSpPr>
      <p:grpSpPr>
        <a:xfrm>
          <a:off x="0" y="0"/>
          <a:ext cx="0" cy="0"/>
          <a:chOff x="0" y="0"/>
          <a:chExt cx="0" cy="0"/>
        </a:xfrm>
      </p:grpSpPr>
      <p:sp>
        <p:nvSpPr>
          <p:cNvPr id="23" name="Google Shape;23;p2:notes">
            <a:extLst>
              <a:ext uri="{FF2B5EF4-FFF2-40B4-BE49-F238E27FC236}">
                <a16:creationId xmlns:a16="http://schemas.microsoft.com/office/drawing/2014/main" id="{F0CA3934-EE6E-BB71-CCBE-6D52DB77ADE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4" name="Google Shape;24;p2:notes">
            <a:extLst>
              <a:ext uri="{FF2B5EF4-FFF2-40B4-BE49-F238E27FC236}">
                <a16:creationId xmlns:a16="http://schemas.microsoft.com/office/drawing/2014/main" id="{7CE50BA1-E7C2-9E86-32DE-3433EA2CE18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862372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
          <a:extLst>
            <a:ext uri="{FF2B5EF4-FFF2-40B4-BE49-F238E27FC236}">
              <a16:creationId xmlns:a16="http://schemas.microsoft.com/office/drawing/2014/main" id="{D2A5ED64-AB18-9EDA-06F5-E43E093BD135}"/>
            </a:ext>
          </a:extLst>
        </p:cNvPr>
        <p:cNvGrpSpPr/>
        <p:nvPr/>
      </p:nvGrpSpPr>
      <p:grpSpPr>
        <a:xfrm>
          <a:off x="0" y="0"/>
          <a:ext cx="0" cy="0"/>
          <a:chOff x="0" y="0"/>
          <a:chExt cx="0" cy="0"/>
        </a:xfrm>
      </p:grpSpPr>
      <p:sp>
        <p:nvSpPr>
          <p:cNvPr id="23" name="Google Shape;23;p2:notes">
            <a:extLst>
              <a:ext uri="{FF2B5EF4-FFF2-40B4-BE49-F238E27FC236}">
                <a16:creationId xmlns:a16="http://schemas.microsoft.com/office/drawing/2014/main" id="{5DEC0D47-C458-2BB2-F422-41C90377445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4" name="Google Shape;24;p2:notes">
            <a:extLst>
              <a:ext uri="{FF2B5EF4-FFF2-40B4-BE49-F238E27FC236}">
                <a16:creationId xmlns:a16="http://schemas.microsoft.com/office/drawing/2014/main" id="{2E7EDE7E-0B80-23D7-578A-7233F695CB7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442674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
          <a:extLst>
            <a:ext uri="{FF2B5EF4-FFF2-40B4-BE49-F238E27FC236}">
              <a16:creationId xmlns:a16="http://schemas.microsoft.com/office/drawing/2014/main" id="{6438BFB8-46D9-A56B-2A35-3BE9BCF3D4C8}"/>
            </a:ext>
          </a:extLst>
        </p:cNvPr>
        <p:cNvGrpSpPr/>
        <p:nvPr/>
      </p:nvGrpSpPr>
      <p:grpSpPr>
        <a:xfrm>
          <a:off x="0" y="0"/>
          <a:ext cx="0" cy="0"/>
          <a:chOff x="0" y="0"/>
          <a:chExt cx="0" cy="0"/>
        </a:xfrm>
      </p:grpSpPr>
      <p:sp>
        <p:nvSpPr>
          <p:cNvPr id="23" name="Google Shape;23;p2:notes">
            <a:extLst>
              <a:ext uri="{FF2B5EF4-FFF2-40B4-BE49-F238E27FC236}">
                <a16:creationId xmlns:a16="http://schemas.microsoft.com/office/drawing/2014/main" id="{9F090ED5-EC30-95EC-A3BA-86516347385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4" name="Google Shape;24;p2:notes">
            <a:extLst>
              <a:ext uri="{FF2B5EF4-FFF2-40B4-BE49-F238E27FC236}">
                <a16:creationId xmlns:a16="http://schemas.microsoft.com/office/drawing/2014/main" id="{801FB6EE-B47A-CCBE-BAFC-9C9AFC895E6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844564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
          <a:extLst>
            <a:ext uri="{FF2B5EF4-FFF2-40B4-BE49-F238E27FC236}">
              <a16:creationId xmlns:a16="http://schemas.microsoft.com/office/drawing/2014/main" id="{707B79A9-8C25-7282-386E-0F30E74B0021}"/>
            </a:ext>
          </a:extLst>
        </p:cNvPr>
        <p:cNvGrpSpPr/>
        <p:nvPr/>
      </p:nvGrpSpPr>
      <p:grpSpPr>
        <a:xfrm>
          <a:off x="0" y="0"/>
          <a:ext cx="0" cy="0"/>
          <a:chOff x="0" y="0"/>
          <a:chExt cx="0" cy="0"/>
        </a:xfrm>
      </p:grpSpPr>
      <p:sp>
        <p:nvSpPr>
          <p:cNvPr id="23" name="Google Shape;23;p2:notes">
            <a:extLst>
              <a:ext uri="{FF2B5EF4-FFF2-40B4-BE49-F238E27FC236}">
                <a16:creationId xmlns:a16="http://schemas.microsoft.com/office/drawing/2014/main" id="{72D3D2DF-2DE8-0B2F-6565-52F7041C40E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4" name="Google Shape;24;p2:notes">
            <a:extLst>
              <a:ext uri="{FF2B5EF4-FFF2-40B4-BE49-F238E27FC236}">
                <a16:creationId xmlns:a16="http://schemas.microsoft.com/office/drawing/2014/main" id="{3C2912CA-FD98-0855-D05E-9976F1C11BC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52003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
          <a:extLst>
            <a:ext uri="{FF2B5EF4-FFF2-40B4-BE49-F238E27FC236}">
              <a16:creationId xmlns:a16="http://schemas.microsoft.com/office/drawing/2014/main" id="{2D2B05B4-B29F-211F-C1B5-9A7D977D671D}"/>
            </a:ext>
          </a:extLst>
        </p:cNvPr>
        <p:cNvGrpSpPr/>
        <p:nvPr/>
      </p:nvGrpSpPr>
      <p:grpSpPr>
        <a:xfrm>
          <a:off x="0" y="0"/>
          <a:ext cx="0" cy="0"/>
          <a:chOff x="0" y="0"/>
          <a:chExt cx="0" cy="0"/>
        </a:xfrm>
      </p:grpSpPr>
      <p:sp>
        <p:nvSpPr>
          <p:cNvPr id="23" name="Google Shape;23;p2:notes">
            <a:extLst>
              <a:ext uri="{FF2B5EF4-FFF2-40B4-BE49-F238E27FC236}">
                <a16:creationId xmlns:a16="http://schemas.microsoft.com/office/drawing/2014/main" id="{1B301F34-D6D3-ABF7-7F0D-EECCC4FB1C3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4" name="Google Shape;24;p2:notes">
            <a:extLst>
              <a:ext uri="{FF2B5EF4-FFF2-40B4-BE49-F238E27FC236}">
                <a16:creationId xmlns:a16="http://schemas.microsoft.com/office/drawing/2014/main" id="{68A715A1-08FC-481D-3A1B-9A5F2FC3A27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276976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
          <a:extLst>
            <a:ext uri="{FF2B5EF4-FFF2-40B4-BE49-F238E27FC236}">
              <a16:creationId xmlns:a16="http://schemas.microsoft.com/office/drawing/2014/main" id="{3097380C-03E1-3C56-1F6E-E2D97152EEE1}"/>
            </a:ext>
          </a:extLst>
        </p:cNvPr>
        <p:cNvGrpSpPr/>
        <p:nvPr/>
      </p:nvGrpSpPr>
      <p:grpSpPr>
        <a:xfrm>
          <a:off x="0" y="0"/>
          <a:ext cx="0" cy="0"/>
          <a:chOff x="0" y="0"/>
          <a:chExt cx="0" cy="0"/>
        </a:xfrm>
      </p:grpSpPr>
      <p:sp>
        <p:nvSpPr>
          <p:cNvPr id="23" name="Google Shape;23;p2:notes">
            <a:extLst>
              <a:ext uri="{FF2B5EF4-FFF2-40B4-BE49-F238E27FC236}">
                <a16:creationId xmlns:a16="http://schemas.microsoft.com/office/drawing/2014/main" id="{ABB42D09-8AF6-9D16-B3D3-FFB5594FC8F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4" name="Google Shape;24;p2:notes">
            <a:extLst>
              <a:ext uri="{FF2B5EF4-FFF2-40B4-BE49-F238E27FC236}">
                <a16:creationId xmlns:a16="http://schemas.microsoft.com/office/drawing/2014/main" id="{3981E541-274C-E544-DF0C-3A6C23FE931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684458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
          <a:extLst>
            <a:ext uri="{FF2B5EF4-FFF2-40B4-BE49-F238E27FC236}">
              <a16:creationId xmlns:a16="http://schemas.microsoft.com/office/drawing/2014/main" id="{7277FBE6-F433-A78D-7CEB-67A27CEB4CF7}"/>
            </a:ext>
          </a:extLst>
        </p:cNvPr>
        <p:cNvGrpSpPr/>
        <p:nvPr/>
      </p:nvGrpSpPr>
      <p:grpSpPr>
        <a:xfrm>
          <a:off x="0" y="0"/>
          <a:ext cx="0" cy="0"/>
          <a:chOff x="0" y="0"/>
          <a:chExt cx="0" cy="0"/>
        </a:xfrm>
      </p:grpSpPr>
      <p:sp>
        <p:nvSpPr>
          <p:cNvPr id="23" name="Google Shape;23;p2:notes">
            <a:extLst>
              <a:ext uri="{FF2B5EF4-FFF2-40B4-BE49-F238E27FC236}">
                <a16:creationId xmlns:a16="http://schemas.microsoft.com/office/drawing/2014/main" id="{13E857DC-902D-0CBB-7DD9-F5B2ABD94DE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4" name="Google Shape;24;p2:notes">
            <a:extLst>
              <a:ext uri="{FF2B5EF4-FFF2-40B4-BE49-F238E27FC236}">
                <a16:creationId xmlns:a16="http://schemas.microsoft.com/office/drawing/2014/main" id="{88DCB9F5-F716-355D-D669-3498592F38C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20274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
          <a:extLst>
            <a:ext uri="{FF2B5EF4-FFF2-40B4-BE49-F238E27FC236}">
              <a16:creationId xmlns:a16="http://schemas.microsoft.com/office/drawing/2014/main" id="{2866F2E9-D7E5-88F2-B900-F35E489946C5}"/>
            </a:ext>
          </a:extLst>
        </p:cNvPr>
        <p:cNvGrpSpPr/>
        <p:nvPr/>
      </p:nvGrpSpPr>
      <p:grpSpPr>
        <a:xfrm>
          <a:off x="0" y="0"/>
          <a:ext cx="0" cy="0"/>
          <a:chOff x="0" y="0"/>
          <a:chExt cx="0" cy="0"/>
        </a:xfrm>
      </p:grpSpPr>
      <p:sp>
        <p:nvSpPr>
          <p:cNvPr id="23" name="Google Shape;23;p2:notes">
            <a:extLst>
              <a:ext uri="{FF2B5EF4-FFF2-40B4-BE49-F238E27FC236}">
                <a16:creationId xmlns:a16="http://schemas.microsoft.com/office/drawing/2014/main" id="{8E5780AF-ADAE-DF0E-7A64-EC4AA69B09DC}"/>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4" name="Google Shape;24;p2:notes">
            <a:extLst>
              <a:ext uri="{FF2B5EF4-FFF2-40B4-BE49-F238E27FC236}">
                <a16:creationId xmlns:a16="http://schemas.microsoft.com/office/drawing/2014/main" id="{2FE1DE67-2323-912C-6BFF-FDEEFF60C7D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985242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
          <a:extLst>
            <a:ext uri="{FF2B5EF4-FFF2-40B4-BE49-F238E27FC236}">
              <a16:creationId xmlns:a16="http://schemas.microsoft.com/office/drawing/2014/main" id="{E8E94254-6014-906B-6F02-06C2E68F3138}"/>
            </a:ext>
          </a:extLst>
        </p:cNvPr>
        <p:cNvGrpSpPr/>
        <p:nvPr/>
      </p:nvGrpSpPr>
      <p:grpSpPr>
        <a:xfrm>
          <a:off x="0" y="0"/>
          <a:ext cx="0" cy="0"/>
          <a:chOff x="0" y="0"/>
          <a:chExt cx="0" cy="0"/>
        </a:xfrm>
      </p:grpSpPr>
      <p:sp>
        <p:nvSpPr>
          <p:cNvPr id="23" name="Google Shape;23;p2:notes">
            <a:extLst>
              <a:ext uri="{FF2B5EF4-FFF2-40B4-BE49-F238E27FC236}">
                <a16:creationId xmlns:a16="http://schemas.microsoft.com/office/drawing/2014/main" id="{A5476B41-CA2E-C28D-431C-CEE8BCEB10B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4" name="Google Shape;24;p2:notes">
            <a:extLst>
              <a:ext uri="{FF2B5EF4-FFF2-40B4-BE49-F238E27FC236}">
                <a16:creationId xmlns:a16="http://schemas.microsoft.com/office/drawing/2014/main" id="{EF3BC9C0-1498-AE36-D441-13908622044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2027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
          <a:extLst>
            <a:ext uri="{FF2B5EF4-FFF2-40B4-BE49-F238E27FC236}">
              <a16:creationId xmlns:a16="http://schemas.microsoft.com/office/drawing/2014/main" id="{B4466A7E-EC6C-EA92-E9FB-A152FE20E1D1}"/>
            </a:ext>
          </a:extLst>
        </p:cNvPr>
        <p:cNvGrpSpPr/>
        <p:nvPr/>
      </p:nvGrpSpPr>
      <p:grpSpPr>
        <a:xfrm>
          <a:off x="0" y="0"/>
          <a:ext cx="0" cy="0"/>
          <a:chOff x="0" y="0"/>
          <a:chExt cx="0" cy="0"/>
        </a:xfrm>
      </p:grpSpPr>
      <p:sp>
        <p:nvSpPr>
          <p:cNvPr id="23" name="Google Shape;23;p2:notes">
            <a:extLst>
              <a:ext uri="{FF2B5EF4-FFF2-40B4-BE49-F238E27FC236}">
                <a16:creationId xmlns:a16="http://schemas.microsoft.com/office/drawing/2014/main" id="{CCC722F0-2884-A9CA-D285-32F600587B2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4" name="Google Shape;24;p2:notes">
            <a:extLst>
              <a:ext uri="{FF2B5EF4-FFF2-40B4-BE49-F238E27FC236}">
                <a16:creationId xmlns:a16="http://schemas.microsoft.com/office/drawing/2014/main" id="{147B709D-8B08-29B9-D187-A0448EBA4E7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691633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
          <a:extLst>
            <a:ext uri="{FF2B5EF4-FFF2-40B4-BE49-F238E27FC236}">
              <a16:creationId xmlns:a16="http://schemas.microsoft.com/office/drawing/2014/main" id="{3D8A4AFB-9CBF-0317-E615-9C37A356FEAE}"/>
            </a:ext>
          </a:extLst>
        </p:cNvPr>
        <p:cNvGrpSpPr/>
        <p:nvPr/>
      </p:nvGrpSpPr>
      <p:grpSpPr>
        <a:xfrm>
          <a:off x="0" y="0"/>
          <a:ext cx="0" cy="0"/>
          <a:chOff x="0" y="0"/>
          <a:chExt cx="0" cy="0"/>
        </a:xfrm>
      </p:grpSpPr>
      <p:sp>
        <p:nvSpPr>
          <p:cNvPr id="23" name="Google Shape;23;p2:notes">
            <a:extLst>
              <a:ext uri="{FF2B5EF4-FFF2-40B4-BE49-F238E27FC236}">
                <a16:creationId xmlns:a16="http://schemas.microsoft.com/office/drawing/2014/main" id="{5D5E287C-5EBE-3CB9-CCAC-27091DA2236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4" name="Google Shape;24;p2:notes">
            <a:extLst>
              <a:ext uri="{FF2B5EF4-FFF2-40B4-BE49-F238E27FC236}">
                <a16:creationId xmlns:a16="http://schemas.microsoft.com/office/drawing/2014/main" id="{8EABFD39-4933-393B-3858-8317B489052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14279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
          <a:extLst>
            <a:ext uri="{FF2B5EF4-FFF2-40B4-BE49-F238E27FC236}">
              <a16:creationId xmlns:a16="http://schemas.microsoft.com/office/drawing/2014/main" id="{31E69FC4-D73F-5986-2B13-6195AC2014CD}"/>
            </a:ext>
          </a:extLst>
        </p:cNvPr>
        <p:cNvGrpSpPr/>
        <p:nvPr/>
      </p:nvGrpSpPr>
      <p:grpSpPr>
        <a:xfrm>
          <a:off x="0" y="0"/>
          <a:ext cx="0" cy="0"/>
          <a:chOff x="0" y="0"/>
          <a:chExt cx="0" cy="0"/>
        </a:xfrm>
      </p:grpSpPr>
      <p:sp>
        <p:nvSpPr>
          <p:cNvPr id="23" name="Google Shape;23;p2:notes">
            <a:extLst>
              <a:ext uri="{FF2B5EF4-FFF2-40B4-BE49-F238E27FC236}">
                <a16:creationId xmlns:a16="http://schemas.microsoft.com/office/drawing/2014/main" id="{D0F795C7-EC13-EC12-CB7B-3FEC6612575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4" name="Google Shape;24;p2:notes">
            <a:extLst>
              <a:ext uri="{FF2B5EF4-FFF2-40B4-BE49-F238E27FC236}">
                <a16:creationId xmlns:a16="http://schemas.microsoft.com/office/drawing/2014/main" id="{A5834A0C-EDD2-A239-7CFE-0110FDFF018D}"/>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348765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
          <a:extLst>
            <a:ext uri="{FF2B5EF4-FFF2-40B4-BE49-F238E27FC236}">
              <a16:creationId xmlns:a16="http://schemas.microsoft.com/office/drawing/2014/main" id="{2C169E53-8F6F-0140-D6AA-0288B1F0FCF7}"/>
            </a:ext>
          </a:extLst>
        </p:cNvPr>
        <p:cNvGrpSpPr/>
        <p:nvPr/>
      </p:nvGrpSpPr>
      <p:grpSpPr>
        <a:xfrm>
          <a:off x="0" y="0"/>
          <a:ext cx="0" cy="0"/>
          <a:chOff x="0" y="0"/>
          <a:chExt cx="0" cy="0"/>
        </a:xfrm>
      </p:grpSpPr>
      <p:sp>
        <p:nvSpPr>
          <p:cNvPr id="23" name="Google Shape;23;p2:notes">
            <a:extLst>
              <a:ext uri="{FF2B5EF4-FFF2-40B4-BE49-F238E27FC236}">
                <a16:creationId xmlns:a16="http://schemas.microsoft.com/office/drawing/2014/main" id="{F712512D-0358-C5A2-65DB-EA11DC081EF3}"/>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4" name="Google Shape;24;p2:notes">
            <a:extLst>
              <a:ext uri="{FF2B5EF4-FFF2-40B4-BE49-F238E27FC236}">
                <a16:creationId xmlns:a16="http://schemas.microsoft.com/office/drawing/2014/main" id="{0C8861BC-26D7-F998-2FB3-A02BB0753F2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659208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
          <a:extLst>
            <a:ext uri="{FF2B5EF4-FFF2-40B4-BE49-F238E27FC236}">
              <a16:creationId xmlns:a16="http://schemas.microsoft.com/office/drawing/2014/main" id="{92A4AED8-9759-868D-DC3A-7DBE8F0423AF}"/>
            </a:ext>
          </a:extLst>
        </p:cNvPr>
        <p:cNvGrpSpPr/>
        <p:nvPr/>
      </p:nvGrpSpPr>
      <p:grpSpPr>
        <a:xfrm>
          <a:off x="0" y="0"/>
          <a:ext cx="0" cy="0"/>
          <a:chOff x="0" y="0"/>
          <a:chExt cx="0" cy="0"/>
        </a:xfrm>
      </p:grpSpPr>
      <p:sp>
        <p:nvSpPr>
          <p:cNvPr id="23" name="Google Shape;23;p2:notes">
            <a:extLst>
              <a:ext uri="{FF2B5EF4-FFF2-40B4-BE49-F238E27FC236}">
                <a16:creationId xmlns:a16="http://schemas.microsoft.com/office/drawing/2014/main" id="{0B2A0544-F522-F76F-B1E2-29D50489F377}"/>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4" name="Google Shape;24;p2:notes">
            <a:extLst>
              <a:ext uri="{FF2B5EF4-FFF2-40B4-BE49-F238E27FC236}">
                <a16:creationId xmlns:a16="http://schemas.microsoft.com/office/drawing/2014/main" id="{3BB2587D-1F89-A849-0CAD-8122EB24B03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704923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
          <a:extLst>
            <a:ext uri="{FF2B5EF4-FFF2-40B4-BE49-F238E27FC236}">
              <a16:creationId xmlns:a16="http://schemas.microsoft.com/office/drawing/2014/main" id="{B0E71F62-41F5-BE14-4633-BEA2CCC5DA3E}"/>
            </a:ext>
          </a:extLst>
        </p:cNvPr>
        <p:cNvGrpSpPr/>
        <p:nvPr/>
      </p:nvGrpSpPr>
      <p:grpSpPr>
        <a:xfrm>
          <a:off x="0" y="0"/>
          <a:ext cx="0" cy="0"/>
          <a:chOff x="0" y="0"/>
          <a:chExt cx="0" cy="0"/>
        </a:xfrm>
      </p:grpSpPr>
      <p:sp>
        <p:nvSpPr>
          <p:cNvPr id="23" name="Google Shape;23;p2:notes">
            <a:extLst>
              <a:ext uri="{FF2B5EF4-FFF2-40B4-BE49-F238E27FC236}">
                <a16:creationId xmlns:a16="http://schemas.microsoft.com/office/drawing/2014/main" id="{3425950E-A91B-7EB8-A83E-D4F56307598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4" name="Google Shape;24;p2:notes">
            <a:extLst>
              <a:ext uri="{FF2B5EF4-FFF2-40B4-BE49-F238E27FC236}">
                <a16:creationId xmlns:a16="http://schemas.microsoft.com/office/drawing/2014/main" id="{D9BCC0DE-B0CF-17F8-D34B-52E4A39639C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44704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
          <a:extLst>
            <a:ext uri="{FF2B5EF4-FFF2-40B4-BE49-F238E27FC236}">
              <a16:creationId xmlns:a16="http://schemas.microsoft.com/office/drawing/2014/main" id="{86252D67-0B96-118A-E0CC-C72AD8B29101}"/>
            </a:ext>
          </a:extLst>
        </p:cNvPr>
        <p:cNvGrpSpPr/>
        <p:nvPr/>
      </p:nvGrpSpPr>
      <p:grpSpPr>
        <a:xfrm>
          <a:off x="0" y="0"/>
          <a:ext cx="0" cy="0"/>
          <a:chOff x="0" y="0"/>
          <a:chExt cx="0" cy="0"/>
        </a:xfrm>
      </p:grpSpPr>
      <p:sp>
        <p:nvSpPr>
          <p:cNvPr id="23" name="Google Shape;23;p2:notes">
            <a:extLst>
              <a:ext uri="{FF2B5EF4-FFF2-40B4-BE49-F238E27FC236}">
                <a16:creationId xmlns:a16="http://schemas.microsoft.com/office/drawing/2014/main" id="{AECF9D13-D251-6E0A-585F-C19AA9383C8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4" name="Google Shape;24;p2:notes">
            <a:extLst>
              <a:ext uri="{FF2B5EF4-FFF2-40B4-BE49-F238E27FC236}">
                <a16:creationId xmlns:a16="http://schemas.microsoft.com/office/drawing/2014/main" id="{1F499202-F110-7056-4CEA-B3482CDC232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912673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
          <a:extLst>
            <a:ext uri="{FF2B5EF4-FFF2-40B4-BE49-F238E27FC236}">
              <a16:creationId xmlns:a16="http://schemas.microsoft.com/office/drawing/2014/main" id="{959FEE58-3220-F7A6-F5D5-7CF301E3F74C}"/>
            </a:ext>
          </a:extLst>
        </p:cNvPr>
        <p:cNvGrpSpPr/>
        <p:nvPr/>
      </p:nvGrpSpPr>
      <p:grpSpPr>
        <a:xfrm>
          <a:off x="0" y="0"/>
          <a:ext cx="0" cy="0"/>
          <a:chOff x="0" y="0"/>
          <a:chExt cx="0" cy="0"/>
        </a:xfrm>
      </p:grpSpPr>
      <p:sp>
        <p:nvSpPr>
          <p:cNvPr id="23" name="Google Shape;23;p2:notes">
            <a:extLst>
              <a:ext uri="{FF2B5EF4-FFF2-40B4-BE49-F238E27FC236}">
                <a16:creationId xmlns:a16="http://schemas.microsoft.com/office/drawing/2014/main" id="{87F71A11-8C13-CD7D-0682-13EB09F094DF}"/>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4" name="Google Shape;24;p2:notes">
            <a:extLst>
              <a:ext uri="{FF2B5EF4-FFF2-40B4-BE49-F238E27FC236}">
                <a16:creationId xmlns:a16="http://schemas.microsoft.com/office/drawing/2014/main" id="{AF4C61C0-AA9F-8F33-9081-BEE972527BB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625479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
          <a:extLst>
            <a:ext uri="{FF2B5EF4-FFF2-40B4-BE49-F238E27FC236}">
              <a16:creationId xmlns:a16="http://schemas.microsoft.com/office/drawing/2014/main" id="{7E08C9F7-8C3F-6558-A022-6B2001136D61}"/>
            </a:ext>
          </a:extLst>
        </p:cNvPr>
        <p:cNvGrpSpPr/>
        <p:nvPr/>
      </p:nvGrpSpPr>
      <p:grpSpPr>
        <a:xfrm>
          <a:off x="0" y="0"/>
          <a:ext cx="0" cy="0"/>
          <a:chOff x="0" y="0"/>
          <a:chExt cx="0" cy="0"/>
        </a:xfrm>
      </p:grpSpPr>
      <p:sp>
        <p:nvSpPr>
          <p:cNvPr id="23" name="Google Shape;23;p2:notes">
            <a:extLst>
              <a:ext uri="{FF2B5EF4-FFF2-40B4-BE49-F238E27FC236}">
                <a16:creationId xmlns:a16="http://schemas.microsoft.com/office/drawing/2014/main" id="{4A231638-DC82-B615-73DE-6CDFA92C216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4" name="Google Shape;24;p2:notes">
            <a:extLst>
              <a:ext uri="{FF2B5EF4-FFF2-40B4-BE49-F238E27FC236}">
                <a16:creationId xmlns:a16="http://schemas.microsoft.com/office/drawing/2014/main" id="{43BBFEFF-FB55-96B0-CB7E-0B648651B16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0167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
          <a:extLst>
            <a:ext uri="{FF2B5EF4-FFF2-40B4-BE49-F238E27FC236}">
              <a16:creationId xmlns:a16="http://schemas.microsoft.com/office/drawing/2014/main" id="{C36B9B2D-41AA-D5C2-A0A1-E0327301E774}"/>
            </a:ext>
          </a:extLst>
        </p:cNvPr>
        <p:cNvGrpSpPr/>
        <p:nvPr/>
      </p:nvGrpSpPr>
      <p:grpSpPr>
        <a:xfrm>
          <a:off x="0" y="0"/>
          <a:ext cx="0" cy="0"/>
          <a:chOff x="0" y="0"/>
          <a:chExt cx="0" cy="0"/>
        </a:xfrm>
      </p:grpSpPr>
      <p:sp>
        <p:nvSpPr>
          <p:cNvPr id="23" name="Google Shape;23;p2:notes">
            <a:extLst>
              <a:ext uri="{FF2B5EF4-FFF2-40B4-BE49-F238E27FC236}">
                <a16:creationId xmlns:a16="http://schemas.microsoft.com/office/drawing/2014/main" id="{03A255C6-8715-B47D-887E-870C26894B9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4" name="Google Shape;24;p2:notes">
            <a:extLst>
              <a:ext uri="{FF2B5EF4-FFF2-40B4-BE49-F238E27FC236}">
                <a16:creationId xmlns:a16="http://schemas.microsoft.com/office/drawing/2014/main" id="{3E97C403-9BDB-070F-E773-0A4B72EB7C3F}"/>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376547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
          <a:extLst>
            <a:ext uri="{FF2B5EF4-FFF2-40B4-BE49-F238E27FC236}">
              <a16:creationId xmlns:a16="http://schemas.microsoft.com/office/drawing/2014/main" id="{28ED62E3-2ED7-C6CB-9ED2-6D3CCA5B1977}"/>
            </a:ext>
          </a:extLst>
        </p:cNvPr>
        <p:cNvGrpSpPr/>
        <p:nvPr/>
      </p:nvGrpSpPr>
      <p:grpSpPr>
        <a:xfrm>
          <a:off x="0" y="0"/>
          <a:ext cx="0" cy="0"/>
          <a:chOff x="0" y="0"/>
          <a:chExt cx="0" cy="0"/>
        </a:xfrm>
      </p:grpSpPr>
      <p:sp>
        <p:nvSpPr>
          <p:cNvPr id="23" name="Google Shape;23;p2:notes">
            <a:extLst>
              <a:ext uri="{FF2B5EF4-FFF2-40B4-BE49-F238E27FC236}">
                <a16:creationId xmlns:a16="http://schemas.microsoft.com/office/drawing/2014/main" id="{F083ED88-7EBC-8052-97B8-55FC1928236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4" name="Google Shape;24;p2:notes">
            <a:extLst>
              <a:ext uri="{FF2B5EF4-FFF2-40B4-BE49-F238E27FC236}">
                <a16:creationId xmlns:a16="http://schemas.microsoft.com/office/drawing/2014/main" id="{F57CE15D-E8BF-1F08-1F23-5E3BE0D4F7F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26864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
        <p:cNvGrpSpPr/>
        <p:nvPr/>
      </p:nvGrpSpPr>
      <p:grpSpPr>
        <a:xfrm>
          <a:off x="0" y="0"/>
          <a:ext cx="0" cy="0"/>
          <a:chOff x="0" y="0"/>
          <a:chExt cx="0" cy="0"/>
        </a:xfrm>
      </p:grpSpPr>
      <p:sp>
        <p:nvSpPr>
          <p:cNvPr id="14" name="Google Shape;14;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5" name="Google Shape;15;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16" name="Google Shape;16;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29101"/>
                <a:lumOff val="70899"/>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tileRect/>
        </a:gradFill>
        <a:effectLst/>
      </p:bgPr>
    </p:bg>
    <p:spTree>
      <p:nvGrpSpPr>
        <p:cNvPr id="1" name="Shape 5"/>
        <p:cNvGrpSpPr/>
        <p:nvPr/>
      </p:nvGrpSpPr>
      <p:grpSpPr>
        <a:xfrm>
          <a:off x="0" y="0"/>
          <a:ext cx="0" cy="0"/>
          <a:chOff x="0" y="0"/>
          <a:chExt cx="0" cy="0"/>
        </a:xfrm>
      </p:grpSpPr>
      <p:sp>
        <p:nvSpPr>
          <p:cNvPr id="6" name="Google Shape;6;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9" name="Google Shape;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dirty="0"/>
          </a:p>
        </p:txBody>
      </p:sp>
      <p:sp>
        <p:nvSpPr>
          <p:cNvPr id="10" name="Google Shape;1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mailto:harrisre@stlouis-mo.gov"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40.png"/><Relationship Id="rId4" Type="http://schemas.openxmlformats.org/officeDocument/2006/relationships/customXml" Target="../ink/ink1.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mailto:membership@lafayettesquare.or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mailto:membership@lafayettesquare.org"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mailto:dhpheartbeat@aol.com"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mailto:membership@lafayettesquare.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mailto:holidaytour@lafayettesquare.org"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mailto:president@lafayettesquare.org"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mailto:coxantwi@stlouis-mo.gov"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mailto:rrojas@slmpd.org"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0"/>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3" name="Rectangle 1032">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5" name="Rectangle 1034">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7" name="Rectangle 1036">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9" name="Freeform: Shape 1038">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026" name="Picture 2" descr="Shape&#10;&#10;Description automatically generated with medium confidence">
            <a:extLst>
              <a:ext uri="{FF2B5EF4-FFF2-40B4-BE49-F238E27FC236}">
                <a16:creationId xmlns:a16="http://schemas.microsoft.com/office/drawing/2014/main" id="{69E7072B-6A66-E616-1B51-E752A718843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502428" y="1489202"/>
            <a:ext cx="7225748" cy="387959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C6E8250-99FE-7BF9-1F05-E2BEAADA607A}"/>
              </a:ext>
            </a:extLst>
          </p:cNvPr>
          <p:cNvSpPr txBox="1"/>
          <p:nvPr/>
        </p:nvSpPr>
        <p:spPr>
          <a:xfrm>
            <a:off x="7876032" y="182880"/>
            <a:ext cx="184731" cy="307777"/>
          </a:xfrm>
          <a:prstGeom prst="rect">
            <a:avLst/>
          </a:prstGeom>
          <a:noFill/>
        </p:spPr>
        <p:txBody>
          <a:bodyPr wrap="none" rtlCol="0">
            <a:spAutoFit/>
          </a:bodyPr>
          <a:lstStyle/>
          <a:p>
            <a:endParaRPr lang="en-US" dirty="0"/>
          </a:p>
        </p:txBody>
      </p:sp>
      <p:sp>
        <p:nvSpPr>
          <p:cNvPr id="3" name="Google Shape;21;p1">
            <a:extLst>
              <a:ext uri="{FF2B5EF4-FFF2-40B4-BE49-F238E27FC236}">
                <a16:creationId xmlns:a16="http://schemas.microsoft.com/office/drawing/2014/main" id="{B2807D4A-1E3B-E87E-31FF-2FC9C03D48D3}"/>
              </a:ext>
            </a:extLst>
          </p:cNvPr>
          <p:cNvSpPr txBox="1"/>
          <p:nvPr/>
        </p:nvSpPr>
        <p:spPr>
          <a:xfrm>
            <a:off x="47066" y="857502"/>
            <a:ext cx="4045225" cy="4776285"/>
          </a:xfrm>
          <a:prstGeom prst="rect">
            <a:avLst/>
          </a:prstGeom>
        </p:spPr>
        <p:txBody>
          <a:bodyPr spcFirstLastPara="1" vert="horz" lIns="91440" tIns="45720" rIns="91440" bIns="45720" rtlCol="0" anchor="t" anchorCtr="0">
            <a:normAutofit fontScale="85000" lnSpcReduction="10000"/>
          </a:bodyPr>
          <a:lstStyle/>
          <a:p>
            <a:pPr marL="0" marR="0" lvl="0" indent="0" algn="ctr">
              <a:lnSpc>
                <a:spcPct val="90000"/>
              </a:lnSpc>
              <a:spcBef>
                <a:spcPct val="0"/>
              </a:spcBef>
              <a:spcAft>
                <a:spcPts val="600"/>
              </a:spcAft>
            </a:pPr>
            <a:r>
              <a:rPr lang="en-US" sz="2600" b="1" i="0" u="none" strike="noStrike" kern="1200" cap="none" dirty="0">
                <a:solidFill>
                  <a:srgbClr val="FFFFFF"/>
                </a:solidFill>
                <a:latin typeface="+mj-lt"/>
                <a:ea typeface="+mj-ea"/>
                <a:cs typeface="+mj-cs"/>
                <a:sym typeface="Times New Roman"/>
              </a:rPr>
              <a:t>Membership Meeting Wednesday</a:t>
            </a:r>
          </a:p>
          <a:p>
            <a:pPr marL="0" marR="0" lvl="0" indent="0" algn="ctr">
              <a:lnSpc>
                <a:spcPct val="90000"/>
              </a:lnSpc>
              <a:spcBef>
                <a:spcPct val="0"/>
              </a:spcBef>
              <a:spcAft>
                <a:spcPts val="600"/>
              </a:spcAft>
            </a:pPr>
            <a:r>
              <a:rPr lang="en-US" sz="2600" b="1" i="0" u="none" strike="noStrike" kern="1200" cap="none" dirty="0">
                <a:solidFill>
                  <a:srgbClr val="FFFFFF"/>
                </a:solidFill>
                <a:latin typeface="+mj-lt"/>
                <a:ea typeface="+mj-ea"/>
                <a:cs typeface="+mj-cs"/>
                <a:sym typeface="Times New Roman"/>
              </a:rPr>
              <a:t>December 10, 2025</a:t>
            </a:r>
            <a:endParaRPr lang="en-US" sz="2600" kern="1200" dirty="0">
              <a:solidFill>
                <a:srgbClr val="FFFFFF"/>
              </a:solidFill>
              <a:latin typeface="+mj-lt"/>
              <a:ea typeface="+mj-ea"/>
              <a:cs typeface="+mj-cs"/>
            </a:endParaRPr>
          </a:p>
          <a:p>
            <a:pPr marL="0" marR="0" lvl="0" indent="0" algn="ctr">
              <a:lnSpc>
                <a:spcPct val="90000"/>
              </a:lnSpc>
              <a:spcBef>
                <a:spcPct val="0"/>
              </a:spcBef>
              <a:spcAft>
                <a:spcPts val="600"/>
              </a:spcAft>
            </a:pPr>
            <a:endParaRPr lang="en-US" sz="2600" b="1" i="0" u="none" strike="noStrike" kern="1200" cap="none" dirty="0">
              <a:solidFill>
                <a:srgbClr val="FFFFFF"/>
              </a:solidFill>
              <a:latin typeface="+mj-lt"/>
              <a:ea typeface="+mj-ea"/>
              <a:cs typeface="+mj-cs"/>
              <a:sym typeface="Times New Roman"/>
            </a:endParaRPr>
          </a:p>
          <a:p>
            <a:pPr marL="0" marR="0" lvl="0" indent="0" algn="ctr">
              <a:lnSpc>
                <a:spcPct val="90000"/>
              </a:lnSpc>
              <a:spcBef>
                <a:spcPct val="0"/>
              </a:spcBef>
              <a:spcAft>
                <a:spcPts val="600"/>
              </a:spcAft>
            </a:pPr>
            <a:r>
              <a:rPr lang="en-US" sz="2600" b="1" i="0" u="none" strike="noStrike" kern="1200" cap="none" dirty="0">
                <a:solidFill>
                  <a:srgbClr val="FFFFFF"/>
                </a:solidFill>
                <a:latin typeface="+mj-lt"/>
                <a:ea typeface="+mj-ea"/>
                <a:cs typeface="+mj-cs"/>
                <a:sym typeface="Times New Roman"/>
              </a:rPr>
              <a:t>Lafayette Square Restoration Committee (LSRC)</a:t>
            </a:r>
          </a:p>
          <a:p>
            <a:pPr algn="ctr">
              <a:lnSpc>
                <a:spcPct val="90000"/>
              </a:lnSpc>
              <a:spcBef>
                <a:spcPct val="0"/>
              </a:spcBef>
              <a:spcAft>
                <a:spcPts val="600"/>
              </a:spcAft>
            </a:pPr>
            <a:r>
              <a:rPr lang="en-US" sz="2600" b="1" i="1" dirty="0">
                <a:solidFill>
                  <a:srgbClr val="FF0000"/>
                </a:solidFill>
                <a:effectLst/>
                <a:latin typeface="Calibri" panose="020F0502020204030204" pitchFamily="34" charset="0"/>
                <a:ea typeface="Calibri" panose="020F0502020204030204" pitchFamily="34" charset="0"/>
              </a:rPr>
              <a:t>The neighborhood association </a:t>
            </a:r>
          </a:p>
          <a:p>
            <a:pPr algn="ctr">
              <a:lnSpc>
                <a:spcPct val="90000"/>
              </a:lnSpc>
              <a:spcBef>
                <a:spcPct val="0"/>
              </a:spcBef>
              <a:spcAft>
                <a:spcPts val="600"/>
              </a:spcAft>
            </a:pPr>
            <a:r>
              <a:rPr lang="en-US" sz="2600" b="1" i="1" dirty="0">
                <a:solidFill>
                  <a:srgbClr val="FF0000"/>
                </a:solidFill>
                <a:effectLst/>
                <a:latin typeface="Calibri" panose="020F0502020204030204" pitchFamily="34" charset="0"/>
                <a:ea typeface="Calibri" panose="020F0502020204030204" pitchFamily="34" charset="0"/>
              </a:rPr>
              <a:t>of Lafayette Square</a:t>
            </a:r>
            <a:endParaRPr lang="en-US" sz="2600" dirty="0">
              <a:solidFill>
                <a:srgbClr val="FF0000"/>
              </a:solidFill>
              <a:effectLst/>
              <a:latin typeface="Calibri" panose="020F0502020204030204" pitchFamily="34" charset="0"/>
              <a:ea typeface="Calibri" panose="020F0502020204030204" pitchFamily="34" charset="0"/>
            </a:endParaRPr>
          </a:p>
          <a:p>
            <a:pPr marL="0" marR="0" lvl="0" indent="0" algn="ctr">
              <a:lnSpc>
                <a:spcPct val="90000"/>
              </a:lnSpc>
              <a:spcBef>
                <a:spcPct val="0"/>
              </a:spcBef>
              <a:spcAft>
                <a:spcPts val="600"/>
              </a:spcAft>
            </a:pPr>
            <a:r>
              <a:rPr lang="en-US" sz="1900" b="1" kern="1200" dirty="0">
                <a:solidFill>
                  <a:srgbClr val="FFFFFF"/>
                </a:solidFill>
                <a:latin typeface="+mj-lt"/>
                <a:ea typeface="+mj-ea"/>
                <a:cs typeface="+mj-cs"/>
                <a:sym typeface="Times New Roman"/>
              </a:rPr>
              <a:t>Established 1969.</a:t>
            </a:r>
          </a:p>
          <a:p>
            <a:pPr marL="0" marR="0" lvl="0" indent="0" algn="ctr">
              <a:lnSpc>
                <a:spcPct val="90000"/>
              </a:lnSpc>
              <a:spcBef>
                <a:spcPct val="0"/>
              </a:spcBef>
              <a:spcAft>
                <a:spcPts val="600"/>
              </a:spcAft>
            </a:pPr>
            <a:r>
              <a:rPr lang="en-US" sz="1900" b="1" i="0" u="none" strike="noStrike" kern="1200" cap="none" dirty="0">
                <a:solidFill>
                  <a:srgbClr val="FFFFFF"/>
                </a:solidFill>
                <a:latin typeface="+mj-lt"/>
                <a:ea typeface="+mj-ea"/>
                <a:cs typeface="+mj-cs"/>
                <a:sym typeface="Times New Roman"/>
              </a:rPr>
              <a:t>Incorporated 1971. </a:t>
            </a:r>
          </a:p>
          <a:p>
            <a:pPr marL="0" marR="0" lvl="0" indent="0" algn="ctr">
              <a:lnSpc>
                <a:spcPct val="90000"/>
              </a:lnSpc>
              <a:spcBef>
                <a:spcPct val="0"/>
              </a:spcBef>
              <a:spcAft>
                <a:spcPts val="600"/>
              </a:spcAft>
            </a:pPr>
            <a:r>
              <a:rPr lang="en-US" sz="1900" b="1" i="0" u="none" strike="noStrike" kern="1200" cap="none" dirty="0">
                <a:solidFill>
                  <a:srgbClr val="FFFFFF"/>
                </a:solidFill>
                <a:latin typeface="+mj-lt"/>
                <a:ea typeface="+mj-ea"/>
                <a:cs typeface="+mj-cs"/>
                <a:sym typeface="Times New Roman"/>
              </a:rPr>
              <a:t>dba </a:t>
            </a:r>
            <a:r>
              <a:rPr lang="en-US" sz="2600" b="1" i="0" u="none" strike="noStrike" kern="1200" cap="none" dirty="0">
                <a:solidFill>
                  <a:srgbClr val="FFFFFF"/>
                </a:solidFill>
                <a:latin typeface="+mj-lt"/>
                <a:ea typeface="+mj-ea"/>
                <a:cs typeface="+mj-cs"/>
                <a:sym typeface="Times New Roman"/>
              </a:rPr>
              <a:t>Lafayette Square Neighborhood Association </a:t>
            </a:r>
          </a:p>
          <a:p>
            <a:pPr marL="0" marR="0" lvl="0" indent="0" algn="ctr">
              <a:lnSpc>
                <a:spcPct val="90000"/>
              </a:lnSpc>
              <a:spcBef>
                <a:spcPct val="0"/>
              </a:spcBef>
              <a:spcAft>
                <a:spcPts val="600"/>
              </a:spcAft>
            </a:pPr>
            <a:r>
              <a:rPr lang="en-US" sz="2400" b="1" i="0" u="none" strike="noStrike" kern="1200" cap="none" dirty="0">
                <a:solidFill>
                  <a:srgbClr val="FFFFFF"/>
                </a:solidFill>
                <a:latin typeface="+mj-lt"/>
                <a:ea typeface="+mj-ea"/>
                <a:cs typeface="+mj-cs"/>
                <a:sym typeface="Times New Roman"/>
              </a:rPr>
              <a:t>(LSNA) </a:t>
            </a:r>
          </a:p>
          <a:p>
            <a:pPr marL="0" marR="0" lvl="0" indent="0" algn="ctr">
              <a:lnSpc>
                <a:spcPct val="90000"/>
              </a:lnSpc>
              <a:spcBef>
                <a:spcPct val="0"/>
              </a:spcBef>
              <a:spcAft>
                <a:spcPts val="600"/>
              </a:spcAft>
            </a:pPr>
            <a:r>
              <a:rPr lang="en-US" sz="1900" b="1" i="0" u="none" strike="noStrike" kern="1200" cap="none" dirty="0">
                <a:solidFill>
                  <a:srgbClr val="FFFFFF"/>
                </a:solidFill>
                <a:latin typeface="+mj-lt"/>
                <a:ea typeface="+mj-ea"/>
                <a:cs typeface="+mj-cs"/>
                <a:sym typeface="Times New Roman"/>
              </a:rPr>
              <a:t>Since 2022</a:t>
            </a:r>
            <a:endParaRPr lang="en-US" sz="1900" kern="1200" dirty="0">
              <a:solidFill>
                <a:srgbClr val="FFFFFF"/>
              </a:solidFill>
              <a:latin typeface="+mj-lt"/>
              <a:ea typeface="+mj-ea"/>
              <a:cs typeface="+mj-cs"/>
            </a:endParaRPr>
          </a:p>
          <a:p>
            <a:pPr marL="0" marR="0" lvl="0" indent="0" algn="ctr">
              <a:lnSpc>
                <a:spcPct val="90000"/>
              </a:lnSpc>
              <a:spcBef>
                <a:spcPct val="0"/>
              </a:spcBef>
              <a:spcAft>
                <a:spcPts val="600"/>
              </a:spcAft>
            </a:pPr>
            <a:endParaRPr lang="en-US" sz="1900" b="1" i="0" u="none" strike="noStrike" kern="1200" cap="none" dirty="0">
              <a:solidFill>
                <a:srgbClr val="FFFFFF"/>
              </a:solidFill>
              <a:latin typeface="+mj-lt"/>
              <a:ea typeface="+mj-ea"/>
              <a:cs typeface="+mj-cs"/>
              <a:sym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
          <a:extLst>
            <a:ext uri="{FF2B5EF4-FFF2-40B4-BE49-F238E27FC236}">
              <a16:creationId xmlns:a16="http://schemas.microsoft.com/office/drawing/2014/main" id="{327D2981-1CF0-DBCB-8D9C-2A92A9FCC03E}"/>
            </a:ext>
          </a:extLst>
        </p:cNvPr>
        <p:cNvGrpSpPr/>
        <p:nvPr/>
      </p:nvGrpSpPr>
      <p:grpSpPr>
        <a:xfrm>
          <a:off x="0" y="0"/>
          <a:ext cx="0" cy="0"/>
          <a:chOff x="0" y="0"/>
          <a:chExt cx="0" cy="0"/>
        </a:xfrm>
      </p:grpSpPr>
      <p:pic>
        <p:nvPicPr>
          <p:cNvPr id="2" name="Picture 2" descr="Shape&#10;&#10;Description automatically generated with medium confidence">
            <a:extLst>
              <a:ext uri="{FF2B5EF4-FFF2-40B4-BE49-F238E27FC236}">
                <a16:creationId xmlns:a16="http://schemas.microsoft.com/office/drawing/2014/main" id="{2A564F75-5AA7-8E99-6D29-9BA5CBC20CB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378755" y="199674"/>
            <a:ext cx="2594567" cy="1393056"/>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33;p3">
            <a:extLst>
              <a:ext uri="{FF2B5EF4-FFF2-40B4-BE49-F238E27FC236}">
                <a16:creationId xmlns:a16="http://schemas.microsoft.com/office/drawing/2014/main" id="{E0EB4C2A-57A6-EE8F-C2D6-D8ECFA1EF418}"/>
              </a:ext>
            </a:extLst>
          </p:cNvPr>
          <p:cNvSpPr txBox="1"/>
          <p:nvPr/>
        </p:nvSpPr>
        <p:spPr>
          <a:xfrm>
            <a:off x="404128" y="2300495"/>
            <a:ext cx="10909640" cy="2874848"/>
          </a:xfrm>
          <a:prstGeom prst="rect">
            <a:avLst/>
          </a:prstGeom>
        </p:spPr>
        <p:txBody>
          <a:bodyPr spcFirstLastPara="1" vert="horz" lIns="91440" tIns="45720" rIns="91440" bIns="45720" rtlCol="0" anchor="b" anchorCtr="0">
            <a:normAutofit/>
          </a:bodyPr>
          <a:lstStyle/>
          <a:p>
            <a:pPr marL="0" marR="0" lvl="0" indent="0" algn="ctr">
              <a:lnSpc>
                <a:spcPct val="90000"/>
              </a:lnSpc>
              <a:spcBef>
                <a:spcPct val="0"/>
              </a:spcBef>
              <a:spcAft>
                <a:spcPts val="600"/>
              </a:spcAft>
            </a:pPr>
            <a:endParaRPr lang="en-US" sz="5100" kern="1200" dirty="0">
              <a:solidFill>
                <a:schemeClr val="tx1"/>
              </a:solidFill>
              <a:latin typeface="+mj-lt"/>
              <a:ea typeface="+mj-ea"/>
              <a:cs typeface="+mj-cs"/>
            </a:endParaRPr>
          </a:p>
        </p:txBody>
      </p:sp>
      <p:sp>
        <p:nvSpPr>
          <p:cNvPr id="4" name="TextBox 3">
            <a:extLst>
              <a:ext uri="{FF2B5EF4-FFF2-40B4-BE49-F238E27FC236}">
                <a16:creationId xmlns:a16="http://schemas.microsoft.com/office/drawing/2014/main" id="{63B60424-076E-6666-9B2E-634D19C8CA45}"/>
              </a:ext>
            </a:extLst>
          </p:cNvPr>
          <p:cNvSpPr txBox="1"/>
          <p:nvPr/>
        </p:nvSpPr>
        <p:spPr>
          <a:xfrm>
            <a:off x="0" y="145083"/>
            <a:ext cx="10272774" cy="1692771"/>
          </a:xfrm>
          <a:prstGeom prst="rect">
            <a:avLst/>
          </a:prstGeom>
          <a:noFill/>
        </p:spPr>
        <p:txBody>
          <a:bodyPr wrap="square" rtlCol="0">
            <a:spAutoFit/>
          </a:bodyPr>
          <a:lstStyle/>
          <a:p>
            <a:pPr algn="ctr"/>
            <a:r>
              <a:rPr lang="en-US" sz="3600" b="1" dirty="0"/>
              <a:t>Neighborhood Crime and Activity Report</a:t>
            </a:r>
          </a:p>
          <a:p>
            <a:pPr algn="ctr"/>
            <a:r>
              <a:rPr lang="en-US" sz="3600" b="1" dirty="0"/>
              <a:t>Lafayette Square </a:t>
            </a:r>
          </a:p>
          <a:p>
            <a:pPr algn="ctr"/>
            <a:r>
              <a:rPr lang="en-US" sz="3200" dirty="0"/>
              <a:t>for 28 days: Nov. 10 thru Dec. 7</a:t>
            </a:r>
          </a:p>
        </p:txBody>
      </p:sp>
      <p:pic>
        <p:nvPicPr>
          <p:cNvPr id="9" name="Picture 8" descr="A table with numbers and percentages&#10;&#10;AI-generated content may be incorrect.">
            <a:extLst>
              <a:ext uri="{FF2B5EF4-FFF2-40B4-BE49-F238E27FC236}">
                <a16:creationId xmlns:a16="http://schemas.microsoft.com/office/drawing/2014/main" id="{DB99CC03-ECA0-90A9-ED18-E569BD6FA2D7}"/>
              </a:ext>
            </a:extLst>
          </p:cNvPr>
          <p:cNvPicPr>
            <a:picLocks noChangeAspect="1"/>
          </p:cNvPicPr>
          <p:nvPr/>
        </p:nvPicPr>
        <p:blipFill>
          <a:blip r:embed="rId4"/>
          <a:stretch>
            <a:fillRect/>
          </a:stretch>
        </p:blipFill>
        <p:spPr>
          <a:xfrm>
            <a:off x="110836" y="2300494"/>
            <a:ext cx="11970328" cy="3390197"/>
          </a:xfrm>
          <a:prstGeom prst="rect">
            <a:avLst/>
          </a:prstGeom>
        </p:spPr>
      </p:pic>
    </p:spTree>
    <p:extLst>
      <p:ext uri="{BB962C8B-B14F-4D97-AF65-F5344CB8AC3E}">
        <p14:creationId xmlns:p14="http://schemas.microsoft.com/office/powerpoint/2010/main" val="2576284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
          <a:extLst>
            <a:ext uri="{FF2B5EF4-FFF2-40B4-BE49-F238E27FC236}">
              <a16:creationId xmlns:a16="http://schemas.microsoft.com/office/drawing/2014/main" id="{2EE4F5AE-2824-8CD6-EDE8-AF9208B7612D}"/>
            </a:ext>
          </a:extLst>
        </p:cNvPr>
        <p:cNvGrpSpPr/>
        <p:nvPr/>
      </p:nvGrpSpPr>
      <p:grpSpPr>
        <a:xfrm>
          <a:off x="0" y="0"/>
          <a:ext cx="0" cy="0"/>
          <a:chOff x="0" y="0"/>
          <a:chExt cx="0" cy="0"/>
        </a:xfrm>
      </p:grpSpPr>
      <p:pic>
        <p:nvPicPr>
          <p:cNvPr id="2" name="Picture 2" descr="Shape&#10;&#10;Description automatically generated with medium confidence">
            <a:extLst>
              <a:ext uri="{FF2B5EF4-FFF2-40B4-BE49-F238E27FC236}">
                <a16:creationId xmlns:a16="http://schemas.microsoft.com/office/drawing/2014/main" id="{03C93C40-A078-5007-46EE-20344858583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378755" y="199674"/>
            <a:ext cx="2594567" cy="1393056"/>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33;p3">
            <a:extLst>
              <a:ext uri="{FF2B5EF4-FFF2-40B4-BE49-F238E27FC236}">
                <a16:creationId xmlns:a16="http://schemas.microsoft.com/office/drawing/2014/main" id="{8EC262D2-9D25-66DA-0F53-B620D743B4CF}"/>
              </a:ext>
            </a:extLst>
          </p:cNvPr>
          <p:cNvSpPr txBox="1"/>
          <p:nvPr/>
        </p:nvSpPr>
        <p:spPr>
          <a:xfrm>
            <a:off x="526958" y="2314143"/>
            <a:ext cx="10909640" cy="2874848"/>
          </a:xfrm>
          <a:prstGeom prst="rect">
            <a:avLst/>
          </a:prstGeom>
        </p:spPr>
        <p:txBody>
          <a:bodyPr spcFirstLastPara="1" vert="horz" lIns="91440" tIns="45720" rIns="91440" bIns="45720" rtlCol="0" anchor="b" anchorCtr="0">
            <a:normAutofit/>
          </a:bodyPr>
          <a:lstStyle/>
          <a:p>
            <a:pPr marL="0" marR="0" lvl="0" indent="0" algn="ctr">
              <a:lnSpc>
                <a:spcPct val="90000"/>
              </a:lnSpc>
              <a:spcBef>
                <a:spcPct val="0"/>
              </a:spcBef>
              <a:spcAft>
                <a:spcPts val="600"/>
              </a:spcAft>
            </a:pPr>
            <a:endParaRPr lang="en-US" sz="5100" kern="1200" dirty="0">
              <a:solidFill>
                <a:schemeClr val="tx1"/>
              </a:solidFill>
              <a:latin typeface="+mj-lt"/>
              <a:ea typeface="+mj-ea"/>
              <a:cs typeface="+mj-cs"/>
            </a:endParaRPr>
          </a:p>
        </p:txBody>
      </p:sp>
      <p:pic>
        <p:nvPicPr>
          <p:cNvPr id="5" name="Picture 4">
            <a:extLst>
              <a:ext uri="{FF2B5EF4-FFF2-40B4-BE49-F238E27FC236}">
                <a16:creationId xmlns:a16="http://schemas.microsoft.com/office/drawing/2014/main" id="{89965A95-EF62-CDC5-638C-D37D5CFD2ABB}"/>
              </a:ext>
            </a:extLst>
          </p:cNvPr>
          <p:cNvPicPr>
            <a:picLocks noChangeAspect="1"/>
          </p:cNvPicPr>
          <p:nvPr/>
        </p:nvPicPr>
        <p:blipFill>
          <a:blip r:embed="rId4"/>
          <a:stretch>
            <a:fillRect/>
          </a:stretch>
        </p:blipFill>
        <p:spPr>
          <a:xfrm>
            <a:off x="3446318" y="0"/>
            <a:ext cx="5299364" cy="6858000"/>
          </a:xfrm>
          <a:prstGeom prst="rect">
            <a:avLst/>
          </a:prstGeom>
        </p:spPr>
      </p:pic>
    </p:spTree>
    <p:extLst>
      <p:ext uri="{BB962C8B-B14F-4D97-AF65-F5344CB8AC3E}">
        <p14:creationId xmlns:p14="http://schemas.microsoft.com/office/powerpoint/2010/main" val="3033652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
          <a:extLst>
            <a:ext uri="{FF2B5EF4-FFF2-40B4-BE49-F238E27FC236}">
              <a16:creationId xmlns:a16="http://schemas.microsoft.com/office/drawing/2014/main" id="{F7D63328-4A24-CEE9-BD54-E13467BAA55C}"/>
            </a:ext>
          </a:extLst>
        </p:cNvPr>
        <p:cNvGrpSpPr/>
        <p:nvPr/>
      </p:nvGrpSpPr>
      <p:grpSpPr>
        <a:xfrm>
          <a:off x="0" y="0"/>
          <a:ext cx="0" cy="0"/>
          <a:chOff x="0" y="0"/>
          <a:chExt cx="0" cy="0"/>
        </a:xfrm>
      </p:grpSpPr>
      <p:pic>
        <p:nvPicPr>
          <p:cNvPr id="2" name="Picture 2" descr="Shape&#10;&#10;Description automatically generated with medium confidence">
            <a:extLst>
              <a:ext uri="{FF2B5EF4-FFF2-40B4-BE49-F238E27FC236}">
                <a16:creationId xmlns:a16="http://schemas.microsoft.com/office/drawing/2014/main" id="{2730EDA3-2FCD-47DB-EAEA-73FEC60659B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378755" y="199674"/>
            <a:ext cx="2594567" cy="1393056"/>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33;p3">
            <a:extLst>
              <a:ext uri="{FF2B5EF4-FFF2-40B4-BE49-F238E27FC236}">
                <a16:creationId xmlns:a16="http://schemas.microsoft.com/office/drawing/2014/main" id="{4181BBFC-5DA1-AE89-38E0-02AB340A58DB}"/>
              </a:ext>
            </a:extLst>
          </p:cNvPr>
          <p:cNvSpPr txBox="1"/>
          <p:nvPr/>
        </p:nvSpPr>
        <p:spPr>
          <a:xfrm>
            <a:off x="499525" y="3164519"/>
            <a:ext cx="11192949" cy="2852814"/>
          </a:xfrm>
          <a:prstGeom prst="rect">
            <a:avLst/>
          </a:prstGeom>
        </p:spPr>
        <p:txBody>
          <a:bodyPr spcFirstLastPara="1" vert="horz" lIns="91440" tIns="45720" rIns="91440" bIns="45720" rtlCol="0" anchor="b" anchorCtr="0">
            <a:noAutofit/>
          </a:bodyPr>
          <a:lstStyle/>
          <a:p>
            <a:pPr marL="0" marR="0" lvl="0" indent="0" algn="ctr">
              <a:lnSpc>
                <a:spcPct val="90000"/>
              </a:lnSpc>
              <a:spcBef>
                <a:spcPct val="0"/>
              </a:spcBef>
              <a:spcAft>
                <a:spcPts val="600"/>
              </a:spcAft>
            </a:pPr>
            <a:r>
              <a:rPr lang="en-US" sz="4000" b="1" kern="1200" dirty="0">
                <a:solidFill>
                  <a:schemeClr val="tx1"/>
                </a:solidFill>
                <a:latin typeface="+mn-lt"/>
                <a:ea typeface="+mj-ea"/>
                <a:cs typeface="+mj-cs"/>
                <a:sym typeface="Times New Roman"/>
              </a:rPr>
              <a:t>St. Louis Neighborhood Stabilization Division</a:t>
            </a:r>
          </a:p>
          <a:p>
            <a:pPr marL="0" marR="0" lvl="0" indent="0" algn="ctr">
              <a:lnSpc>
                <a:spcPct val="90000"/>
              </a:lnSpc>
              <a:spcBef>
                <a:spcPct val="0"/>
              </a:spcBef>
              <a:spcAft>
                <a:spcPts val="600"/>
              </a:spcAft>
            </a:pPr>
            <a:r>
              <a:rPr lang="en-US" sz="4000" b="1" kern="1200" dirty="0">
                <a:solidFill>
                  <a:schemeClr val="tx1"/>
                </a:solidFill>
                <a:latin typeface="+mn-lt"/>
                <a:ea typeface="+mj-ea"/>
                <a:cs typeface="+mj-cs"/>
                <a:sym typeface="Times New Roman"/>
              </a:rPr>
              <a:t>Neighborhood Improvement Specialist:</a:t>
            </a:r>
          </a:p>
          <a:p>
            <a:pPr marL="0" marR="0" lvl="0" indent="0" algn="ctr">
              <a:lnSpc>
                <a:spcPct val="90000"/>
              </a:lnSpc>
              <a:spcBef>
                <a:spcPct val="0"/>
              </a:spcBef>
              <a:spcAft>
                <a:spcPts val="600"/>
              </a:spcAft>
            </a:pPr>
            <a:r>
              <a:rPr lang="en-US" sz="4000" b="1" kern="1200" dirty="0">
                <a:solidFill>
                  <a:schemeClr val="tx1"/>
                </a:solidFill>
                <a:latin typeface="+mn-lt"/>
                <a:ea typeface="+mj-ea"/>
                <a:cs typeface="+mj-cs"/>
                <a:sym typeface="Times New Roman"/>
              </a:rPr>
              <a:t>Ms. Reign Harris</a:t>
            </a:r>
          </a:p>
          <a:p>
            <a:pPr marL="0" marR="0" lvl="0" indent="0" algn="ctr">
              <a:lnSpc>
                <a:spcPct val="90000"/>
              </a:lnSpc>
              <a:spcBef>
                <a:spcPct val="0"/>
              </a:spcBef>
              <a:spcAft>
                <a:spcPts val="600"/>
              </a:spcAft>
            </a:pPr>
            <a:endParaRPr lang="en-US" sz="1600" b="1" kern="1200" dirty="0">
              <a:solidFill>
                <a:schemeClr val="tx1"/>
              </a:solidFill>
              <a:latin typeface="+mn-lt"/>
              <a:ea typeface="+mj-ea"/>
              <a:cs typeface="+mj-cs"/>
              <a:sym typeface="Times New Roman"/>
            </a:endParaRPr>
          </a:p>
          <a:p>
            <a:pPr marL="0" marR="0" algn="ctr">
              <a:lnSpc>
                <a:spcPct val="115000"/>
              </a:lnSpc>
              <a:spcBef>
                <a:spcPts val="405"/>
              </a:spcBef>
              <a:spcAft>
                <a:spcPts val="0"/>
              </a:spcAft>
              <a:tabLst>
                <a:tab pos="3657600" algn="l"/>
              </a:tabLst>
            </a:pPr>
            <a:r>
              <a:rPr lang="en-US" sz="3200" dirty="0">
                <a:solidFill>
                  <a:srgbClr val="1155CC"/>
                </a:solidFill>
                <a:effectLst/>
                <a:latin typeface="+mn-lt"/>
                <a:ea typeface="Calibri" panose="020F0502020204030204" pitchFamily="34" charset="0"/>
                <a:hlinkClick r:id="rId4"/>
              </a:rPr>
              <a:t>harrisre@stlouis-mo.gov</a:t>
            </a:r>
            <a:endParaRPr lang="en-US" sz="3200" dirty="0">
              <a:effectLst/>
              <a:latin typeface="+mn-lt"/>
              <a:ea typeface="Arial" panose="020B0604020202020204" pitchFamily="34" charset="0"/>
            </a:endParaRPr>
          </a:p>
          <a:p>
            <a:pPr marL="0" marR="0" algn="ctr">
              <a:lnSpc>
                <a:spcPct val="115000"/>
              </a:lnSpc>
              <a:spcBef>
                <a:spcPts val="405"/>
              </a:spcBef>
              <a:spcAft>
                <a:spcPts val="0"/>
              </a:spcAft>
              <a:tabLst>
                <a:tab pos="3657600" algn="l"/>
              </a:tabLst>
            </a:pPr>
            <a:r>
              <a:rPr lang="en-US" sz="3200" dirty="0">
                <a:solidFill>
                  <a:srgbClr val="333333"/>
                </a:solidFill>
                <a:effectLst/>
                <a:latin typeface="+mn-lt"/>
                <a:ea typeface="Calibri" panose="020F0502020204030204" pitchFamily="34" charset="0"/>
              </a:rPr>
              <a:t>(314) 901-3615 (cell)</a:t>
            </a:r>
            <a:endParaRPr lang="en-US" sz="3200" dirty="0">
              <a:effectLst/>
              <a:latin typeface="+mn-lt"/>
              <a:ea typeface="Arial" panose="020B0604020202020204" pitchFamily="34" charset="0"/>
            </a:endParaRPr>
          </a:p>
          <a:p>
            <a:pPr marL="0" marR="0" lvl="0" indent="0" algn="ctr">
              <a:lnSpc>
                <a:spcPct val="90000"/>
              </a:lnSpc>
              <a:spcBef>
                <a:spcPct val="0"/>
              </a:spcBef>
              <a:spcAft>
                <a:spcPts val="600"/>
              </a:spcAft>
            </a:pPr>
            <a:endParaRPr lang="en-US" sz="4800" b="1" kern="1200" dirty="0">
              <a:solidFill>
                <a:schemeClr val="tx1"/>
              </a:solidFill>
              <a:latin typeface="+mj-lt"/>
              <a:ea typeface="+mj-ea"/>
              <a:cs typeface="+mj-cs"/>
              <a:sym typeface="Times New Roman"/>
            </a:endParaRPr>
          </a:p>
        </p:txBody>
      </p:sp>
    </p:spTree>
    <p:extLst>
      <p:ext uri="{BB962C8B-B14F-4D97-AF65-F5344CB8AC3E}">
        <p14:creationId xmlns:p14="http://schemas.microsoft.com/office/powerpoint/2010/main" val="3840401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
          <a:extLst>
            <a:ext uri="{FF2B5EF4-FFF2-40B4-BE49-F238E27FC236}">
              <a16:creationId xmlns:a16="http://schemas.microsoft.com/office/drawing/2014/main" id="{FB931D1B-28AD-F793-C5D9-E82297764683}"/>
            </a:ext>
          </a:extLst>
        </p:cNvPr>
        <p:cNvGrpSpPr/>
        <p:nvPr/>
      </p:nvGrpSpPr>
      <p:grpSpPr>
        <a:xfrm>
          <a:off x="0" y="0"/>
          <a:ext cx="0" cy="0"/>
          <a:chOff x="0" y="0"/>
          <a:chExt cx="0" cy="0"/>
        </a:xfrm>
      </p:grpSpPr>
      <p:pic>
        <p:nvPicPr>
          <p:cNvPr id="2" name="Picture 2" descr="Shape&#10;&#10;Description automatically generated with medium confidence">
            <a:extLst>
              <a:ext uri="{FF2B5EF4-FFF2-40B4-BE49-F238E27FC236}">
                <a16:creationId xmlns:a16="http://schemas.microsoft.com/office/drawing/2014/main" id="{701A837C-2ED7-EB35-EBD7-C0D03848881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378755" y="199674"/>
            <a:ext cx="2594567" cy="1393056"/>
          </a:xfrm>
          <a:prstGeom prst="rect">
            <a:avLst/>
          </a:prstGeom>
          <a:noFill/>
          <a:extLst>
            <a:ext uri="{909E8E84-426E-40DD-AFC4-6F175D3DCCD1}">
              <a14:hiddenFill xmlns:a14="http://schemas.microsoft.com/office/drawing/2010/main">
                <a:solidFill>
                  <a:srgbClr val="FFFFFF"/>
                </a:solidFill>
              </a14:hiddenFill>
            </a:ext>
          </a:extLst>
        </p:spPr>
      </p:pic>
      <p:sp>
        <p:nvSpPr>
          <p:cNvPr id="4" name="Google Shape;59;p8">
            <a:extLst>
              <a:ext uri="{FF2B5EF4-FFF2-40B4-BE49-F238E27FC236}">
                <a16:creationId xmlns:a16="http://schemas.microsoft.com/office/drawing/2014/main" id="{7922A56C-3F0A-A277-AEF8-7A08D86A7117}"/>
              </a:ext>
            </a:extLst>
          </p:cNvPr>
          <p:cNvSpPr txBox="1"/>
          <p:nvPr/>
        </p:nvSpPr>
        <p:spPr>
          <a:xfrm>
            <a:off x="74906" y="199674"/>
            <a:ext cx="12042188" cy="7109598"/>
          </a:xfrm>
          <a:prstGeom prst="rect">
            <a:avLst/>
          </a:prstGeom>
          <a:noFill/>
          <a:ln>
            <a:noFill/>
          </a:ln>
        </p:spPr>
        <p:txBody>
          <a:bodyPr spcFirstLastPara="1" wrap="square" lIns="91425" tIns="45700" rIns="91425" bIns="45700" anchor="t" anchorCtr="0">
            <a:spAutoFit/>
          </a:bodyPr>
          <a:lstStyle/>
          <a:p>
            <a:r>
              <a:rPr lang="en-US" sz="4000" b="1" dirty="0">
                <a:solidFill>
                  <a:schemeClr val="dk1"/>
                </a:solidFill>
                <a:latin typeface="Arial" panose="020B0604020202020204" pitchFamily="34" charset="0"/>
                <a:cs typeface="Arial" panose="020B0604020202020204" pitchFamily="34" charset="0"/>
                <a:sym typeface="Times New Roman"/>
              </a:rPr>
              <a:t>Elections: Open board positions</a:t>
            </a:r>
          </a:p>
          <a:p>
            <a:endParaRPr lang="en-US" sz="3200" b="1" dirty="0">
              <a:solidFill>
                <a:schemeClr val="dk1"/>
              </a:solidFill>
              <a:latin typeface="Times New Roman"/>
              <a:cs typeface="Times New Roman"/>
              <a:sym typeface="Times New Roman"/>
            </a:endParaRPr>
          </a:p>
          <a:p>
            <a:r>
              <a:rPr lang="en-US" sz="3200" b="1" dirty="0">
                <a:solidFill>
                  <a:schemeClr val="dk1"/>
                </a:solidFill>
                <a:ea typeface="Times New Roman"/>
                <a:cs typeface="Times New Roman"/>
                <a:sym typeface="Times New Roman"/>
              </a:rPr>
              <a:t>Nominees:</a:t>
            </a:r>
          </a:p>
          <a:p>
            <a:endParaRPr lang="en-US" sz="2400" b="1" dirty="0">
              <a:solidFill>
                <a:schemeClr val="dk1"/>
              </a:solidFill>
              <a:ea typeface="Times New Roman"/>
              <a:cs typeface="Times New Roman"/>
              <a:sym typeface="Times New Roman"/>
            </a:endParaRPr>
          </a:p>
          <a:p>
            <a:r>
              <a:rPr lang="en-US" sz="3200" b="1" dirty="0">
                <a:solidFill>
                  <a:schemeClr val="dk1"/>
                </a:solidFill>
                <a:ea typeface="Times New Roman"/>
                <a:cs typeface="Times New Roman"/>
                <a:sym typeface="Times New Roman"/>
              </a:rPr>
              <a:t>Open 2025 Board Positions </a:t>
            </a:r>
            <a:r>
              <a:rPr lang="en-US" sz="3200" dirty="0">
                <a:solidFill>
                  <a:schemeClr val="dk1"/>
                </a:solidFill>
                <a:ea typeface="Times New Roman"/>
                <a:cs typeface="Times New Roman"/>
                <a:sym typeface="Times New Roman"/>
              </a:rPr>
              <a:t>(thru 12/31/25)</a:t>
            </a:r>
            <a:r>
              <a:rPr lang="en-US" sz="3200" b="1" dirty="0">
                <a:solidFill>
                  <a:schemeClr val="dk1"/>
                </a:solidFill>
                <a:ea typeface="Times New Roman"/>
                <a:cs typeface="Times New Roman"/>
                <a:sym typeface="Times New Roman"/>
              </a:rPr>
              <a:t>:</a:t>
            </a:r>
            <a:endParaRPr lang="en-US" sz="3200" b="1" dirty="0">
              <a:solidFill>
                <a:schemeClr val="dk1"/>
              </a:solidFill>
              <a:latin typeface="+mn-lt"/>
              <a:ea typeface="Times New Roman"/>
              <a:cs typeface="Times New Roman"/>
              <a:sym typeface="Times New Roman"/>
            </a:endParaRPr>
          </a:p>
          <a:p>
            <a:pPr marL="858838" lvl="1" indent="-457200">
              <a:buFont typeface="Arial" panose="020B0604020202020204" pitchFamily="34" charset="0"/>
              <a:buChar char="•"/>
            </a:pPr>
            <a:r>
              <a:rPr lang="en-US" sz="3200" b="1" dirty="0">
                <a:solidFill>
                  <a:schemeClr val="dk1"/>
                </a:solidFill>
                <a:latin typeface="+mn-lt"/>
                <a:ea typeface="Times New Roman"/>
                <a:cs typeface="Times New Roman"/>
                <a:sym typeface="Times New Roman"/>
              </a:rPr>
              <a:t>Vice-President/ President-Elect: </a:t>
            </a:r>
            <a:r>
              <a:rPr lang="en-US" sz="3200" dirty="0">
                <a:solidFill>
                  <a:schemeClr val="dk1"/>
                </a:solidFill>
                <a:latin typeface="+mn-lt"/>
                <a:ea typeface="Times New Roman"/>
                <a:cs typeface="Times New Roman"/>
                <a:sym typeface="Times New Roman"/>
              </a:rPr>
              <a:t>Phil Lamczyk</a:t>
            </a:r>
          </a:p>
          <a:p>
            <a:pPr marL="858838" lvl="1" indent="-457200">
              <a:buFont typeface="Arial" panose="020B0604020202020204" pitchFamily="34" charset="0"/>
              <a:buChar char="•"/>
            </a:pPr>
            <a:r>
              <a:rPr lang="en-US" sz="3200" b="1" dirty="0">
                <a:solidFill>
                  <a:schemeClr val="dk1"/>
                </a:solidFill>
                <a:latin typeface="+mn-lt"/>
                <a:ea typeface="Times New Roman"/>
                <a:cs typeface="Times New Roman"/>
                <a:sym typeface="Times New Roman"/>
              </a:rPr>
              <a:t>Assistant Treasurer/ Treasurer-Elect: </a:t>
            </a:r>
            <a:r>
              <a:rPr lang="en-US" sz="3200" dirty="0">
                <a:solidFill>
                  <a:schemeClr val="dk1"/>
                </a:solidFill>
                <a:latin typeface="+mn-lt"/>
                <a:ea typeface="Times New Roman"/>
                <a:cs typeface="Times New Roman"/>
                <a:sym typeface="Times New Roman"/>
              </a:rPr>
              <a:t>No nominee</a:t>
            </a:r>
          </a:p>
          <a:p>
            <a:pPr marL="401638" lvl="1"/>
            <a:endParaRPr lang="en-US" sz="2400" b="1" dirty="0">
              <a:solidFill>
                <a:schemeClr val="dk1"/>
              </a:solidFill>
              <a:latin typeface="+mn-lt"/>
              <a:ea typeface="Times New Roman"/>
              <a:cs typeface="Times New Roman"/>
              <a:sym typeface="Times New Roman"/>
            </a:endParaRPr>
          </a:p>
          <a:p>
            <a:pPr marL="60325" lvl="1"/>
            <a:r>
              <a:rPr lang="en-US" sz="3200" b="1" dirty="0">
                <a:solidFill>
                  <a:schemeClr val="dk1"/>
                </a:solidFill>
                <a:ea typeface="Times New Roman"/>
                <a:cs typeface="Times New Roman"/>
                <a:sym typeface="Times New Roman"/>
              </a:rPr>
              <a:t>Open 2026 Board Positions </a:t>
            </a:r>
            <a:r>
              <a:rPr lang="en-US" sz="3200" dirty="0">
                <a:solidFill>
                  <a:schemeClr val="dk1"/>
                </a:solidFill>
                <a:ea typeface="Times New Roman"/>
                <a:cs typeface="Times New Roman"/>
                <a:sym typeface="Times New Roman"/>
              </a:rPr>
              <a:t>(starting 1/1/26)</a:t>
            </a:r>
            <a:r>
              <a:rPr lang="en-US" sz="3200" b="1" dirty="0">
                <a:solidFill>
                  <a:schemeClr val="dk1"/>
                </a:solidFill>
                <a:ea typeface="Times New Roman"/>
                <a:cs typeface="Times New Roman"/>
                <a:sym typeface="Times New Roman"/>
              </a:rPr>
              <a:t>:</a:t>
            </a:r>
            <a:endParaRPr lang="en-US" sz="3200" b="1" dirty="0">
              <a:solidFill>
                <a:schemeClr val="dk1"/>
              </a:solidFill>
              <a:latin typeface="+mn-lt"/>
              <a:ea typeface="Times New Roman"/>
              <a:cs typeface="Times New Roman"/>
              <a:sym typeface="Times New Roman"/>
            </a:endParaRPr>
          </a:p>
          <a:p>
            <a:pPr marL="858838" lvl="1" indent="-457200">
              <a:buFont typeface="Arial" panose="020B0604020202020204" pitchFamily="34" charset="0"/>
              <a:buChar char="•"/>
            </a:pPr>
            <a:r>
              <a:rPr lang="en-US" sz="3200" b="1" dirty="0">
                <a:solidFill>
                  <a:schemeClr val="dk1"/>
                </a:solidFill>
                <a:ea typeface="Times New Roman"/>
                <a:cs typeface="Times New Roman"/>
                <a:sym typeface="Times New Roman"/>
              </a:rPr>
              <a:t>Vice-President/ President-Elect: </a:t>
            </a:r>
            <a:r>
              <a:rPr lang="en-US" sz="3200" dirty="0">
                <a:solidFill>
                  <a:schemeClr val="dk1"/>
                </a:solidFill>
                <a:ea typeface="Times New Roman"/>
                <a:cs typeface="Times New Roman"/>
                <a:sym typeface="Times New Roman"/>
              </a:rPr>
              <a:t>Gary Larson</a:t>
            </a:r>
          </a:p>
          <a:p>
            <a:pPr marL="858838" lvl="1" indent="-457200">
              <a:buFont typeface="Arial" panose="020B0604020202020204" pitchFamily="34" charset="0"/>
              <a:buChar char="•"/>
            </a:pPr>
            <a:r>
              <a:rPr lang="en-US" sz="3200" b="1" dirty="0">
                <a:solidFill>
                  <a:schemeClr val="dk1"/>
                </a:solidFill>
                <a:ea typeface="Times New Roman"/>
                <a:cs typeface="Times New Roman"/>
                <a:sym typeface="Times New Roman"/>
              </a:rPr>
              <a:t>Assistant Treasurer/ Treasurer-Elect: </a:t>
            </a:r>
            <a:r>
              <a:rPr lang="en-US" sz="3200" dirty="0">
                <a:solidFill>
                  <a:schemeClr val="dk1"/>
                </a:solidFill>
                <a:ea typeface="Times New Roman"/>
                <a:cs typeface="Times New Roman"/>
                <a:sym typeface="Times New Roman"/>
              </a:rPr>
              <a:t>Matt Krieg</a:t>
            </a:r>
          </a:p>
          <a:p>
            <a:pPr marL="858838" lvl="1" indent="-457200">
              <a:buFont typeface="Arial" panose="020B0604020202020204" pitchFamily="34" charset="0"/>
              <a:buChar char="•"/>
            </a:pPr>
            <a:r>
              <a:rPr lang="en-US" sz="3200" b="1" dirty="0">
                <a:solidFill>
                  <a:schemeClr val="dk1"/>
                </a:solidFill>
                <a:ea typeface="Times New Roman"/>
                <a:cs typeface="Times New Roman"/>
                <a:sym typeface="Times New Roman"/>
              </a:rPr>
              <a:t>Member-at Large #3: </a:t>
            </a:r>
            <a:r>
              <a:rPr lang="en-US" sz="3200" dirty="0">
                <a:solidFill>
                  <a:schemeClr val="dk1"/>
                </a:solidFill>
                <a:ea typeface="Times New Roman"/>
                <a:cs typeface="Times New Roman"/>
                <a:sym typeface="Times New Roman"/>
              </a:rPr>
              <a:t>(2-year term: 2026-27): Caleb Haydon</a:t>
            </a:r>
            <a:endParaRPr lang="en-US" sz="3200" b="1" dirty="0">
              <a:solidFill>
                <a:schemeClr val="dk1"/>
              </a:solidFill>
              <a:latin typeface="+mn-lt"/>
              <a:ea typeface="Times New Roman"/>
              <a:cs typeface="Times New Roman"/>
              <a:sym typeface="Times New Roman"/>
            </a:endParaRPr>
          </a:p>
          <a:p>
            <a:pPr marL="858838" lvl="1" indent="-457200">
              <a:buFont typeface="Arial" panose="020B0604020202020204" pitchFamily="34" charset="0"/>
              <a:buChar char="•"/>
            </a:pPr>
            <a:r>
              <a:rPr lang="en-US" sz="3200" b="1" dirty="0">
                <a:solidFill>
                  <a:schemeClr val="dk1"/>
                </a:solidFill>
                <a:latin typeface="+mn-lt"/>
                <a:ea typeface="Times New Roman"/>
                <a:cs typeface="Times New Roman"/>
                <a:sym typeface="Times New Roman"/>
              </a:rPr>
              <a:t>Member-at Large #4: </a:t>
            </a:r>
            <a:r>
              <a:rPr lang="en-US" sz="3200" dirty="0">
                <a:solidFill>
                  <a:schemeClr val="dk1"/>
                </a:solidFill>
                <a:latin typeface="+mn-lt"/>
                <a:ea typeface="Times New Roman"/>
                <a:cs typeface="Times New Roman"/>
                <a:sym typeface="Times New Roman"/>
              </a:rPr>
              <a:t>(2-year term: 2026-27): Marc Fine</a:t>
            </a:r>
          </a:p>
          <a:p>
            <a:pPr marL="858838" lvl="1" indent="-457200">
              <a:buFont typeface="Arial" panose="020B0604020202020204" pitchFamily="34" charset="0"/>
              <a:buChar char="•"/>
            </a:pPr>
            <a:endParaRPr lang="en-US" sz="3200" dirty="0">
              <a:solidFill>
                <a:schemeClr val="dk1"/>
              </a:solidFill>
              <a:latin typeface="+mn-lt"/>
              <a:ea typeface="Times New Roman"/>
              <a:cs typeface="Times New Roman"/>
              <a:sym typeface="Times New Roman"/>
            </a:endParaRPr>
          </a:p>
        </p:txBody>
      </p:sp>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F2728085-2278-CADD-FF34-8A4A691CAB82}"/>
                  </a:ext>
                </a:extLst>
              </p14:cNvPr>
              <p14:cNvContentPartPr/>
              <p14:nvPr/>
            </p14:nvContentPartPr>
            <p14:xfrm>
              <a:off x="4090080" y="1814228"/>
              <a:ext cx="10440" cy="4680"/>
            </p14:xfrm>
          </p:contentPart>
        </mc:Choice>
        <mc:Fallback xmlns="">
          <p:pic>
            <p:nvPicPr>
              <p:cNvPr id="3" name="Ink 2">
                <a:extLst>
                  <a:ext uri="{FF2B5EF4-FFF2-40B4-BE49-F238E27FC236}">
                    <a16:creationId xmlns:a16="http://schemas.microsoft.com/office/drawing/2014/main" id="{93039FDC-1203-4C06-28E8-838D53C83931}"/>
                  </a:ext>
                </a:extLst>
              </p:cNvPr>
              <p:cNvPicPr/>
              <p:nvPr/>
            </p:nvPicPr>
            <p:blipFill>
              <a:blip r:embed="rId5"/>
              <a:stretch>
                <a:fillRect/>
              </a:stretch>
            </p:blipFill>
            <p:spPr>
              <a:xfrm>
                <a:off x="4072440" y="1796228"/>
                <a:ext cx="46080" cy="40320"/>
              </a:xfrm>
              <a:prstGeom prst="rect">
                <a:avLst/>
              </a:prstGeom>
            </p:spPr>
          </p:pic>
        </mc:Fallback>
      </mc:AlternateContent>
    </p:spTree>
    <p:extLst>
      <p:ext uri="{BB962C8B-B14F-4D97-AF65-F5344CB8AC3E}">
        <p14:creationId xmlns:p14="http://schemas.microsoft.com/office/powerpoint/2010/main" val="13086005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
          <a:extLst>
            <a:ext uri="{FF2B5EF4-FFF2-40B4-BE49-F238E27FC236}">
              <a16:creationId xmlns:a16="http://schemas.microsoft.com/office/drawing/2014/main" id="{F03D27E1-9958-2A05-EA92-1C00657472AB}"/>
            </a:ext>
          </a:extLst>
        </p:cNvPr>
        <p:cNvGrpSpPr/>
        <p:nvPr/>
      </p:nvGrpSpPr>
      <p:grpSpPr>
        <a:xfrm>
          <a:off x="0" y="0"/>
          <a:ext cx="0" cy="0"/>
          <a:chOff x="0" y="0"/>
          <a:chExt cx="0" cy="0"/>
        </a:xfrm>
      </p:grpSpPr>
      <p:pic>
        <p:nvPicPr>
          <p:cNvPr id="2" name="Picture 2" descr="Shape&#10;&#10;Description automatically generated with medium confidence">
            <a:extLst>
              <a:ext uri="{FF2B5EF4-FFF2-40B4-BE49-F238E27FC236}">
                <a16:creationId xmlns:a16="http://schemas.microsoft.com/office/drawing/2014/main" id="{2C254881-478A-D09F-B1CF-9D0A5B135E5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378755" y="199674"/>
            <a:ext cx="2594567" cy="1393056"/>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33;p3">
            <a:extLst>
              <a:ext uri="{FF2B5EF4-FFF2-40B4-BE49-F238E27FC236}">
                <a16:creationId xmlns:a16="http://schemas.microsoft.com/office/drawing/2014/main" id="{0A8E4203-EFC2-3EFA-01C6-0938F093CABA}"/>
              </a:ext>
            </a:extLst>
          </p:cNvPr>
          <p:cNvSpPr txBox="1"/>
          <p:nvPr/>
        </p:nvSpPr>
        <p:spPr>
          <a:xfrm>
            <a:off x="395520" y="2479775"/>
            <a:ext cx="10909640" cy="2832471"/>
          </a:xfrm>
          <a:prstGeom prst="rect">
            <a:avLst/>
          </a:prstGeom>
        </p:spPr>
        <p:txBody>
          <a:bodyPr spcFirstLastPara="1" vert="horz" lIns="91440" tIns="45720" rIns="91440" bIns="45720" rtlCol="0" anchor="b" anchorCtr="0">
            <a:normAutofit fontScale="62500" lnSpcReduction="20000"/>
          </a:bodyPr>
          <a:lstStyle/>
          <a:p>
            <a:pPr marL="0" marR="0" lvl="0" indent="0" algn="ctr">
              <a:lnSpc>
                <a:spcPct val="90000"/>
              </a:lnSpc>
              <a:spcBef>
                <a:spcPct val="0"/>
              </a:spcBef>
              <a:spcAft>
                <a:spcPts val="600"/>
              </a:spcAft>
            </a:pPr>
            <a:r>
              <a:rPr lang="en-US" sz="5700" b="1" kern="1200" dirty="0">
                <a:solidFill>
                  <a:schemeClr val="tx1"/>
                </a:solidFill>
                <a:latin typeface="+mj-lt"/>
                <a:ea typeface="+mj-ea"/>
                <a:cs typeface="+mj-cs"/>
                <a:sym typeface="Times New Roman"/>
              </a:rPr>
              <a:t>Treasurer’s Report:</a:t>
            </a:r>
          </a:p>
          <a:p>
            <a:pPr marL="0" marR="0" lvl="0" indent="0" algn="ctr">
              <a:lnSpc>
                <a:spcPct val="90000"/>
              </a:lnSpc>
              <a:spcBef>
                <a:spcPct val="0"/>
              </a:spcBef>
              <a:spcAft>
                <a:spcPts val="600"/>
              </a:spcAft>
            </a:pPr>
            <a:r>
              <a:rPr lang="en-US" sz="5700" b="1" kern="1200" dirty="0">
                <a:solidFill>
                  <a:schemeClr val="tx1"/>
                </a:solidFill>
                <a:latin typeface="+mj-lt"/>
                <a:ea typeface="+mj-ea"/>
                <a:cs typeface="+mj-cs"/>
                <a:sym typeface="Times New Roman"/>
              </a:rPr>
              <a:t>Gary Larson</a:t>
            </a:r>
          </a:p>
          <a:p>
            <a:pPr marL="0" marR="0" lvl="0" indent="0" algn="ctr">
              <a:lnSpc>
                <a:spcPct val="90000"/>
              </a:lnSpc>
              <a:spcBef>
                <a:spcPct val="0"/>
              </a:spcBef>
              <a:spcAft>
                <a:spcPts val="600"/>
              </a:spcAft>
            </a:pPr>
            <a:endParaRPr lang="en-US" sz="4600" b="1" kern="1200" dirty="0">
              <a:solidFill>
                <a:schemeClr val="tx1"/>
              </a:solidFill>
              <a:latin typeface="+mn-lt"/>
              <a:ea typeface="+mj-ea"/>
              <a:cs typeface="+mj-cs"/>
              <a:sym typeface="Times New Roman"/>
            </a:endParaRPr>
          </a:p>
          <a:p>
            <a:pPr marL="0" marR="0" lvl="0" indent="0" algn="ctr">
              <a:lnSpc>
                <a:spcPct val="90000"/>
              </a:lnSpc>
              <a:spcBef>
                <a:spcPct val="0"/>
              </a:spcBef>
              <a:spcAft>
                <a:spcPts val="600"/>
              </a:spcAft>
            </a:pPr>
            <a:r>
              <a:rPr lang="en-US" sz="4600" kern="1200" dirty="0">
                <a:solidFill>
                  <a:schemeClr val="tx1"/>
                </a:solidFill>
                <a:latin typeface="+mn-lt"/>
                <a:ea typeface="+mj-ea"/>
                <a:cs typeface="+mj-cs"/>
                <a:sym typeface="Times New Roman"/>
                <a:hlinkClick r:id="rId4"/>
              </a:rPr>
              <a:t>treasurer@lafayettesquare.org</a:t>
            </a:r>
            <a:endParaRPr lang="en-US" sz="4600" kern="1200" dirty="0">
              <a:solidFill>
                <a:schemeClr val="tx1"/>
              </a:solidFill>
              <a:latin typeface="+mn-lt"/>
              <a:ea typeface="+mj-ea"/>
              <a:cs typeface="+mj-cs"/>
              <a:sym typeface="Times New Roman"/>
            </a:endParaRPr>
          </a:p>
          <a:p>
            <a:pPr marL="0" marR="0" lvl="0" indent="0" algn="ctr">
              <a:lnSpc>
                <a:spcPct val="90000"/>
              </a:lnSpc>
              <a:spcBef>
                <a:spcPct val="0"/>
              </a:spcBef>
              <a:spcAft>
                <a:spcPts val="600"/>
              </a:spcAft>
            </a:pPr>
            <a:endParaRPr lang="en-US" sz="3200" kern="1200" dirty="0">
              <a:solidFill>
                <a:schemeClr val="tx1"/>
              </a:solidFill>
              <a:latin typeface="+mn-lt"/>
              <a:ea typeface="+mj-ea"/>
              <a:cs typeface="+mj-cs"/>
              <a:sym typeface="Times New Roman"/>
            </a:endParaRPr>
          </a:p>
          <a:p>
            <a:pPr marL="0" marR="0" lvl="0" indent="0" algn="ctr">
              <a:lnSpc>
                <a:spcPct val="90000"/>
              </a:lnSpc>
              <a:spcBef>
                <a:spcPct val="0"/>
              </a:spcBef>
              <a:spcAft>
                <a:spcPts val="600"/>
              </a:spcAft>
            </a:pPr>
            <a:endParaRPr lang="en-US" sz="3200" kern="1200" dirty="0">
              <a:solidFill>
                <a:schemeClr val="tx1"/>
              </a:solidFill>
              <a:latin typeface="+mn-lt"/>
              <a:ea typeface="+mj-ea"/>
              <a:cs typeface="+mj-cs"/>
              <a:sym typeface="Times New Roman"/>
            </a:endParaRPr>
          </a:p>
          <a:p>
            <a:pPr marL="0" marR="0" algn="ctr">
              <a:lnSpc>
                <a:spcPct val="115000"/>
              </a:lnSpc>
              <a:spcBef>
                <a:spcPts val="0"/>
              </a:spcBef>
              <a:spcAft>
                <a:spcPts val="0"/>
              </a:spcAft>
              <a:tabLst>
                <a:tab pos="3657600" algn="l"/>
              </a:tabLst>
            </a:pPr>
            <a:r>
              <a:rPr lang="en-US" sz="3200" dirty="0">
                <a:effectLst/>
                <a:latin typeface="Calibri" panose="020F0502020204030204" pitchFamily="34" charset="0"/>
                <a:ea typeface="Calibri" panose="020F0502020204030204" pitchFamily="34" charset="0"/>
              </a:rPr>
              <a:t> </a:t>
            </a:r>
            <a:endParaRPr lang="en-US" sz="3200" dirty="0">
              <a:effectLst/>
              <a:latin typeface="Arial" panose="020B0604020202020204" pitchFamily="34" charset="0"/>
              <a:ea typeface="Arial" panose="020B0604020202020204" pitchFamily="34" charset="0"/>
            </a:endParaRPr>
          </a:p>
          <a:p>
            <a:pPr marL="0" marR="0" lvl="0" indent="0" algn="ctr">
              <a:lnSpc>
                <a:spcPct val="90000"/>
              </a:lnSpc>
              <a:spcBef>
                <a:spcPct val="0"/>
              </a:spcBef>
              <a:spcAft>
                <a:spcPts val="600"/>
              </a:spcAft>
            </a:pPr>
            <a:endParaRPr lang="en-US" sz="5100" kern="1200" dirty="0">
              <a:solidFill>
                <a:schemeClr val="tx1"/>
              </a:solidFill>
              <a:latin typeface="+mj-lt"/>
              <a:ea typeface="+mj-ea"/>
              <a:cs typeface="+mj-cs"/>
            </a:endParaRPr>
          </a:p>
        </p:txBody>
      </p:sp>
    </p:spTree>
    <p:extLst>
      <p:ext uri="{BB962C8B-B14F-4D97-AF65-F5344CB8AC3E}">
        <p14:creationId xmlns:p14="http://schemas.microsoft.com/office/powerpoint/2010/main" val="4639763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
          <a:extLst>
            <a:ext uri="{FF2B5EF4-FFF2-40B4-BE49-F238E27FC236}">
              <a16:creationId xmlns:a16="http://schemas.microsoft.com/office/drawing/2014/main" id="{367E0BA2-AAB2-DC15-E0D2-F05AB728B800}"/>
            </a:ext>
          </a:extLst>
        </p:cNvPr>
        <p:cNvGrpSpPr/>
        <p:nvPr/>
      </p:nvGrpSpPr>
      <p:grpSpPr>
        <a:xfrm>
          <a:off x="0" y="0"/>
          <a:ext cx="0" cy="0"/>
          <a:chOff x="0" y="0"/>
          <a:chExt cx="0" cy="0"/>
        </a:xfrm>
      </p:grpSpPr>
      <p:pic>
        <p:nvPicPr>
          <p:cNvPr id="2" name="Picture 2" descr="Shape&#10;&#10;Description automatically generated with medium confidence">
            <a:extLst>
              <a:ext uri="{FF2B5EF4-FFF2-40B4-BE49-F238E27FC236}">
                <a16:creationId xmlns:a16="http://schemas.microsoft.com/office/drawing/2014/main" id="{4547610E-2924-64D1-5504-EFB3EB13220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378755" y="199674"/>
            <a:ext cx="2594567" cy="1393056"/>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33;p3">
            <a:extLst>
              <a:ext uri="{FF2B5EF4-FFF2-40B4-BE49-F238E27FC236}">
                <a16:creationId xmlns:a16="http://schemas.microsoft.com/office/drawing/2014/main" id="{93392D91-9620-9021-80FA-9636C133681D}"/>
              </a:ext>
            </a:extLst>
          </p:cNvPr>
          <p:cNvSpPr txBox="1"/>
          <p:nvPr/>
        </p:nvSpPr>
        <p:spPr>
          <a:xfrm>
            <a:off x="350346" y="1240656"/>
            <a:ext cx="11491307" cy="4905052"/>
          </a:xfrm>
          <a:prstGeom prst="rect">
            <a:avLst/>
          </a:prstGeom>
        </p:spPr>
        <p:txBody>
          <a:bodyPr spcFirstLastPara="1" vert="horz" lIns="91440" tIns="45720" rIns="91440" bIns="45720" rtlCol="0" anchor="b" anchorCtr="0">
            <a:normAutofit/>
          </a:bodyPr>
          <a:lstStyle/>
          <a:p>
            <a:pPr marL="0" marR="0" lvl="0" indent="0">
              <a:lnSpc>
                <a:spcPct val="90000"/>
              </a:lnSpc>
              <a:spcBef>
                <a:spcPct val="0"/>
              </a:spcBef>
              <a:spcAft>
                <a:spcPts val="600"/>
              </a:spcAft>
            </a:pPr>
            <a:r>
              <a:rPr lang="en-US" sz="4700" b="1" kern="1200" dirty="0">
                <a:solidFill>
                  <a:schemeClr val="tx1"/>
                </a:solidFill>
                <a:latin typeface="+mn-lt"/>
                <a:ea typeface="+mj-ea"/>
                <a:cs typeface="+mj-cs"/>
                <a:sym typeface="Times New Roman"/>
              </a:rPr>
              <a:t>Treasurer’s Report: Gary Larson</a:t>
            </a:r>
          </a:p>
          <a:p>
            <a:pPr marL="468313"/>
            <a:br>
              <a:rPr lang="en-US" sz="3500" dirty="0"/>
            </a:br>
            <a:r>
              <a:rPr lang="en-US" sz="3500" dirty="0"/>
              <a:t>1. </a:t>
            </a:r>
            <a:r>
              <a:rPr lang="en-US" sz="3800" b="1" dirty="0"/>
              <a:t>Cash </a:t>
            </a:r>
            <a:endParaRPr lang="en-US" sz="3800" dirty="0"/>
          </a:p>
          <a:p>
            <a:pPr marL="468313"/>
            <a:endParaRPr lang="en-US" sz="3800" dirty="0"/>
          </a:p>
          <a:p>
            <a:pPr marL="468313"/>
            <a:r>
              <a:rPr lang="en-US" sz="3800" dirty="0"/>
              <a:t>2. </a:t>
            </a:r>
            <a:r>
              <a:rPr lang="en-US" sz="3800" b="1" dirty="0"/>
              <a:t>2025 YTD </a:t>
            </a:r>
          </a:p>
          <a:p>
            <a:pPr marL="468313"/>
            <a:endParaRPr lang="en-US" sz="3800" dirty="0"/>
          </a:p>
          <a:p>
            <a:pPr marL="468313"/>
            <a:r>
              <a:rPr lang="en-US" sz="3800" dirty="0"/>
              <a:t>3. </a:t>
            </a:r>
            <a:r>
              <a:rPr lang="en-US" sz="3800" b="1" dirty="0"/>
              <a:t>2026 Budget Process</a:t>
            </a:r>
            <a:endParaRPr lang="en-US" sz="3800" dirty="0"/>
          </a:p>
          <a:p>
            <a:pPr marL="514350" indent="-514350">
              <a:lnSpc>
                <a:spcPct val="90000"/>
              </a:lnSpc>
              <a:spcBef>
                <a:spcPct val="0"/>
              </a:spcBef>
              <a:spcAft>
                <a:spcPts val="600"/>
              </a:spcAft>
              <a:buFont typeface="Arial" panose="020B0604020202020204" pitchFamily="34" charset="0"/>
              <a:buChar char="•"/>
            </a:pPr>
            <a:endParaRPr lang="en-US" sz="32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0414072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
          <a:extLst>
            <a:ext uri="{FF2B5EF4-FFF2-40B4-BE49-F238E27FC236}">
              <a16:creationId xmlns:a16="http://schemas.microsoft.com/office/drawing/2014/main" id="{A358F8C3-13E1-B82B-EF66-EEB36F865E20}"/>
            </a:ext>
          </a:extLst>
        </p:cNvPr>
        <p:cNvGrpSpPr/>
        <p:nvPr/>
      </p:nvGrpSpPr>
      <p:grpSpPr>
        <a:xfrm>
          <a:off x="0" y="0"/>
          <a:ext cx="0" cy="0"/>
          <a:chOff x="0" y="0"/>
          <a:chExt cx="0" cy="0"/>
        </a:xfrm>
      </p:grpSpPr>
      <p:pic>
        <p:nvPicPr>
          <p:cNvPr id="2" name="Picture 2" descr="Shape&#10;&#10;Description automatically generated with medium confidence">
            <a:extLst>
              <a:ext uri="{FF2B5EF4-FFF2-40B4-BE49-F238E27FC236}">
                <a16:creationId xmlns:a16="http://schemas.microsoft.com/office/drawing/2014/main" id="{0CFB0B69-2388-01AD-A118-E3915B904C5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378755" y="199674"/>
            <a:ext cx="2594567" cy="1393056"/>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33;p3">
            <a:extLst>
              <a:ext uri="{FF2B5EF4-FFF2-40B4-BE49-F238E27FC236}">
                <a16:creationId xmlns:a16="http://schemas.microsoft.com/office/drawing/2014/main" id="{4284C1FA-9A40-6D4A-F48D-3E41BEA162D9}"/>
              </a:ext>
            </a:extLst>
          </p:cNvPr>
          <p:cNvSpPr txBox="1"/>
          <p:nvPr/>
        </p:nvSpPr>
        <p:spPr>
          <a:xfrm>
            <a:off x="641180" y="2414220"/>
            <a:ext cx="10909640" cy="2874848"/>
          </a:xfrm>
          <a:prstGeom prst="rect">
            <a:avLst/>
          </a:prstGeom>
        </p:spPr>
        <p:txBody>
          <a:bodyPr spcFirstLastPara="1" vert="horz" lIns="91440" tIns="45720" rIns="91440" bIns="45720" rtlCol="0" anchor="b" anchorCtr="0">
            <a:normAutofit fontScale="70000" lnSpcReduction="20000"/>
          </a:bodyPr>
          <a:lstStyle/>
          <a:p>
            <a:pPr marL="0" marR="0" lvl="0" indent="0" algn="ctr">
              <a:lnSpc>
                <a:spcPct val="90000"/>
              </a:lnSpc>
              <a:spcBef>
                <a:spcPct val="0"/>
              </a:spcBef>
              <a:spcAft>
                <a:spcPts val="600"/>
              </a:spcAft>
            </a:pPr>
            <a:r>
              <a:rPr lang="en-US" sz="5700" b="1" kern="1200" dirty="0">
                <a:solidFill>
                  <a:schemeClr val="tx1"/>
                </a:solidFill>
                <a:latin typeface="+mj-lt"/>
                <a:ea typeface="+mj-ea"/>
                <a:cs typeface="+mj-cs"/>
                <a:sym typeface="Times New Roman"/>
              </a:rPr>
              <a:t>Membership Chair:</a:t>
            </a:r>
          </a:p>
          <a:p>
            <a:pPr marL="0" marR="0" lvl="0" indent="0" algn="ctr">
              <a:lnSpc>
                <a:spcPct val="90000"/>
              </a:lnSpc>
              <a:spcBef>
                <a:spcPct val="0"/>
              </a:spcBef>
              <a:spcAft>
                <a:spcPts val="600"/>
              </a:spcAft>
            </a:pPr>
            <a:r>
              <a:rPr lang="en-US" sz="5700" b="1" kern="1200" dirty="0">
                <a:solidFill>
                  <a:schemeClr val="tx1"/>
                </a:solidFill>
                <a:latin typeface="+mj-lt"/>
                <a:ea typeface="+mj-ea"/>
                <a:cs typeface="+mj-cs"/>
                <a:sym typeface="Times New Roman"/>
              </a:rPr>
              <a:t>Kim Winters</a:t>
            </a:r>
          </a:p>
          <a:p>
            <a:pPr marL="0" marR="0" lvl="0" indent="0" algn="ctr">
              <a:lnSpc>
                <a:spcPct val="90000"/>
              </a:lnSpc>
              <a:spcBef>
                <a:spcPct val="0"/>
              </a:spcBef>
              <a:spcAft>
                <a:spcPts val="600"/>
              </a:spcAft>
            </a:pPr>
            <a:endParaRPr lang="en-US" sz="4600" b="1" kern="1200" dirty="0">
              <a:solidFill>
                <a:schemeClr val="tx1"/>
              </a:solidFill>
              <a:latin typeface="+mn-lt"/>
              <a:ea typeface="+mj-ea"/>
              <a:cs typeface="+mj-cs"/>
              <a:sym typeface="Times New Roman"/>
            </a:endParaRPr>
          </a:p>
          <a:p>
            <a:pPr marL="0" marR="0" lvl="0" indent="0" algn="ctr">
              <a:lnSpc>
                <a:spcPct val="90000"/>
              </a:lnSpc>
              <a:spcBef>
                <a:spcPct val="0"/>
              </a:spcBef>
              <a:spcAft>
                <a:spcPts val="600"/>
              </a:spcAft>
            </a:pPr>
            <a:r>
              <a:rPr lang="en-US" sz="4600" kern="1200" dirty="0">
                <a:solidFill>
                  <a:schemeClr val="tx1"/>
                </a:solidFill>
                <a:latin typeface="+mn-lt"/>
                <a:ea typeface="+mj-ea"/>
                <a:cs typeface="+mj-cs"/>
                <a:sym typeface="Times New Roman"/>
                <a:hlinkClick r:id="rId4"/>
              </a:rPr>
              <a:t>membership@lafayettesquare.org</a:t>
            </a:r>
            <a:endParaRPr lang="en-US" sz="4600" kern="1200" dirty="0">
              <a:solidFill>
                <a:schemeClr val="tx1"/>
              </a:solidFill>
              <a:latin typeface="+mn-lt"/>
              <a:ea typeface="+mj-ea"/>
              <a:cs typeface="+mj-cs"/>
              <a:sym typeface="Times New Roman"/>
            </a:endParaRPr>
          </a:p>
          <a:p>
            <a:pPr marL="0" marR="0" lvl="0" indent="0" algn="ctr">
              <a:lnSpc>
                <a:spcPct val="90000"/>
              </a:lnSpc>
              <a:spcBef>
                <a:spcPct val="0"/>
              </a:spcBef>
              <a:spcAft>
                <a:spcPts val="600"/>
              </a:spcAft>
            </a:pPr>
            <a:endParaRPr lang="en-US" sz="3200" kern="1200" dirty="0">
              <a:solidFill>
                <a:schemeClr val="tx1"/>
              </a:solidFill>
              <a:latin typeface="+mn-lt"/>
              <a:ea typeface="+mj-ea"/>
              <a:cs typeface="+mj-cs"/>
              <a:sym typeface="Times New Roman"/>
            </a:endParaRPr>
          </a:p>
          <a:p>
            <a:pPr marL="0" marR="0" lvl="0" indent="0" algn="ctr">
              <a:lnSpc>
                <a:spcPct val="90000"/>
              </a:lnSpc>
              <a:spcBef>
                <a:spcPct val="0"/>
              </a:spcBef>
              <a:spcAft>
                <a:spcPts val="600"/>
              </a:spcAft>
            </a:pPr>
            <a:endParaRPr lang="en-US" sz="3200" kern="1200" dirty="0">
              <a:solidFill>
                <a:schemeClr val="tx1"/>
              </a:solidFill>
              <a:latin typeface="+mn-lt"/>
              <a:ea typeface="+mj-ea"/>
              <a:cs typeface="+mj-cs"/>
              <a:sym typeface="Times New Roman"/>
            </a:endParaRPr>
          </a:p>
          <a:p>
            <a:pPr marL="0" marR="0" algn="ctr">
              <a:lnSpc>
                <a:spcPct val="115000"/>
              </a:lnSpc>
              <a:spcBef>
                <a:spcPts val="0"/>
              </a:spcBef>
              <a:spcAft>
                <a:spcPts val="0"/>
              </a:spcAft>
              <a:tabLst>
                <a:tab pos="3657600" algn="l"/>
              </a:tabLst>
            </a:pPr>
            <a:r>
              <a:rPr lang="en-US" sz="3200" dirty="0">
                <a:effectLst/>
                <a:latin typeface="Calibri" panose="020F0502020204030204" pitchFamily="34" charset="0"/>
                <a:ea typeface="Calibri" panose="020F0502020204030204" pitchFamily="34" charset="0"/>
              </a:rPr>
              <a:t> </a:t>
            </a:r>
            <a:endParaRPr lang="en-US" sz="3200" dirty="0">
              <a:effectLst/>
              <a:latin typeface="Arial" panose="020B0604020202020204" pitchFamily="34" charset="0"/>
              <a:ea typeface="Arial" panose="020B0604020202020204" pitchFamily="34" charset="0"/>
            </a:endParaRPr>
          </a:p>
          <a:p>
            <a:pPr marL="0" marR="0" lvl="0" indent="0" algn="ctr">
              <a:lnSpc>
                <a:spcPct val="90000"/>
              </a:lnSpc>
              <a:spcBef>
                <a:spcPct val="0"/>
              </a:spcBef>
              <a:spcAft>
                <a:spcPts val="600"/>
              </a:spcAft>
            </a:pPr>
            <a:endParaRPr lang="en-US" sz="5100" kern="1200" dirty="0">
              <a:solidFill>
                <a:schemeClr val="tx1"/>
              </a:solidFill>
              <a:latin typeface="+mj-lt"/>
              <a:ea typeface="+mj-ea"/>
              <a:cs typeface="+mj-cs"/>
            </a:endParaRPr>
          </a:p>
        </p:txBody>
      </p:sp>
    </p:spTree>
    <p:extLst>
      <p:ext uri="{BB962C8B-B14F-4D97-AF65-F5344CB8AC3E}">
        <p14:creationId xmlns:p14="http://schemas.microsoft.com/office/powerpoint/2010/main" val="40559970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
          <a:extLst>
            <a:ext uri="{FF2B5EF4-FFF2-40B4-BE49-F238E27FC236}">
              <a16:creationId xmlns:a16="http://schemas.microsoft.com/office/drawing/2014/main" id="{E4B8F822-5E53-72EE-D069-364B78459851}"/>
            </a:ext>
          </a:extLst>
        </p:cNvPr>
        <p:cNvGrpSpPr/>
        <p:nvPr/>
      </p:nvGrpSpPr>
      <p:grpSpPr>
        <a:xfrm>
          <a:off x="0" y="0"/>
          <a:ext cx="0" cy="0"/>
          <a:chOff x="0" y="0"/>
          <a:chExt cx="0" cy="0"/>
        </a:xfrm>
      </p:grpSpPr>
      <p:pic>
        <p:nvPicPr>
          <p:cNvPr id="2" name="Picture 2" descr="Shape&#10;&#10;Description automatically generated with medium confidence">
            <a:extLst>
              <a:ext uri="{FF2B5EF4-FFF2-40B4-BE49-F238E27FC236}">
                <a16:creationId xmlns:a16="http://schemas.microsoft.com/office/drawing/2014/main" id="{C8DDE1E8-0F16-BEFF-A023-1AB5416701D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378755" y="199674"/>
            <a:ext cx="2594567" cy="139305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8DF3DCD-BAE6-4BCD-5B23-35F7FE714015}"/>
              </a:ext>
            </a:extLst>
          </p:cNvPr>
          <p:cNvSpPr txBox="1"/>
          <p:nvPr/>
        </p:nvSpPr>
        <p:spPr>
          <a:xfrm>
            <a:off x="218678" y="896202"/>
            <a:ext cx="8578655" cy="1938992"/>
          </a:xfrm>
          <a:prstGeom prst="rect">
            <a:avLst/>
          </a:prstGeom>
          <a:noFill/>
        </p:spPr>
        <p:txBody>
          <a:bodyPr wrap="square">
            <a:spAutoFit/>
          </a:bodyPr>
          <a:lstStyle/>
          <a:p>
            <a:pPr algn="ctr" rtl="0">
              <a:spcAft>
                <a:spcPts val="800"/>
              </a:spcAft>
            </a:pPr>
            <a:endParaRPr lang="en-US" sz="2400" dirty="0">
              <a:latin typeface="+mn-lt"/>
            </a:endParaRPr>
          </a:p>
          <a:p>
            <a:pPr algn="ctr" rtl="0">
              <a:spcAft>
                <a:spcPts val="800"/>
              </a:spcAft>
            </a:pPr>
            <a:endParaRPr lang="en-US" sz="2400" b="0" dirty="0">
              <a:effectLst/>
              <a:latin typeface="+mn-lt"/>
            </a:endParaRPr>
          </a:p>
          <a:p>
            <a:pPr algn="ctr" rtl="0">
              <a:spcAft>
                <a:spcPts val="800"/>
              </a:spcAft>
            </a:pPr>
            <a:endParaRPr lang="en-US" sz="2400" b="0" dirty="0">
              <a:effectLst/>
              <a:latin typeface="+mn-lt"/>
            </a:endParaRPr>
          </a:p>
          <a:p>
            <a:br>
              <a:rPr lang="en-US" dirty="0"/>
            </a:br>
            <a:endParaRPr lang="en-US" dirty="0"/>
          </a:p>
        </p:txBody>
      </p:sp>
      <p:sp>
        <p:nvSpPr>
          <p:cNvPr id="3" name="Rectangle 1">
            <a:extLst>
              <a:ext uri="{FF2B5EF4-FFF2-40B4-BE49-F238E27FC236}">
                <a16:creationId xmlns:a16="http://schemas.microsoft.com/office/drawing/2014/main" id="{B337B483-3F4F-1832-F192-8C127EB40336}"/>
              </a:ext>
            </a:extLst>
          </p:cNvPr>
          <p:cNvSpPr>
            <a:spLocks noChangeArrowheads="1"/>
          </p:cNvSpPr>
          <p:nvPr/>
        </p:nvSpPr>
        <p:spPr bwMode="auto">
          <a:xfrm>
            <a:off x="494915" y="582067"/>
            <a:ext cx="6650865" cy="5693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700" b="0" i="0" u="none" strike="noStrike" cap="none" normalizeH="0" baseline="0" dirty="0">
                <a:ln>
                  <a:noFill/>
                </a:ln>
                <a:solidFill>
                  <a:srgbClr val="000000"/>
                </a:solidFill>
                <a:effectLst/>
                <a:latin typeface="+mn-lt"/>
              </a:rPr>
              <a:t>2025 LSNA MEMBERSHIP GOAL:</a:t>
            </a:r>
            <a:endParaRPr kumimoji="0" lang="en-US" altLang="en-US" sz="10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mn-lt"/>
              </a:rPr>
              <a:t>50 NEW MEMBERSHIPS (350 TOTAL) &amp;</a:t>
            </a:r>
            <a:endParaRPr kumimoji="0" lang="en-US" altLang="en-US" sz="10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mn-lt"/>
              </a:rPr>
              <a:t>18% OF RESIDENTS ARE LSNA MEMBERS</a:t>
            </a:r>
            <a:endParaRPr kumimoji="0" lang="en-US" altLang="en-US" sz="10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mn-lt"/>
              </a:rPr>
            </a:br>
            <a:endParaRPr kumimoji="0" lang="en-US" altLang="en-US" sz="18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200" dirty="0">
                <a:latin typeface="+mn-lt"/>
              </a:rPr>
              <a:t>November</a:t>
            </a:r>
            <a:r>
              <a:rPr kumimoji="0" lang="en-US" altLang="en-US" sz="2200" b="0" i="0" u="none" strike="noStrike" cap="none" normalizeH="0" baseline="0" dirty="0">
                <a:ln>
                  <a:noFill/>
                </a:ln>
                <a:solidFill>
                  <a:srgbClr val="000000"/>
                </a:solidFill>
                <a:effectLst/>
                <a:latin typeface="+mn-lt"/>
              </a:rPr>
              <a:t>: 316/ 15%</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200" dirty="0">
                <a:latin typeface="+mn-lt"/>
              </a:rPr>
              <a:t>December 309/ 14%</a:t>
            </a:r>
            <a:endParaRPr kumimoji="0" lang="en-US" altLang="en-US" sz="10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4800" b="0" i="0" u="none" strike="noStrike" cap="none" normalizeH="0" baseline="0" dirty="0">
                <a:ln>
                  <a:noFill/>
                </a:ln>
                <a:solidFill>
                  <a:srgbClr val="000000"/>
                </a:solidFill>
                <a:effectLst/>
                <a:latin typeface="Trebuchet MS" panose="020B0703020202090204" pitchFamily="34" charset="0"/>
              </a:rPr>
              <a:t>JOIN TODAY!</a:t>
            </a:r>
            <a:endParaRPr kumimoji="0" lang="en-US" altLang="en-US"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Arial" panose="020B0604020202020204" pitchFamily="34" charset="0"/>
              </a:rPr>
              <a:t>  </a:t>
            </a: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UNSURE IF YOU ARE A MEMBER OR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DO YOU HAVE QUESTIONS?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PLEASE EMAIL ME AT:</a:t>
            </a:r>
            <a:endParaRPr kumimoji="0" lang="en-US"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Arial" panose="020B0604020202020204" pitchFamily="34" charset="0"/>
                <a:cs typeface="Arial" panose="020B0604020202020204" pitchFamily="34" charset="0"/>
              </a:rPr>
              <a:t>MEMBERSHIP@LAFAYETTESQUARE.ORG</a:t>
            </a:r>
            <a:endParaRPr kumimoji="0" lang="en-US" altLang="en-US" sz="24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Arial" panose="020B0604020202020204" pitchFamily="34" charset="0"/>
              </a:rPr>
            </a:b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4" name="Picture 2" descr="A qr code with a white background&#10;&#10;Description automatically generated">
            <a:extLst>
              <a:ext uri="{FF2B5EF4-FFF2-40B4-BE49-F238E27FC236}">
                <a16:creationId xmlns:a16="http://schemas.microsoft.com/office/drawing/2014/main" id="{2FDFFD1E-65DD-8E4F-E8AC-BA56839B51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36491" y="2121495"/>
            <a:ext cx="4536831" cy="4536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85096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
          <a:extLst>
            <a:ext uri="{FF2B5EF4-FFF2-40B4-BE49-F238E27FC236}">
              <a16:creationId xmlns:a16="http://schemas.microsoft.com/office/drawing/2014/main" id="{9B87BBE5-54B8-2016-46B8-86D2F218878A}"/>
            </a:ext>
          </a:extLst>
        </p:cNvPr>
        <p:cNvGrpSpPr/>
        <p:nvPr/>
      </p:nvGrpSpPr>
      <p:grpSpPr>
        <a:xfrm>
          <a:off x="0" y="0"/>
          <a:ext cx="0" cy="0"/>
          <a:chOff x="0" y="0"/>
          <a:chExt cx="0" cy="0"/>
        </a:xfrm>
      </p:grpSpPr>
      <p:pic>
        <p:nvPicPr>
          <p:cNvPr id="2" name="Picture 2" descr="Shape&#10;&#10;Description automatically generated with medium confidence">
            <a:extLst>
              <a:ext uri="{FF2B5EF4-FFF2-40B4-BE49-F238E27FC236}">
                <a16:creationId xmlns:a16="http://schemas.microsoft.com/office/drawing/2014/main" id="{A48A5C80-BE71-C7DF-991B-B36FA316A39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378755" y="199674"/>
            <a:ext cx="2594567" cy="1393056"/>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33;p3">
            <a:extLst>
              <a:ext uri="{FF2B5EF4-FFF2-40B4-BE49-F238E27FC236}">
                <a16:creationId xmlns:a16="http://schemas.microsoft.com/office/drawing/2014/main" id="{0F61407C-8A53-5DC7-7B0B-DC2EF6CA3E33}"/>
              </a:ext>
            </a:extLst>
          </p:cNvPr>
          <p:cNvSpPr txBox="1"/>
          <p:nvPr/>
        </p:nvSpPr>
        <p:spPr>
          <a:xfrm>
            <a:off x="458300" y="2390133"/>
            <a:ext cx="10909640" cy="2874848"/>
          </a:xfrm>
          <a:prstGeom prst="rect">
            <a:avLst/>
          </a:prstGeom>
        </p:spPr>
        <p:txBody>
          <a:bodyPr spcFirstLastPara="1" vert="horz" lIns="91440" tIns="45720" rIns="91440" bIns="45720" rtlCol="0" anchor="b" anchorCtr="0">
            <a:normAutofit fontScale="77500" lnSpcReduction="20000"/>
          </a:bodyPr>
          <a:lstStyle/>
          <a:p>
            <a:pPr marL="0" marR="0" lvl="0" indent="0" algn="ctr">
              <a:lnSpc>
                <a:spcPct val="90000"/>
              </a:lnSpc>
              <a:spcBef>
                <a:spcPct val="0"/>
              </a:spcBef>
              <a:spcAft>
                <a:spcPts val="600"/>
              </a:spcAft>
            </a:pPr>
            <a:r>
              <a:rPr lang="en-US" sz="5700" b="1" kern="1200" dirty="0">
                <a:solidFill>
                  <a:schemeClr val="tx1"/>
                </a:solidFill>
                <a:latin typeface="+mj-lt"/>
                <a:ea typeface="+mj-ea"/>
                <a:cs typeface="+mj-cs"/>
                <a:sym typeface="Times New Roman"/>
              </a:rPr>
              <a:t>2026-27 Community Directory:</a:t>
            </a:r>
          </a:p>
          <a:p>
            <a:pPr marL="0" marR="0" lvl="0" indent="0" algn="ctr">
              <a:lnSpc>
                <a:spcPct val="90000"/>
              </a:lnSpc>
              <a:spcBef>
                <a:spcPct val="0"/>
              </a:spcBef>
              <a:spcAft>
                <a:spcPts val="600"/>
              </a:spcAft>
            </a:pPr>
            <a:r>
              <a:rPr lang="en-US" sz="5700" b="1" kern="1200" dirty="0">
                <a:solidFill>
                  <a:schemeClr val="tx1"/>
                </a:solidFill>
                <a:latin typeface="+mj-lt"/>
                <a:ea typeface="+mj-ea"/>
                <a:cs typeface="+mj-cs"/>
                <a:sym typeface="Times New Roman"/>
              </a:rPr>
              <a:t>Donna Hagerty-Payne</a:t>
            </a:r>
          </a:p>
          <a:p>
            <a:pPr marL="0" marR="0" lvl="0" indent="0" algn="ctr">
              <a:lnSpc>
                <a:spcPct val="90000"/>
              </a:lnSpc>
              <a:spcBef>
                <a:spcPct val="0"/>
              </a:spcBef>
              <a:spcAft>
                <a:spcPts val="600"/>
              </a:spcAft>
            </a:pPr>
            <a:endParaRPr lang="en-US" sz="4600" kern="1200" dirty="0">
              <a:solidFill>
                <a:schemeClr val="tx1"/>
              </a:solidFill>
              <a:latin typeface="+mn-lt"/>
              <a:ea typeface="+mj-ea"/>
              <a:cs typeface="+mj-cs"/>
              <a:sym typeface="Times New Roman"/>
              <a:hlinkClick r:id="" action="ppaction://noaction"/>
            </a:endParaRPr>
          </a:p>
          <a:p>
            <a:pPr lvl="0" algn="ctr">
              <a:lnSpc>
                <a:spcPct val="90000"/>
              </a:lnSpc>
              <a:spcBef>
                <a:spcPct val="0"/>
              </a:spcBef>
              <a:spcAft>
                <a:spcPts val="600"/>
              </a:spcAft>
            </a:pPr>
            <a:r>
              <a:rPr lang="en-US" sz="4600" kern="1200" dirty="0">
                <a:solidFill>
                  <a:schemeClr val="tx1"/>
                </a:solidFill>
                <a:latin typeface="+mn-lt"/>
                <a:ea typeface="+mj-ea"/>
                <a:cs typeface="+mj-cs"/>
                <a:sym typeface="Times New Roman"/>
                <a:hlinkClick r:id="rId4"/>
              </a:rPr>
              <a:t>dhpheartbeat@aol.com</a:t>
            </a:r>
            <a:r>
              <a:rPr lang="en-US" sz="4600" kern="1200" dirty="0">
                <a:solidFill>
                  <a:schemeClr val="tx1"/>
                </a:solidFill>
                <a:latin typeface="+mn-lt"/>
                <a:ea typeface="+mj-ea"/>
                <a:cs typeface="+mj-cs"/>
                <a:sym typeface="Times New Roman"/>
              </a:rPr>
              <a:t> </a:t>
            </a:r>
            <a:endParaRPr lang="en-US" sz="3200" kern="1200" dirty="0">
              <a:solidFill>
                <a:schemeClr val="tx1"/>
              </a:solidFill>
              <a:latin typeface="+mn-lt"/>
              <a:ea typeface="+mj-ea"/>
              <a:cs typeface="+mj-cs"/>
              <a:sym typeface="Times New Roman"/>
            </a:endParaRPr>
          </a:p>
          <a:p>
            <a:pPr marL="0" marR="0" lvl="0" indent="0" algn="ctr">
              <a:lnSpc>
                <a:spcPct val="90000"/>
              </a:lnSpc>
              <a:spcBef>
                <a:spcPct val="0"/>
              </a:spcBef>
              <a:spcAft>
                <a:spcPts val="600"/>
              </a:spcAft>
            </a:pPr>
            <a:endParaRPr lang="en-US" sz="3200" kern="1200" dirty="0">
              <a:solidFill>
                <a:schemeClr val="tx1"/>
              </a:solidFill>
              <a:latin typeface="+mn-lt"/>
              <a:ea typeface="+mj-ea"/>
              <a:cs typeface="+mj-cs"/>
              <a:sym typeface="Times New Roman"/>
            </a:endParaRPr>
          </a:p>
          <a:p>
            <a:pPr marL="0" marR="0" algn="ctr">
              <a:lnSpc>
                <a:spcPct val="115000"/>
              </a:lnSpc>
              <a:spcBef>
                <a:spcPts val="0"/>
              </a:spcBef>
              <a:spcAft>
                <a:spcPts val="0"/>
              </a:spcAft>
              <a:tabLst>
                <a:tab pos="3657600" algn="l"/>
              </a:tabLst>
            </a:pPr>
            <a:r>
              <a:rPr lang="en-US" sz="3200" dirty="0">
                <a:effectLst/>
                <a:latin typeface="Calibri" panose="020F0502020204030204" pitchFamily="34" charset="0"/>
                <a:ea typeface="Calibri" panose="020F0502020204030204" pitchFamily="34" charset="0"/>
              </a:rPr>
              <a:t> </a:t>
            </a:r>
            <a:endParaRPr lang="en-US" sz="3200" dirty="0">
              <a:effectLst/>
              <a:latin typeface="Arial" panose="020B0604020202020204" pitchFamily="34" charset="0"/>
              <a:ea typeface="Arial" panose="020B0604020202020204" pitchFamily="34" charset="0"/>
            </a:endParaRPr>
          </a:p>
          <a:p>
            <a:pPr marL="0" marR="0" lvl="0" indent="0" algn="ctr">
              <a:lnSpc>
                <a:spcPct val="90000"/>
              </a:lnSpc>
              <a:spcBef>
                <a:spcPct val="0"/>
              </a:spcBef>
              <a:spcAft>
                <a:spcPts val="600"/>
              </a:spcAft>
            </a:pPr>
            <a:endParaRPr lang="en-US" sz="5100" kern="1200" dirty="0">
              <a:solidFill>
                <a:schemeClr val="tx1"/>
              </a:solidFill>
              <a:latin typeface="+mj-lt"/>
              <a:ea typeface="+mj-ea"/>
              <a:cs typeface="+mj-cs"/>
            </a:endParaRPr>
          </a:p>
        </p:txBody>
      </p:sp>
    </p:spTree>
    <p:extLst>
      <p:ext uri="{BB962C8B-B14F-4D97-AF65-F5344CB8AC3E}">
        <p14:creationId xmlns:p14="http://schemas.microsoft.com/office/powerpoint/2010/main" val="10350456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
          <a:extLst>
            <a:ext uri="{FF2B5EF4-FFF2-40B4-BE49-F238E27FC236}">
              <a16:creationId xmlns:a16="http://schemas.microsoft.com/office/drawing/2014/main" id="{57D76D89-FF3D-AADE-B796-9BB69464CAB4}"/>
            </a:ext>
          </a:extLst>
        </p:cNvPr>
        <p:cNvGrpSpPr/>
        <p:nvPr/>
      </p:nvGrpSpPr>
      <p:grpSpPr>
        <a:xfrm>
          <a:off x="0" y="0"/>
          <a:ext cx="0" cy="0"/>
          <a:chOff x="0" y="0"/>
          <a:chExt cx="0" cy="0"/>
        </a:xfrm>
      </p:grpSpPr>
      <p:pic>
        <p:nvPicPr>
          <p:cNvPr id="2" name="Picture 2" descr="Shape&#10;&#10;Description automatically generated with medium confidence">
            <a:extLst>
              <a:ext uri="{FF2B5EF4-FFF2-40B4-BE49-F238E27FC236}">
                <a16:creationId xmlns:a16="http://schemas.microsoft.com/office/drawing/2014/main" id="{C432167D-D8C3-A518-97B8-D9806F70BD0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378755" y="199674"/>
            <a:ext cx="2594567" cy="1393056"/>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33;p3">
            <a:extLst>
              <a:ext uri="{FF2B5EF4-FFF2-40B4-BE49-F238E27FC236}">
                <a16:creationId xmlns:a16="http://schemas.microsoft.com/office/drawing/2014/main" id="{10E99013-4C4D-1454-74FC-6F9984429568}"/>
              </a:ext>
            </a:extLst>
          </p:cNvPr>
          <p:cNvSpPr txBox="1"/>
          <p:nvPr/>
        </p:nvSpPr>
        <p:spPr>
          <a:xfrm>
            <a:off x="458300" y="2653370"/>
            <a:ext cx="10909640" cy="2874848"/>
          </a:xfrm>
          <a:prstGeom prst="rect">
            <a:avLst/>
          </a:prstGeom>
        </p:spPr>
        <p:txBody>
          <a:bodyPr spcFirstLastPara="1" vert="horz" lIns="91440" tIns="45720" rIns="91440" bIns="45720" rtlCol="0" anchor="b" anchorCtr="0">
            <a:normAutofit fontScale="70000" lnSpcReduction="20000"/>
          </a:bodyPr>
          <a:lstStyle/>
          <a:p>
            <a:pPr marL="0" marR="0" lvl="0" indent="0" algn="ctr">
              <a:lnSpc>
                <a:spcPct val="90000"/>
              </a:lnSpc>
              <a:spcBef>
                <a:spcPct val="0"/>
              </a:spcBef>
              <a:spcAft>
                <a:spcPts val="600"/>
              </a:spcAft>
            </a:pPr>
            <a:r>
              <a:rPr lang="en-US" sz="5700" b="1" kern="1200" dirty="0">
                <a:solidFill>
                  <a:schemeClr val="tx1"/>
                </a:solidFill>
                <a:latin typeface="+mj-lt"/>
                <a:ea typeface="+mj-ea"/>
                <a:cs typeface="+mj-cs"/>
                <a:sym typeface="Times New Roman"/>
              </a:rPr>
              <a:t>Holiday Parlor Tour Chair:</a:t>
            </a:r>
          </a:p>
          <a:p>
            <a:pPr marL="0" marR="0" lvl="0" indent="0" algn="ctr">
              <a:lnSpc>
                <a:spcPct val="90000"/>
              </a:lnSpc>
              <a:spcBef>
                <a:spcPct val="0"/>
              </a:spcBef>
              <a:spcAft>
                <a:spcPts val="600"/>
              </a:spcAft>
            </a:pPr>
            <a:r>
              <a:rPr lang="en-US" sz="5700" b="1" kern="1200" dirty="0">
                <a:solidFill>
                  <a:schemeClr val="tx1"/>
                </a:solidFill>
                <a:latin typeface="+mj-lt"/>
                <a:ea typeface="+mj-ea"/>
                <a:cs typeface="+mj-cs"/>
                <a:sym typeface="Times New Roman"/>
              </a:rPr>
              <a:t>Barbara Absher</a:t>
            </a:r>
          </a:p>
          <a:p>
            <a:pPr marL="0" marR="0" lvl="0" indent="0" algn="ctr">
              <a:lnSpc>
                <a:spcPct val="90000"/>
              </a:lnSpc>
              <a:spcBef>
                <a:spcPct val="0"/>
              </a:spcBef>
              <a:spcAft>
                <a:spcPts val="600"/>
              </a:spcAft>
            </a:pPr>
            <a:endParaRPr lang="en-US" sz="4600" kern="1200" dirty="0">
              <a:solidFill>
                <a:schemeClr val="tx1"/>
              </a:solidFill>
              <a:latin typeface="+mn-lt"/>
              <a:ea typeface="+mj-ea"/>
              <a:cs typeface="+mj-cs"/>
              <a:sym typeface="Times New Roman"/>
              <a:hlinkClick r:id="" action="ppaction://noaction"/>
            </a:endParaRPr>
          </a:p>
          <a:p>
            <a:pPr marL="0" marR="0" lvl="0" indent="0" algn="ctr">
              <a:lnSpc>
                <a:spcPct val="90000"/>
              </a:lnSpc>
              <a:spcBef>
                <a:spcPct val="0"/>
              </a:spcBef>
              <a:spcAft>
                <a:spcPts val="600"/>
              </a:spcAft>
            </a:pPr>
            <a:r>
              <a:rPr lang="en-US" sz="4600" kern="1200" dirty="0">
                <a:solidFill>
                  <a:schemeClr val="tx1"/>
                </a:solidFill>
                <a:latin typeface="+mn-lt"/>
                <a:ea typeface="+mj-ea"/>
                <a:cs typeface="+mj-cs"/>
                <a:sym typeface="Times New Roman"/>
                <a:hlinkClick r:id="" action="ppaction://noaction"/>
              </a:rPr>
              <a:t>holidaytour@</a:t>
            </a:r>
            <a:r>
              <a:rPr lang="en-US" sz="4600" kern="1200" dirty="0">
                <a:solidFill>
                  <a:schemeClr val="tx1"/>
                </a:solidFill>
                <a:latin typeface="+mn-lt"/>
                <a:ea typeface="+mj-ea"/>
                <a:cs typeface="+mj-cs"/>
                <a:sym typeface="Times New Roman"/>
                <a:hlinkClick r:id="rId4"/>
              </a:rPr>
              <a:t>lafayettesquare.org</a:t>
            </a:r>
            <a:endParaRPr lang="en-US" sz="4600" kern="1200" dirty="0">
              <a:solidFill>
                <a:schemeClr val="tx1"/>
              </a:solidFill>
              <a:latin typeface="+mn-lt"/>
              <a:ea typeface="+mj-ea"/>
              <a:cs typeface="+mj-cs"/>
              <a:sym typeface="Times New Roman"/>
            </a:endParaRPr>
          </a:p>
          <a:p>
            <a:pPr marL="0" marR="0" lvl="0" indent="0" algn="ctr">
              <a:lnSpc>
                <a:spcPct val="90000"/>
              </a:lnSpc>
              <a:spcBef>
                <a:spcPct val="0"/>
              </a:spcBef>
              <a:spcAft>
                <a:spcPts val="600"/>
              </a:spcAft>
            </a:pPr>
            <a:endParaRPr lang="en-US" sz="3200" kern="1200" dirty="0">
              <a:solidFill>
                <a:schemeClr val="tx1"/>
              </a:solidFill>
              <a:latin typeface="+mn-lt"/>
              <a:ea typeface="+mj-ea"/>
              <a:cs typeface="+mj-cs"/>
              <a:sym typeface="Times New Roman"/>
            </a:endParaRPr>
          </a:p>
          <a:p>
            <a:pPr marL="0" marR="0" lvl="0" indent="0" algn="ctr">
              <a:lnSpc>
                <a:spcPct val="90000"/>
              </a:lnSpc>
              <a:spcBef>
                <a:spcPct val="0"/>
              </a:spcBef>
              <a:spcAft>
                <a:spcPts val="600"/>
              </a:spcAft>
            </a:pPr>
            <a:endParaRPr lang="en-US" sz="3200" kern="1200" dirty="0">
              <a:solidFill>
                <a:schemeClr val="tx1"/>
              </a:solidFill>
              <a:latin typeface="+mn-lt"/>
              <a:ea typeface="+mj-ea"/>
              <a:cs typeface="+mj-cs"/>
              <a:sym typeface="Times New Roman"/>
            </a:endParaRPr>
          </a:p>
          <a:p>
            <a:pPr marL="0" marR="0" algn="ctr">
              <a:lnSpc>
                <a:spcPct val="115000"/>
              </a:lnSpc>
              <a:spcBef>
                <a:spcPts val="0"/>
              </a:spcBef>
              <a:spcAft>
                <a:spcPts val="0"/>
              </a:spcAft>
              <a:tabLst>
                <a:tab pos="3657600" algn="l"/>
              </a:tabLst>
            </a:pPr>
            <a:r>
              <a:rPr lang="en-US" sz="3200" dirty="0">
                <a:effectLst/>
                <a:latin typeface="Calibri" panose="020F0502020204030204" pitchFamily="34" charset="0"/>
                <a:ea typeface="Calibri" panose="020F0502020204030204" pitchFamily="34" charset="0"/>
              </a:rPr>
              <a:t> </a:t>
            </a:r>
            <a:endParaRPr lang="en-US" sz="3200" dirty="0">
              <a:effectLst/>
              <a:latin typeface="Arial" panose="020B0604020202020204" pitchFamily="34" charset="0"/>
              <a:ea typeface="Arial" panose="020B0604020202020204" pitchFamily="34" charset="0"/>
            </a:endParaRPr>
          </a:p>
          <a:p>
            <a:pPr marL="0" marR="0" lvl="0" indent="0" algn="ctr">
              <a:lnSpc>
                <a:spcPct val="90000"/>
              </a:lnSpc>
              <a:spcBef>
                <a:spcPct val="0"/>
              </a:spcBef>
              <a:spcAft>
                <a:spcPts val="600"/>
              </a:spcAft>
            </a:pPr>
            <a:endParaRPr lang="en-US" sz="5100" kern="1200" dirty="0">
              <a:solidFill>
                <a:schemeClr val="tx1"/>
              </a:solidFill>
              <a:latin typeface="+mj-lt"/>
              <a:ea typeface="+mj-ea"/>
              <a:cs typeface="+mj-cs"/>
            </a:endParaRPr>
          </a:p>
        </p:txBody>
      </p:sp>
    </p:spTree>
    <p:extLst>
      <p:ext uri="{BB962C8B-B14F-4D97-AF65-F5344CB8AC3E}">
        <p14:creationId xmlns:p14="http://schemas.microsoft.com/office/powerpoint/2010/main" val="118133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
        <p:cNvGrpSpPr/>
        <p:nvPr/>
      </p:nvGrpSpPr>
      <p:grpSpPr>
        <a:xfrm>
          <a:off x="0" y="0"/>
          <a:ext cx="0" cy="0"/>
          <a:chOff x="0" y="0"/>
          <a:chExt cx="0" cy="0"/>
        </a:xfrm>
      </p:grpSpPr>
      <p:sp>
        <p:nvSpPr>
          <p:cNvPr id="26" name="Google Shape;26;p2"/>
          <p:cNvSpPr txBox="1"/>
          <p:nvPr/>
        </p:nvSpPr>
        <p:spPr>
          <a:xfrm>
            <a:off x="-163717" y="63558"/>
            <a:ext cx="11991975" cy="126184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000" b="1" i="0" u="sng" strike="noStrike" cap="none" dirty="0">
                <a:solidFill>
                  <a:schemeClr val="dk1"/>
                </a:solidFill>
                <a:latin typeface="Times New Roman"/>
                <a:ea typeface="Times New Roman"/>
                <a:cs typeface="Times New Roman"/>
                <a:sym typeface="Times New Roman"/>
              </a:rPr>
              <a:t>AGENDA</a:t>
            </a:r>
            <a:endParaRPr lang="en-US" sz="2400" dirty="0"/>
          </a:p>
          <a:p>
            <a:pPr marL="0" marR="0" lvl="0" indent="0" algn="l" rtl="0">
              <a:spcBef>
                <a:spcPts val="0"/>
              </a:spcBef>
              <a:spcAft>
                <a:spcPts val="0"/>
              </a:spcAft>
              <a:buNone/>
            </a:pPr>
            <a:endParaRPr lang="en-US" sz="3600" dirty="0">
              <a:solidFill>
                <a:schemeClr val="dk1"/>
              </a:solidFill>
              <a:latin typeface="Times New Roman"/>
              <a:ea typeface="Times New Roman"/>
              <a:cs typeface="Times New Roman"/>
              <a:sym typeface="Times New Roman"/>
            </a:endParaRPr>
          </a:p>
        </p:txBody>
      </p:sp>
      <p:sp>
        <p:nvSpPr>
          <p:cNvPr id="27" name="Google Shape;27;p2"/>
          <p:cNvSpPr txBox="1"/>
          <p:nvPr/>
        </p:nvSpPr>
        <p:spPr>
          <a:xfrm>
            <a:off x="177114" y="1756012"/>
            <a:ext cx="5654726" cy="393950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000"/>
              <a:buFont typeface="Arial"/>
              <a:buChar char="•"/>
            </a:pPr>
            <a:r>
              <a:rPr lang="en-US" sz="2800" b="1" dirty="0">
                <a:solidFill>
                  <a:schemeClr val="dk1"/>
                </a:solidFill>
                <a:latin typeface="Times New Roman"/>
                <a:ea typeface="Times New Roman"/>
                <a:cs typeface="Times New Roman"/>
                <a:sym typeface="Times New Roman"/>
              </a:rPr>
              <a:t>Call to order</a:t>
            </a:r>
            <a:endParaRPr lang="en-US" sz="2800" b="1" dirty="0"/>
          </a:p>
          <a:p>
            <a:pPr marL="342900" indent="-342900">
              <a:buClr>
                <a:schemeClr val="dk1"/>
              </a:buClr>
              <a:buSzPts val="2000"/>
              <a:buFont typeface="Arial"/>
              <a:buChar char="•"/>
            </a:pPr>
            <a:r>
              <a:rPr lang="en-US" sz="2800" b="1" dirty="0">
                <a:solidFill>
                  <a:schemeClr val="dk1"/>
                </a:solidFill>
                <a:latin typeface="Times New Roman"/>
                <a:ea typeface="Times New Roman"/>
                <a:cs typeface="Times New Roman"/>
                <a:sym typeface="Times New Roman"/>
              </a:rPr>
              <a:t>Approval of November 12, 2025 minutes</a:t>
            </a:r>
          </a:p>
          <a:p>
            <a:pPr marL="342900" indent="-342900">
              <a:buClr>
                <a:schemeClr val="dk1"/>
              </a:buClr>
              <a:buSzPts val="2000"/>
              <a:buFont typeface="Arial"/>
              <a:buChar char="•"/>
            </a:pPr>
            <a:r>
              <a:rPr lang="en-US" sz="2800" b="1" dirty="0">
                <a:solidFill>
                  <a:schemeClr val="dk1"/>
                </a:solidFill>
                <a:latin typeface="Times New Roman"/>
                <a:ea typeface="Times New Roman"/>
                <a:cs typeface="Times New Roman"/>
                <a:sym typeface="Times New Roman"/>
              </a:rPr>
              <a:t>Welcome new residents</a:t>
            </a:r>
          </a:p>
          <a:p>
            <a:pPr marL="342900" indent="-342900">
              <a:buClr>
                <a:schemeClr val="dk1"/>
              </a:buClr>
              <a:buSzPts val="2000"/>
              <a:buFont typeface="Arial"/>
              <a:buChar char="•"/>
            </a:pPr>
            <a:r>
              <a:rPr lang="en-US" sz="2800" b="1" dirty="0">
                <a:solidFill>
                  <a:schemeClr val="dk1"/>
                </a:solidFill>
                <a:latin typeface="Times New Roman"/>
                <a:ea typeface="Times New Roman"/>
                <a:cs typeface="Times New Roman"/>
                <a:sym typeface="Times New Roman"/>
              </a:rPr>
              <a:t>Sharing of news</a:t>
            </a:r>
            <a:endParaRPr lang="en-US" sz="2800" b="1" dirty="0"/>
          </a:p>
          <a:p>
            <a:pPr marL="342900" marR="0" lvl="0" indent="-342900" algn="l" rtl="0">
              <a:spcBef>
                <a:spcPts val="0"/>
              </a:spcBef>
              <a:spcAft>
                <a:spcPts val="0"/>
              </a:spcAft>
              <a:buClr>
                <a:schemeClr val="dk1"/>
              </a:buClr>
              <a:buSzPts val="2000"/>
              <a:buFont typeface="Arial"/>
              <a:buChar char="•"/>
            </a:pPr>
            <a:r>
              <a:rPr lang="en-US" sz="2800" b="1" dirty="0">
                <a:solidFill>
                  <a:schemeClr val="dk1"/>
                </a:solidFill>
                <a:latin typeface="Times New Roman"/>
                <a:cs typeface="Times New Roman"/>
                <a:sym typeface="Times New Roman"/>
              </a:rPr>
              <a:t>Guest Speakers &amp; Community Updates</a:t>
            </a:r>
          </a:p>
          <a:p>
            <a:pPr lvl="0">
              <a:buClr>
                <a:schemeClr val="dk1"/>
              </a:buClr>
              <a:buSzPts val="2000"/>
            </a:pPr>
            <a:endParaRPr lang="en-US" b="1" dirty="0"/>
          </a:p>
          <a:p>
            <a:pPr marL="457200" marR="0" lvl="1" algn="l" rtl="0">
              <a:spcBef>
                <a:spcPts val="0"/>
              </a:spcBef>
              <a:spcAft>
                <a:spcPts val="0"/>
              </a:spcAft>
              <a:buClr>
                <a:schemeClr val="dk1"/>
              </a:buClr>
              <a:buSzPts val="2000"/>
            </a:pPr>
            <a:endParaRPr lang="en-US" sz="2000" dirty="0">
              <a:solidFill>
                <a:schemeClr val="dk1"/>
              </a:solidFill>
              <a:latin typeface="Times New Roman"/>
              <a:ea typeface="Times New Roman"/>
              <a:cs typeface="Times New Roman"/>
              <a:sym typeface="Times New Roman"/>
            </a:endParaRPr>
          </a:p>
          <a:p>
            <a:pPr marL="457200" marR="0" lvl="1" algn="l" rtl="0">
              <a:spcBef>
                <a:spcPts val="0"/>
              </a:spcBef>
              <a:spcAft>
                <a:spcPts val="0"/>
              </a:spcAft>
              <a:buClr>
                <a:schemeClr val="dk1"/>
              </a:buClr>
              <a:buSzPts val="2000"/>
            </a:pPr>
            <a:endParaRPr lang="en-US" sz="2000" b="1" i="0" u="none" strike="noStrike" cap="none" dirty="0">
              <a:solidFill>
                <a:schemeClr val="dk1"/>
              </a:solidFill>
              <a:latin typeface="Times New Roman"/>
              <a:ea typeface="Times New Roman"/>
              <a:cs typeface="Times New Roman"/>
              <a:sym typeface="Times New Roman"/>
            </a:endParaRPr>
          </a:p>
        </p:txBody>
      </p:sp>
      <p:sp>
        <p:nvSpPr>
          <p:cNvPr id="28" name="Google Shape;28;p2"/>
          <p:cNvSpPr txBox="1"/>
          <p:nvPr/>
        </p:nvSpPr>
        <p:spPr>
          <a:xfrm>
            <a:off x="5595257" y="1756012"/>
            <a:ext cx="6419629" cy="3970277"/>
          </a:xfrm>
          <a:prstGeom prst="rect">
            <a:avLst/>
          </a:prstGeom>
          <a:noFill/>
          <a:ln>
            <a:noFill/>
          </a:ln>
        </p:spPr>
        <p:txBody>
          <a:bodyPr spcFirstLastPara="1" wrap="square" lIns="91425" tIns="45700" rIns="91425" bIns="45700" anchor="t" anchorCtr="0">
            <a:spAutoFit/>
          </a:bodyPr>
          <a:lstStyle/>
          <a:p>
            <a:pPr marL="342900" indent="-342900">
              <a:buClr>
                <a:schemeClr val="dk1"/>
              </a:buClr>
              <a:buSzPts val="2000"/>
              <a:buFont typeface="Arial"/>
              <a:buChar char="•"/>
            </a:pPr>
            <a:r>
              <a:rPr lang="en-US" sz="2800" b="1" dirty="0">
                <a:solidFill>
                  <a:schemeClr val="dk1"/>
                </a:solidFill>
                <a:latin typeface="Times New Roman"/>
                <a:cs typeface="Times New Roman"/>
                <a:sym typeface="Times New Roman"/>
              </a:rPr>
              <a:t>Elections: Open board positions</a:t>
            </a:r>
          </a:p>
          <a:p>
            <a:pPr marL="342900" indent="-342900">
              <a:buClr>
                <a:schemeClr val="dk1"/>
              </a:buClr>
              <a:buSzPts val="2000"/>
              <a:buFont typeface="Arial"/>
              <a:buChar char="•"/>
            </a:pPr>
            <a:r>
              <a:rPr lang="en-US" sz="2800" b="1" dirty="0">
                <a:solidFill>
                  <a:schemeClr val="dk1"/>
                </a:solidFill>
                <a:latin typeface="Times New Roman"/>
                <a:cs typeface="Times New Roman"/>
                <a:sym typeface="Times New Roman"/>
              </a:rPr>
              <a:t>Treasurer’s Report</a:t>
            </a:r>
          </a:p>
          <a:p>
            <a:pPr marL="342900" indent="-342900">
              <a:buClr>
                <a:schemeClr val="dk1"/>
              </a:buClr>
              <a:buSzPts val="2000"/>
              <a:buFont typeface="Arial"/>
              <a:buChar char="•"/>
            </a:pPr>
            <a:r>
              <a:rPr lang="en-US" sz="2800" b="1" dirty="0">
                <a:solidFill>
                  <a:schemeClr val="dk1"/>
                </a:solidFill>
                <a:latin typeface="Times New Roman"/>
                <a:cs typeface="Times New Roman"/>
                <a:sym typeface="Times New Roman"/>
              </a:rPr>
              <a:t>Membership Update</a:t>
            </a:r>
          </a:p>
          <a:p>
            <a:pPr marL="342900" indent="-342900">
              <a:buClr>
                <a:schemeClr val="dk1"/>
              </a:buClr>
              <a:buSzPts val="2000"/>
              <a:buFont typeface="Arial"/>
              <a:buChar char="•"/>
            </a:pPr>
            <a:r>
              <a:rPr lang="en-US" sz="2800" b="1" dirty="0">
                <a:solidFill>
                  <a:schemeClr val="dk1"/>
                </a:solidFill>
                <a:latin typeface="Times New Roman"/>
                <a:cs typeface="Times New Roman"/>
                <a:sym typeface="Times New Roman"/>
              </a:rPr>
              <a:t>2026-27 Community Directory</a:t>
            </a:r>
          </a:p>
          <a:p>
            <a:pPr marL="342900" indent="-342900">
              <a:buClr>
                <a:schemeClr val="dk1"/>
              </a:buClr>
              <a:buSzPts val="2000"/>
              <a:buFont typeface="Arial"/>
              <a:buChar char="•"/>
            </a:pPr>
            <a:r>
              <a:rPr lang="en-US" sz="2800" b="1" dirty="0">
                <a:solidFill>
                  <a:schemeClr val="dk1"/>
                </a:solidFill>
                <a:latin typeface="Times New Roman"/>
                <a:cs typeface="Times New Roman"/>
                <a:sym typeface="Times New Roman"/>
              </a:rPr>
              <a:t>2025 Holiday Parlor Tour </a:t>
            </a:r>
          </a:p>
          <a:p>
            <a:pPr marL="342900" indent="-342900">
              <a:buClr>
                <a:schemeClr val="dk1"/>
              </a:buClr>
              <a:buSzPts val="2000"/>
              <a:buFont typeface="Arial"/>
              <a:buChar char="•"/>
            </a:pPr>
            <a:r>
              <a:rPr lang="en-US" sz="2800" b="1" dirty="0">
                <a:solidFill>
                  <a:schemeClr val="dk1"/>
                </a:solidFill>
                <a:latin typeface="Times New Roman"/>
                <a:cs typeface="Times New Roman"/>
                <a:sym typeface="Times New Roman"/>
              </a:rPr>
              <a:t>President’s Report</a:t>
            </a:r>
          </a:p>
          <a:p>
            <a:pPr marL="342900" marR="0" lvl="0" indent="-342900" algn="l" rtl="0">
              <a:spcBef>
                <a:spcPts val="0"/>
              </a:spcBef>
              <a:spcAft>
                <a:spcPts val="0"/>
              </a:spcAft>
              <a:buClr>
                <a:schemeClr val="dk1"/>
              </a:buClr>
              <a:buSzPts val="2000"/>
              <a:buFont typeface="Arial"/>
              <a:buChar char="•"/>
            </a:pPr>
            <a:r>
              <a:rPr lang="en-US" sz="2800" b="1" dirty="0">
                <a:solidFill>
                  <a:schemeClr val="dk1"/>
                </a:solidFill>
                <a:latin typeface="Times New Roman"/>
                <a:ea typeface="Times New Roman"/>
                <a:cs typeface="Times New Roman"/>
                <a:sym typeface="Times New Roman"/>
              </a:rPr>
              <a:t>Upcoming Events</a:t>
            </a:r>
          </a:p>
          <a:p>
            <a:pPr marL="342900" marR="0" lvl="0" indent="-342900" algn="l" rtl="0">
              <a:spcBef>
                <a:spcPts val="0"/>
              </a:spcBef>
              <a:spcAft>
                <a:spcPts val="0"/>
              </a:spcAft>
              <a:buClr>
                <a:schemeClr val="dk1"/>
              </a:buClr>
              <a:buSzPts val="2000"/>
              <a:buFont typeface="Arial"/>
              <a:buChar char="•"/>
            </a:pPr>
            <a:r>
              <a:rPr lang="en-US" sz="2800" b="1" dirty="0">
                <a:solidFill>
                  <a:schemeClr val="dk1"/>
                </a:solidFill>
                <a:latin typeface="Times New Roman"/>
                <a:ea typeface="Times New Roman"/>
                <a:cs typeface="Times New Roman"/>
                <a:sym typeface="Times New Roman"/>
              </a:rPr>
              <a:t>Adjournment</a:t>
            </a:r>
          </a:p>
          <a:p>
            <a:pPr marL="342900" marR="0" lvl="0" indent="-342900" algn="l" rtl="0">
              <a:spcBef>
                <a:spcPts val="0"/>
              </a:spcBef>
              <a:spcAft>
                <a:spcPts val="0"/>
              </a:spcAft>
              <a:buClr>
                <a:schemeClr val="dk1"/>
              </a:buClr>
              <a:buSzPts val="2000"/>
              <a:buFont typeface="Arial"/>
              <a:buChar char="•"/>
            </a:pPr>
            <a:r>
              <a:rPr lang="en-US" sz="2800" b="1" dirty="0">
                <a:solidFill>
                  <a:schemeClr val="dk1"/>
                </a:solidFill>
                <a:latin typeface="Times New Roman"/>
                <a:cs typeface="Times New Roman"/>
                <a:sym typeface="Times New Roman"/>
              </a:rPr>
              <a:t>Post-Meeting Socializing</a:t>
            </a:r>
            <a:endParaRPr lang="en-US" sz="2800" b="1" dirty="0"/>
          </a:p>
        </p:txBody>
      </p:sp>
      <p:pic>
        <p:nvPicPr>
          <p:cNvPr id="2" name="Picture 2" descr="Shape&#10;&#10;Description automatically generated with medium confidence">
            <a:extLst>
              <a:ext uri="{FF2B5EF4-FFF2-40B4-BE49-F238E27FC236}">
                <a16:creationId xmlns:a16="http://schemas.microsoft.com/office/drawing/2014/main" id="{E0AC075A-367C-CAE2-CBBC-8544E012061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378755" y="199674"/>
            <a:ext cx="2594567" cy="13930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
          <a:extLst>
            <a:ext uri="{FF2B5EF4-FFF2-40B4-BE49-F238E27FC236}">
              <a16:creationId xmlns:a16="http://schemas.microsoft.com/office/drawing/2014/main" id="{A4C0C40B-A787-5124-F76E-ECA8AB2FF857}"/>
            </a:ext>
          </a:extLst>
        </p:cNvPr>
        <p:cNvGrpSpPr/>
        <p:nvPr/>
      </p:nvGrpSpPr>
      <p:grpSpPr>
        <a:xfrm>
          <a:off x="0" y="0"/>
          <a:ext cx="0" cy="0"/>
          <a:chOff x="0" y="0"/>
          <a:chExt cx="0" cy="0"/>
        </a:xfrm>
      </p:grpSpPr>
      <p:pic>
        <p:nvPicPr>
          <p:cNvPr id="2" name="Picture 2" descr="Shape&#10;&#10;Description automatically generated with medium confidence">
            <a:extLst>
              <a:ext uri="{FF2B5EF4-FFF2-40B4-BE49-F238E27FC236}">
                <a16:creationId xmlns:a16="http://schemas.microsoft.com/office/drawing/2014/main" id="{FEB937C7-09FF-7BF8-5E4E-C6C3CC07ED7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378755" y="199674"/>
            <a:ext cx="2594567" cy="1393056"/>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33;p3">
            <a:extLst>
              <a:ext uri="{FF2B5EF4-FFF2-40B4-BE49-F238E27FC236}">
                <a16:creationId xmlns:a16="http://schemas.microsoft.com/office/drawing/2014/main" id="{09E1CEAF-5FDA-9E79-99F4-FDAC4DAE155D}"/>
              </a:ext>
            </a:extLst>
          </p:cNvPr>
          <p:cNvSpPr txBox="1"/>
          <p:nvPr/>
        </p:nvSpPr>
        <p:spPr>
          <a:xfrm>
            <a:off x="181607" y="2406984"/>
            <a:ext cx="11264914" cy="3040372"/>
          </a:xfrm>
          <a:prstGeom prst="rect">
            <a:avLst/>
          </a:prstGeom>
        </p:spPr>
        <p:txBody>
          <a:bodyPr spcFirstLastPara="1" vert="horz" lIns="91440" tIns="45720" rIns="91440" bIns="45720" rtlCol="0" anchor="b" anchorCtr="0">
            <a:normAutofit fontScale="92500" lnSpcReduction="20000"/>
          </a:bodyPr>
          <a:lstStyle/>
          <a:p>
            <a:pPr algn="ctr">
              <a:lnSpc>
                <a:spcPct val="115000"/>
              </a:lnSpc>
              <a:tabLst>
                <a:tab pos="3657600" algn="l"/>
              </a:tabLst>
            </a:pPr>
            <a:endParaRPr lang="en-US" sz="5100" dirty="0">
              <a:effectLst/>
              <a:latin typeface="+mn-lt"/>
              <a:ea typeface="Calibri" panose="020F0502020204030204" pitchFamily="34" charset="0"/>
            </a:endParaRPr>
          </a:p>
          <a:p>
            <a:pPr algn="ctr">
              <a:lnSpc>
                <a:spcPct val="115000"/>
              </a:lnSpc>
              <a:tabLst>
                <a:tab pos="3657600" algn="l"/>
              </a:tabLst>
            </a:pPr>
            <a:r>
              <a:rPr lang="en-US" sz="3800" b="1" dirty="0">
                <a:effectLst/>
                <a:latin typeface="+mn-lt"/>
                <a:ea typeface="Calibri" panose="020F0502020204030204" pitchFamily="34" charset="0"/>
              </a:rPr>
              <a:t>2025 Holiday Parlor Tour Chair: </a:t>
            </a:r>
          </a:p>
          <a:p>
            <a:pPr algn="ctr">
              <a:lnSpc>
                <a:spcPct val="115000"/>
              </a:lnSpc>
              <a:tabLst>
                <a:tab pos="3657600" algn="l"/>
              </a:tabLst>
            </a:pPr>
            <a:r>
              <a:rPr lang="en-US" sz="3800" b="1" dirty="0">
                <a:effectLst/>
                <a:latin typeface="+mn-lt"/>
                <a:ea typeface="Calibri" panose="020F0502020204030204" pitchFamily="34" charset="0"/>
              </a:rPr>
              <a:t>Barbara Absher</a:t>
            </a:r>
          </a:p>
          <a:p>
            <a:pPr algn="ctr">
              <a:lnSpc>
                <a:spcPct val="115000"/>
              </a:lnSpc>
              <a:tabLst>
                <a:tab pos="3657600" algn="l"/>
              </a:tabLst>
            </a:pPr>
            <a:r>
              <a:rPr lang="en-US" sz="3800" kern="1200" dirty="0">
                <a:solidFill>
                  <a:schemeClr val="tx1"/>
                </a:solidFill>
                <a:latin typeface="+mn-lt"/>
                <a:ea typeface="+mj-ea"/>
                <a:cs typeface="+mj-cs"/>
                <a:hlinkClick r:id="rId4"/>
              </a:rPr>
              <a:t>holidaytour@lafayettesquare.org</a:t>
            </a:r>
            <a:endParaRPr lang="en-US" sz="3800" kern="1200" dirty="0">
              <a:solidFill>
                <a:schemeClr val="tx1"/>
              </a:solidFill>
              <a:latin typeface="+mn-lt"/>
              <a:ea typeface="+mj-ea"/>
              <a:cs typeface="+mj-cs"/>
            </a:endParaRPr>
          </a:p>
          <a:p>
            <a:pPr algn="ctr">
              <a:lnSpc>
                <a:spcPct val="115000"/>
              </a:lnSpc>
              <a:tabLst>
                <a:tab pos="3657600" algn="l"/>
              </a:tabLst>
            </a:pPr>
            <a:r>
              <a:rPr lang="en-US" sz="3800" kern="1200" dirty="0">
                <a:solidFill>
                  <a:schemeClr val="tx1"/>
                </a:solidFill>
                <a:latin typeface="+mn-lt"/>
                <a:ea typeface="+mj-ea"/>
                <a:cs typeface="+mj-cs"/>
              </a:rPr>
              <a:t>(314) 322-8152</a:t>
            </a:r>
            <a:endParaRPr lang="en-US" sz="3500" kern="1200" dirty="0">
              <a:solidFill>
                <a:schemeClr val="tx1"/>
              </a:solidFill>
              <a:latin typeface="+mj-lt"/>
              <a:ea typeface="+mj-ea"/>
              <a:cs typeface="+mj-cs"/>
            </a:endParaRPr>
          </a:p>
        </p:txBody>
      </p:sp>
      <p:sp>
        <p:nvSpPr>
          <p:cNvPr id="4" name="TextBox 3">
            <a:extLst>
              <a:ext uri="{FF2B5EF4-FFF2-40B4-BE49-F238E27FC236}">
                <a16:creationId xmlns:a16="http://schemas.microsoft.com/office/drawing/2014/main" id="{DF284941-E497-308F-C62E-9D2B78056DEA}"/>
              </a:ext>
            </a:extLst>
          </p:cNvPr>
          <p:cNvSpPr txBox="1"/>
          <p:nvPr/>
        </p:nvSpPr>
        <p:spPr>
          <a:xfrm>
            <a:off x="342245" y="795331"/>
            <a:ext cx="7799507" cy="1908215"/>
          </a:xfrm>
          <a:prstGeom prst="rect">
            <a:avLst/>
          </a:prstGeom>
          <a:noFill/>
        </p:spPr>
        <p:txBody>
          <a:bodyPr wrap="none" rtlCol="0">
            <a:spAutoFit/>
          </a:bodyPr>
          <a:lstStyle/>
          <a:p>
            <a:pPr lvl="0">
              <a:lnSpc>
                <a:spcPct val="90000"/>
              </a:lnSpc>
              <a:spcBef>
                <a:spcPct val="0"/>
              </a:spcBef>
              <a:spcAft>
                <a:spcPts val="600"/>
              </a:spcAft>
            </a:pPr>
            <a:r>
              <a:rPr lang="en-US" sz="4000" b="1" kern="1200" dirty="0">
                <a:solidFill>
                  <a:schemeClr val="tx1"/>
                </a:solidFill>
                <a:sym typeface="Times New Roman"/>
              </a:rPr>
              <a:t>48</a:t>
            </a:r>
            <a:r>
              <a:rPr lang="en-US" sz="4000" b="1" kern="1200" baseline="30000" dirty="0">
                <a:solidFill>
                  <a:schemeClr val="tx1"/>
                </a:solidFill>
                <a:sym typeface="Times New Roman"/>
              </a:rPr>
              <a:t>th</a:t>
            </a:r>
            <a:r>
              <a:rPr lang="en-US" sz="4000" b="1" kern="1200" dirty="0">
                <a:solidFill>
                  <a:schemeClr val="tx1"/>
                </a:solidFill>
                <a:sym typeface="Times New Roman"/>
              </a:rPr>
              <a:t> Annual Holiday Parlor Tour</a:t>
            </a:r>
          </a:p>
          <a:p>
            <a:pPr lvl="0">
              <a:lnSpc>
                <a:spcPct val="90000"/>
              </a:lnSpc>
              <a:spcBef>
                <a:spcPct val="0"/>
              </a:spcBef>
              <a:spcAft>
                <a:spcPts val="600"/>
              </a:spcAft>
            </a:pPr>
            <a:r>
              <a:rPr lang="en-US" sz="4000" b="1" kern="1200" dirty="0">
                <a:solidFill>
                  <a:schemeClr val="tx1"/>
                </a:solidFill>
                <a:sym typeface="Times New Roman"/>
              </a:rPr>
              <a:t>Sunday, December 14, 2025</a:t>
            </a:r>
          </a:p>
          <a:p>
            <a:pPr lvl="0">
              <a:lnSpc>
                <a:spcPct val="90000"/>
              </a:lnSpc>
              <a:spcBef>
                <a:spcPct val="0"/>
              </a:spcBef>
              <a:spcAft>
                <a:spcPts val="600"/>
              </a:spcAft>
            </a:pPr>
            <a:r>
              <a:rPr lang="en-US" sz="4000" b="1" kern="1200" dirty="0">
                <a:solidFill>
                  <a:schemeClr val="tx1"/>
                </a:solidFill>
                <a:sym typeface="Times New Roman"/>
              </a:rPr>
              <a:t>10:00 am to 4:00 pm</a:t>
            </a:r>
          </a:p>
        </p:txBody>
      </p:sp>
    </p:spTree>
    <p:extLst>
      <p:ext uri="{BB962C8B-B14F-4D97-AF65-F5344CB8AC3E}">
        <p14:creationId xmlns:p14="http://schemas.microsoft.com/office/powerpoint/2010/main" val="30994048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
          <a:extLst>
            <a:ext uri="{FF2B5EF4-FFF2-40B4-BE49-F238E27FC236}">
              <a16:creationId xmlns:a16="http://schemas.microsoft.com/office/drawing/2014/main" id="{82CF4048-38DA-2E22-F5D8-E99538CA42A9}"/>
            </a:ext>
          </a:extLst>
        </p:cNvPr>
        <p:cNvGrpSpPr/>
        <p:nvPr/>
      </p:nvGrpSpPr>
      <p:grpSpPr>
        <a:xfrm>
          <a:off x="0" y="0"/>
          <a:ext cx="0" cy="0"/>
          <a:chOff x="0" y="0"/>
          <a:chExt cx="0" cy="0"/>
        </a:xfrm>
      </p:grpSpPr>
      <p:pic>
        <p:nvPicPr>
          <p:cNvPr id="2" name="Picture 2" descr="Shape&#10;&#10;Description automatically generated with medium confidence">
            <a:extLst>
              <a:ext uri="{FF2B5EF4-FFF2-40B4-BE49-F238E27FC236}">
                <a16:creationId xmlns:a16="http://schemas.microsoft.com/office/drawing/2014/main" id="{A4C2E7D7-B909-E834-3B26-7E7DC262CBF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378755" y="199674"/>
            <a:ext cx="2594567" cy="1393056"/>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33;p3">
            <a:extLst>
              <a:ext uri="{FF2B5EF4-FFF2-40B4-BE49-F238E27FC236}">
                <a16:creationId xmlns:a16="http://schemas.microsoft.com/office/drawing/2014/main" id="{7A617243-234F-92B8-146C-05F06B48F1CD}"/>
              </a:ext>
            </a:extLst>
          </p:cNvPr>
          <p:cNvSpPr txBox="1"/>
          <p:nvPr/>
        </p:nvSpPr>
        <p:spPr>
          <a:xfrm>
            <a:off x="109339" y="1025236"/>
            <a:ext cx="11973322" cy="5943600"/>
          </a:xfrm>
          <a:prstGeom prst="rect">
            <a:avLst/>
          </a:prstGeom>
        </p:spPr>
        <p:txBody>
          <a:bodyPr spcFirstLastPara="1" vert="horz" lIns="91440" tIns="45720" rIns="91440" bIns="45720" rtlCol="0" anchor="b" anchorCtr="0">
            <a:noAutofit/>
          </a:bodyPr>
          <a:lstStyle/>
          <a:p>
            <a:r>
              <a:rPr lang="en-US" sz="2800" dirty="0"/>
              <a:t>We’ve </a:t>
            </a:r>
            <a:r>
              <a:rPr lang="en-US" sz="2800" b="1" dirty="0"/>
              <a:t>sold out – 2,501 tickets</a:t>
            </a:r>
            <a:r>
              <a:rPr lang="en-US" sz="2800" dirty="0"/>
              <a:t>: expect to raise about </a:t>
            </a:r>
          </a:p>
          <a:p>
            <a:r>
              <a:rPr lang="en-US" sz="2800" dirty="0"/>
              <a:t>$100,000 in ticket sales, poster sales &amp; holiday market fees. </a:t>
            </a:r>
          </a:p>
          <a:p>
            <a:pPr marL="457200" indent="-457200">
              <a:buFont typeface="Arial" panose="020B0604020202020204" pitchFamily="34" charset="0"/>
              <a:buChar char="•"/>
            </a:pPr>
            <a:r>
              <a:rPr lang="en-US" sz="2800" dirty="0"/>
              <a:t>Proceeds for restoration &amp; preservation, improvements, and safety</a:t>
            </a:r>
          </a:p>
          <a:p>
            <a:pPr marL="457200" indent="-457200">
              <a:buFont typeface="Arial" panose="020B0604020202020204" pitchFamily="34" charset="0"/>
              <a:buChar char="•"/>
            </a:pPr>
            <a:r>
              <a:rPr lang="en-US" sz="2800" dirty="0"/>
              <a:t>Needed 130 docents and 35 other volunteers</a:t>
            </a:r>
          </a:p>
          <a:p>
            <a:pPr marL="457200" indent="-457200">
              <a:buFont typeface="Arial" panose="020B0604020202020204" pitchFamily="34" charset="0"/>
              <a:buChar char="•"/>
            </a:pPr>
            <a:r>
              <a:rPr lang="en-US" sz="2800" dirty="0"/>
              <a:t>Filled 91% of those slots – THANK YOU! </a:t>
            </a:r>
          </a:p>
          <a:p>
            <a:pPr marL="457200" indent="-457200">
              <a:buFont typeface="Arial" panose="020B0604020202020204" pitchFamily="34" charset="0"/>
              <a:buChar char="•"/>
            </a:pPr>
            <a:r>
              <a:rPr lang="en-US" sz="2800" dirty="0"/>
              <a:t>Still need 15 more volunteers:</a:t>
            </a:r>
          </a:p>
          <a:p>
            <a:pPr marL="1200150" indent="-290513">
              <a:buFont typeface="Arial" panose="020B0604020202020204" pitchFamily="34" charset="0"/>
              <a:buChar char="•"/>
            </a:pPr>
            <a:r>
              <a:rPr lang="en-US" sz="2800" dirty="0"/>
              <a:t>6 Docents</a:t>
            </a:r>
          </a:p>
          <a:p>
            <a:pPr marL="1200150" indent="-290513">
              <a:buFont typeface="Arial" panose="020B0604020202020204" pitchFamily="34" charset="0"/>
              <a:buChar char="•"/>
            </a:pPr>
            <a:r>
              <a:rPr lang="en-US" sz="2800" dirty="0"/>
              <a:t>2 Tickets/ Check-in for 9:00 am to Noon</a:t>
            </a:r>
          </a:p>
          <a:p>
            <a:pPr marL="1200150" indent="-290513">
              <a:buFont typeface="Arial" panose="020B0604020202020204" pitchFamily="34" charset="0"/>
              <a:buChar char="•"/>
            </a:pPr>
            <a:r>
              <a:rPr lang="en-US" sz="2800" dirty="0"/>
              <a:t>6 Tickets/ Check-in for Noon – 2:00 pm</a:t>
            </a:r>
          </a:p>
          <a:p>
            <a:pPr marL="1200150" indent="-290513">
              <a:buFont typeface="Arial" panose="020B0604020202020204" pitchFamily="34" charset="0"/>
              <a:buChar char="•"/>
            </a:pPr>
            <a:r>
              <a:rPr lang="en-US" sz="2800" dirty="0"/>
              <a:t>1 Merchandise for 2:00 pm – 4:00 pm</a:t>
            </a:r>
          </a:p>
          <a:p>
            <a:pPr marL="457200" indent="-457200">
              <a:buFont typeface="Arial" panose="020B0604020202020204" pitchFamily="34" charset="0"/>
              <a:buChar char="•"/>
            </a:pPr>
            <a:r>
              <a:rPr lang="en-US" sz="2800" dirty="0"/>
              <a:t>After Party @ 5:00 pm for Homeowners, Docents, Other Volunteers</a:t>
            </a:r>
          </a:p>
          <a:p>
            <a:pPr marL="457200" indent="-457200">
              <a:buFont typeface="Arial" panose="020B0604020202020204" pitchFamily="34" charset="0"/>
              <a:buChar char="•"/>
            </a:pPr>
            <a:r>
              <a:rPr lang="en-US" sz="2800" dirty="0"/>
              <a:t>Neighbors: Please ensure your sidewalks are clear</a:t>
            </a:r>
          </a:p>
          <a:p>
            <a:pPr marL="457200" indent="-457200">
              <a:buFont typeface="Arial" panose="020B0604020202020204" pitchFamily="34" charset="0"/>
              <a:buChar char="•"/>
            </a:pPr>
            <a:endParaRPr lang="en-US" sz="1000" dirty="0"/>
          </a:p>
          <a:p>
            <a:pPr marL="458788"/>
            <a:r>
              <a:rPr lang="en-US" sz="2800" dirty="0"/>
              <a:t>THESE TOURS ARE A LABOR OF LOVE FROM ALL INVOLVED. PLEASE VOLUNTEER!!</a:t>
            </a:r>
          </a:p>
        </p:txBody>
      </p:sp>
      <p:sp>
        <p:nvSpPr>
          <p:cNvPr id="4" name="TextBox 3">
            <a:extLst>
              <a:ext uri="{FF2B5EF4-FFF2-40B4-BE49-F238E27FC236}">
                <a16:creationId xmlns:a16="http://schemas.microsoft.com/office/drawing/2014/main" id="{85868EDE-08B8-BB4D-E54D-1E4EC0B3C9A1}"/>
              </a:ext>
            </a:extLst>
          </p:cNvPr>
          <p:cNvSpPr txBox="1"/>
          <p:nvPr/>
        </p:nvSpPr>
        <p:spPr>
          <a:xfrm>
            <a:off x="0" y="33419"/>
            <a:ext cx="7799507" cy="646331"/>
          </a:xfrm>
          <a:prstGeom prst="rect">
            <a:avLst/>
          </a:prstGeom>
          <a:noFill/>
        </p:spPr>
        <p:txBody>
          <a:bodyPr wrap="none" rtlCol="0">
            <a:spAutoFit/>
          </a:bodyPr>
          <a:lstStyle/>
          <a:p>
            <a:pPr lvl="0">
              <a:lnSpc>
                <a:spcPct val="90000"/>
              </a:lnSpc>
              <a:spcBef>
                <a:spcPct val="0"/>
              </a:spcBef>
              <a:spcAft>
                <a:spcPts val="600"/>
              </a:spcAft>
            </a:pPr>
            <a:r>
              <a:rPr lang="en-US" sz="4000" b="1" kern="1200" dirty="0">
                <a:solidFill>
                  <a:schemeClr val="tx1"/>
                </a:solidFill>
                <a:sym typeface="Times New Roman"/>
              </a:rPr>
              <a:t>48</a:t>
            </a:r>
            <a:r>
              <a:rPr lang="en-US" sz="4000" b="1" kern="1200" baseline="30000" dirty="0">
                <a:solidFill>
                  <a:schemeClr val="tx1"/>
                </a:solidFill>
                <a:sym typeface="Times New Roman"/>
              </a:rPr>
              <a:t>th</a:t>
            </a:r>
            <a:r>
              <a:rPr lang="en-US" sz="4000" b="1" kern="1200" dirty="0">
                <a:solidFill>
                  <a:schemeClr val="tx1"/>
                </a:solidFill>
                <a:sym typeface="Times New Roman"/>
              </a:rPr>
              <a:t> Annual Holiday Parlor Tour</a:t>
            </a:r>
          </a:p>
        </p:txBody>
      </p:sp>
    </p:spTree>
    <p:extLst>
      <p:ext uri="{BB962C8B-B14F-4D97-AF65-F5344CB8AC3E}">
        <p14:creationId xmlns:p14="http://schemas.microsoft.com/office/powerpoint/2010/main" val="8670670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
          <a:extLst>
            <a:ext uri="{FF2B5EF4-FFF2-40B4-BE49-F238E27FC236}">
              <a16:creationId xmlns:a16="http://schemas.microsoft.com/office/drawing/2014/main" id="{E5F019A3-F9E5-7E7C-D68B-E255FE8CDE91}"/>
            </a:ext>
          </a:extLst>
        </p:cNvPr>
        <p:cNvGrpSpPr/>
        <p:nvPr/>
      </p:nvGrpSpPr>
      <p:grpSpPr>
        <a:xfrm>
          <a:off x="0" y="0"/>
          <a:ext cx="0" cy="0"/>
          <a:chOff x="0" y="0"/>
          <a:chExt cx="0" cy="0"/>
        </a:xfrm>
      </p:grpSpPr>
      <p:pic>
        <p:nvPicPr>
          <p:cNvPr id="2" name="Picture 2" descr="Shape&#10;&#10;Description automatically generated with medium confidence">
            <a:extLst>
              <a:ext uri="{FF2B5EF4-FFF2-40B4-BE49-F238E27FC236}">
                <a16:creationId xmlns:a16="http://schemas.microsoft.com/office/drawing/2014/main" id="{5887FCFB-85AF-3763-2CCB-F69D4D2FCB2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378755" y="199674"/>
            <a:ext cx="2594567" cy="1393056"/>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33;p3">
            <a:extLst>
              <a:ext uri="{FF2B5EF4-FFF2-40B4-BE49-F238E27FC236}">
                <a16:creationId xmlns:a16="http://schemas.microsoft.com/office/drawing/2014/main" id="{359102DB-E48F-E086-AA68-A2FA478F4091}"/>
              </a:ext>
            </a:extLst>
          </p:cNvPr>
          <p:cNvSpPr txBox="1"/>
          <p:nvPr/>
        </p:nvSpPr>
        <p:spPr>
          <a:xfrm>
            <a:off x="152247" y="2260297"/>
            <a:ext cx="11227970" cy="4398029"/>
          </a:xfrm>
          <a:prstGeom prst="rect">
            <a:avLst/>
          </a:prstGeom>
        </p:spPr>
        <p:txBody>
          <a:bodyPr spcFirstLastPara="1" vert="horz" lIns="91440" tIns="45720" rIns="91440" bIns="45720" rtlCol="0" anchor="b" anchorCtr="0">
            <a:normAutofit/>
          </a:bodyPr>
          <a:lstStyle/>
          <a:p>
            <a:pPr marL="0" marR="0" lvl="0" indent="0" algn="ctr">
              <a:lnSpc>
                <a:spcPct val="90000"/>
              </a:lnSpc>
              <a:spcBef>
                <a:spcPct val="0"/>
              </a:spcBef>
              <a:spcAft>
                <a:spcPts val="600"/>
              </a:spcAft>
            </a:pPr>
            <a:r>
              <a:rPr lang="en-US" sz="4000" b="1" kern="1200" dirty="0">
                <a:solidFill>
                  <a:schemeClr val="tx1"/>
                </a:solidFill>
                <a:latin typeface="+mn-lt"/>
                <a:ea typeface="+mj-ea"/>
                <a:cs typeface="+mj-cs"/>
                <a:sym typeface="Times New Roman"/>
              </a:rPr>
              <a:t>President’s Report:</a:t>
            </a:r>
          </a:p>
          <a:p>
            <a:pPr marL="0" marR="0" lvl="0" indent="0" algn="ctr">
              <a:lnSpc>
                <a:spcPct val="90000"/>
              </a:lnSpc>
              <a:spcBef>
                <a:spcPct val="0"/>
              </a:spcBef>
              <a:spcAft>
                <a:spcPts val="600"/>
              </a:spcAft>
            </a:pPr>
            <a:r>
              <a:rPr lang="en-US" sz="4000" b="1" kern="1200" dirty="0">
                <a:solidFill>
                  <a:schemeClr val="tx1"/>
                </a:solidFill>
                <a:latin typeface="+mn-lt"/>
                <a:ea typeface="+mj-ea"/>
                <a:cs typeface="+mj-cs"/>
                <a:sym typeface="Times New Roman"/>
              </a:rPr>
              <a:t>Vince Volpe</a:t>
            </a:r>
          </a:p>
          <a:p>
            <a:pPr marL="0" marR="0" lvl="0" indent="0" algn="ctr">
              <a:lnSpc>
                <a:spcPct val="90000"/>
              </a:lnSpc>
              <a:spcBef>
                <a:spcPct val="0"/>
              </a:spcBef>
              <a:spcAft>
                <a:spcPts val="600"/>
              </a:spcAft>
            </a:pPr>
            <a:r>
              <a:rPr lang="en-US" sz="3200" kern="1200" dirty="0">
                <a:solidFill>
                  <a:schemeClr val="tx1"/>
                </a:solidFill>
                <a:latin typeface="+mn-lt"/>
                <a:ea typeface="+mj-ea"/>
                <a:cs typeface="+mj-cs"/>
                <a:sym typeface="Times New Roman"/>
                <a:hlinkClick r:id="rId4"/>
              </a:rPr>
              <a:t>president@lafayettesquare.org</a:t>
            </a:r>
            <a:endParaRPr lang="en-US" sz="3200" kern="1200" dirty="0">
              <a:solidFill>
                <a:schemeClr val="tx1"/>
              </a:solidFill>
              <a:latin typeface="+mn-lt"/>
              <a:ea typeface="+mj-ea"/>
              <a:cs typeface="+mj-cs"/>
              <a:sym typeface="Times New Roman"/>
            </a:endParaRPr>
          </a:p>
          <a:p>
            <a:pPr marL="0" marR="0" lvl="0" indent="0" algn="ctr">
              <a:lnSpc>
                <a:spcPct val="90000"/>
              </a:lnSpc>
              <a:spcBef>
                <a:spcPct val="0"/>
              </a:spcBef>
              <a:spcAft>
                <a:spcPts val="600"/>
              </a:spcAft>
            </a:pPr>
            <a:r>
              <a:rPr lang="en-US" sz="3200" kern="1200" dirty="0">
                <a:solidFill>
                  <a:schemeClr val="tx1"/>
                </a:solidFill>
                <a:latin typeface="+mn-lt"/>
                <a:ea typeface="+mj-ea"/>
                <a:cs typeface="+mj-cs"/>
                <a:sym typeface="Times New Roman"/>
              </a:rPr>
              <a:t> </a:t>
            </a:r>
          </a:p>
          <a:p>
            <a:pPr marL="0" marR="0" lvl="0" indent="0" algn="ctr">
              <a:lnSpc>
                <a:spcPct val="90000"/>
              </a:lnSpc>
              <a:spcBef>
                <a:spcPct val="0"/>
              </a:spcBef>
              <a:spcAft>
                <a:spcPts val="600"/>
              </a:spcAft>
            </a:pPr>
            <a:endParaRPr lang="en-US" sz="5200" b="1" kern="1200" dirty="0">
              <a:solidFill>
                <a:schemeClr val="tx1"/>
              </a:solidFill>
              <a:latin typeface="+mn-lt"/>
              <a:ea typeface="+mj-ea"/>
              <a:cs typeface="+mj-cs"/>
              <a:sym typeface="Times New Roman"/>
            </a:endParaRPr>
          </a:p>
          <a:p>
            <a:pPr marL="0" marR="0" algn="ctr">
              <a:lnSpc>
                <a:spcPct val="115000"/>
              </a:lnSpc>
              <a:spcBef>
                <a:spcPts val="0"/>
              </a:spcBef>
              <a:spcAft>
                <a:spcPts val="0"/>
              </a:spcAft>
              <a:tabLst>
                <a:tab pos="3657600" algn="l"/>
              </a:tabLst>
            </a:pPr>
            <a:r>
              <a:rPr lang="en-US" sz="3200" dirty="0">
                <a:effectLst/>
                <a:latin typeface="Calibri" panose="020F0502020204030204" pitchFamily="34" charset="0"/>
                <a:ea typeface="Calibri" panose="020F0502020204030204" pitchFamily="34" charset="0"/>
              </a:rPr>
              <a:t> </a:t>
            </a:r>
            <a:endParaRPr lang="en-US" sz="3200" dirty="0">
              <a:effectLst/>
              <a:latin typeface="Arial" panose="020B0604020202020204" pitchFamily="34" charset="0"/>
              <a:ea typeface="Arial" panose="020B0604020202020204" pitchFamily="34" charset="0"/>
            </a:endParaRPr>
          </a:p>
          <a:p>
            <a:pPr marL="0" marR="0" lvl="0" indent="0" algn="ctr">
              <a:lnSpc>
                <a:spcPct val="90000"/>
              </a:lnSpc>
              <a:spcBef>
                <a:spcPct val="0"/>
              </a:spcBef>
              <a:spcAft>
                <a:spcPts val="600"/>
              </a:spcAft>
            </a:pPr>
            <a:endParaRPr lang="en-US" sz="5100" kern="1200" dirty="0">
              <a:solidFill>
                <a:schemeClr val="tx1"/>
              </a:solidFill>
              <a:latin typeface="+mj-lt"/>
              <a:ea typeface="+mj-ea"/>
              <a:cs typeface="+mj-cs"/>
            </a:endParaRPr>
          </a:p>
        </p:txBody>
      </p:sp>
    </p:spTree>
    <p:extLst>
      <p:ext uri="{BB962C8B-B14F-4D97-AF65-F5344CB8AC3E}">
        <p14:creationId xmlns:p14="http://schemas.microsoft.com/office/powerpoint/2010/main" val="23549660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
          <a:extLst>
            <a:ext uri="{FF2B5EF4-FFF2-40B4-BE49-F238E27FC236}">
              <a16:creationId xmlns:a16="http://schemas.microsoft.com/office/drawing/2014/main" id="{6FC8E415-06A0-15EA-EF4A-5A94B6015365}"/>
            </a:ext>
          </a:extLst>
        </p:cNvPr>
        <p:cNvGrpSpPr/>
        <p:nvPr/>
      </p:nvGrpSpPr>
      <p:grpSpPr>
        <a:xfrm>
          <a:off x="0" y="0"/>
          <a:ext cx="0" cy="0"/>
          <a:chOff x="0" y="0"/>
          <a:chExt cx="0" cy="0"/>
        </a:xfrm>
      </p:grpSpPr>
      <p:pic>
        <p:nvPicPr>
          <p:cNvPr id="2" name="Picture 2" descr="Shape&#10;&#10;Description automatically generated with medium confidence">
            <a:extLst>
              <a:ext uri="{FF2B5EF4-FFF2-40B4-BE49-F238E27FC236}">
                <a16:creationId xmlns:a16="http://schemas.microsoft.com/office/drawing/2014/main" id="{3DEECF04-6D1C-FF4C-3B94-309C775CD1E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378755" y="199674"/>
            <a:ext cx="2594567" cy="1393056"/>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33;p3">
            <a:extLst>
              <a:ext uri="{FF2B5EF4-FFF2-40B4-BE49-F238E27FC236}">
                <a16:creationId xmlns:a16="http://schemas.microsoft.com/office/drawing/2014/main" id="{836F45ED-94FE-9478-6FBD-4B2A1D13EFDD}"/>
              </a:ext>
            </a:extLst>
          </p:cNvPr>
          <p:cNvSpPr txBox="1"/>
          <p:nvPr/>
        </p:nvSpPr>
        <p:spPr>
          <a:xfrm>
            <a:off x="482015" y="1081933"/>
            <a:ext cx="11491307" cy="4905052"/>
          </a:xfrm>
          <a:prstGeom prst="rect">
            <a:avLst/>
          </a:prstGeom>
        </p:spPr>
        <p:txBody>
          <a:bodyPr spcFirstLastPara="1" vert="horz" lIns="91440" tIns="45720" rIns="91440" bIns="45720" rtlCol="0" anchor="b" anchorCtr="0">
            <a:normAutofit lnSpcReduction="10000"/>
          </a:bodyPr>
          <a:lstStyle/>
          <a:p>
            <a:pPr marL="0" marR="0" lvl="0" indent="0">
              <a:lnSpc>
                <a:spcPct val="90000"/>
              </a:lnSpc>
              <a:spcBef>
                <a:spcPct val="0"/>
              </a:spcBef>
              <a:spcAft>
                <a:spcPts val="600"/>
              </a:spcAft>
            </a:pPr>
            <a:r>
              <a:rPr lang="en-US" sz="4000" b="1" kern="1200" dirty="0">
                <a:solidFill>
                  <a:schemeClr val="tx1"/>
                </a:solidFill>
                <a:latin typeface="+mn-lt"/>
                <a:ea typeface="+mj-ea"/>
                <a:cs typeface="+mj-cs"/>
                <a:sym typeface="Times New Roman"/>
              </a:rPr>
              <a:t>President’s Report: Vince Volpe</a:t>
            </a:r>
          </a:p>
          <a:p>
            <a:pPr marL="0" marR="0" lvl="0" indent="0">
              <a:lnSpc>
                <a:spcPct val="90000"/>
              </a:lnSpc>
              <a:spcBef>
                <a:spcPct val="0"/>
              </a:spcBef>
              <a:spcAft>
                <a:spcPts val="600"/>
              </a:spcAft>
            </a:pPr>
            <a:endParaRPr lang="en-US" sz="3800" b="1" kern="1200" dirty="0">
              <a:solidFill>
                <a:schemeClr val="tx1"/>
              </a:solidFill>
              <a:latin typeface="Arial" panose="020B0604020202020204" pitchFamily="34" charset="0"/>
              <a:ea typeface="+mj-ea"/>
              <a:cs typeface="Arial" panose="020B0604020202020204" pitchFamily="34" charset="0"/>
              <a:sym typeface="Times New Roman"/>
            </a:endParaRPr>
          </a:p>
          <a:p>
            <a:pPr marL="514350" indent="-514350">
              <a:lnSpc>
                <a:spcPct val="90000"/>
              </a:lnSpc>
              <a:spcBef>
                <a:spcPct val="0"/>
              </a:spcBef>
              <a:spcAft>
                <a:spcPts val="600"/>
              </a:spcAft>
              <a:buFont typeface="Arial" panose="020B0604020202020204" pitchFamily="34" charset="0"/>
              <a:buChar char="•"/>
            </a:pPr>
            <a:r>
              <a:rPr lang="en-US" sz="3200" kern="1200" dirty="0">
                <a:solidFill>
                  <a:schemeClr val="tx1"/>
                </a:solidFill>
                <a:latin typeface="Arial" panose="020B0604020202020204" pitchFamily="34" charset="0"/>
                <a:cs typeface="Arial" panose="020B0604020202020204" pitchFamily="34" charset="0"/>
                <a:sym typeface="Times New Roman"/>
              </a:rPr>
              <a:t>57</a:t>
            </a:r>
            <a:r>
              <a:rPr lang="en-US" sz="3200" kern="1200" baseline="30000" dirty="0">
                <a:solidFill>
                  <a:schemeClr val="tx1"/>
                </a:solidFill>
                <a:latin typeface="Arial" panose="020B0604020202020204" pitchFamily="34" charset="0"/>
                <a:cs typeface="Arial" panose="020B0604020202020204" pitchFamily="34" charset="0"/>
                <a:sym typeface="Times New Roman"/>
              </a:rPr>
              <a:t>th</a:t>
            </a:r>
            <a:r>
              <a:rPr lang="en-US" sz="3200" kern="1200" dirty="0">
                <a:solidFill>
                  <a:schemeClr val="tx1"/>
                </a:solidFill>
                <a:latin typeface="Arial" panose="020B0604020202020204" pitchFamily="34" charset="0"/>
                <a:cs typeface="Arial" panose="020B0604020202020204" pitchFamily="34" charset="0"/>
                <a:sym typeface="Times New Roman"/>
              </a:rPr>
              <a:t> Annual Spring Home &amp; Garden Tour </a:t>
            </a:r>
          </a:p>
          <a:p>
            <a:pPr marL="923925">
              <a:lnSpc>
                <a:spcPct val="90000"/>
              </a:lnSpc>
              <a:spcBef>
                <a:spcPct val="0"/>
              </a:spcBef>
              <a:spcAft>
                <a:spcPts val="600"/>
              </a:spcAft>
            </a:pPr>
            <a:r>
              <a:rPr lang="en-US" sz="3200" kern="1200" dirty="0">
                <a:solidFill>
                  <a:schemeClr val="tx1"/>
                </a:solidFill>
                <a:latin typeface="Arial" panose="020B0604020202020204" pitchFamily="34" charset="0"/>
                <a:cs typeface="Arial" panose="020B0604020202020204" pitchFamily="34" charset="0"/>
                <a:sym typeface="Times New Roman"/>
              </a:rPr>
              <a:t>(Sat. June 6 and Sun. June 7)</a:t>
            </a:r>
          </a:p>
          <a:p>
            <a:pPr marL="514350" indent="-514350">
              <a:lnSpc>
                <a:spcPct val="90000"/>
              </a:lnSpc>
              <a:spcBef>
                <a:spcPct val="0"/>
              </a:spcBef>
              <a:spcAft>
                <a:spcPts val="600"/>
              </a:spcAft>
              <a:buFont typeface="Arial" panose="020B0604020202020204" pitchFamily="34" charset="0"/>
              <a:buChar char="•"/>
            </a:pPr>
            <a:r>
              <a:rPr lang="en-US" sz="3200" kern="1200" dirty="0">
                <a:solidFill>
                  <a:schemeClr val="tx1"/>
                </a:solidFill>
                <a:latin typeface="Arial" panose="020B0604020202020204" pitchFamily="34" charset="0"/>
                <a:cs typeface="Arial" panose="020B0604020202020204" pitchFamily="34" charset="0"/>
                <a:sym typeface="Times New Roman"/>
              </a:rPr>
              <a:t>Salting/ Snow Removal: Update on identifying contractor</a:t>
            </a:r>
          </a:p>
          <a:p>
            <a:pPr marL="514350" indent="-514350">
              <a:lnSpc>
                <a:spcPct val="90000"/>
              </a:lnSpc>
              <a:spcBef>
                <a:spcPct val="0"/>
              </a:spcBef>
              <a:spcAft>
                <a:spcPts val="600"/>
              </a:spcAft>
              <a:buFont typeface="Arial" panose="020B0604020202020204" pitchFamily="34" charset="0"/>
              <a:buChar char="•"/>
            </a:pPr>
            <a:r>
              <a:rPr lang="en-US" sz="3200" kern="1200" dirty="0">
                <a:solidFill>
                  <a:schemeClr val="tx1"/>
                </a:solidFill>
                <a:latin typeface="Arial" panose="020B0604020202020204" pitchFamily="34" charset="0"/>
                <a:cs typeface="Arial" panose="020B0604020202020204" pitchFamily="34" charset="0"/>
                <a:sym typeface="Times New Roman"/>
              </a:rPr>
              <a:t>2026 Anniversaries</a:t>
            </a:r>
          </a:p>
          <a:p>
            <a:pPr marL="514350" indent="-514350">
              <a:lnSpc>
                <a:spcPct val="90000"/>
              </a:lnSpc>
              <a:spcBef>
                <a:spcPct val="0"/>
              </a:spcBef>
              <a:spcAft>
                <a:spcPts val="600"/>
              </a:spcAft>
              <a:buFont typeface="Arial" panose="020B0604020202020204" pitchFamily="34" charset="0"/>
              <a:buChar char="•"/>
            </a:pPr>
            <a:r>
              <a:rPr lang="en-US" sz="3200" kern="1200" dirty="0">
                <a:solidFill>
                  <a:schemeClr val="tx1"/>
                </a:solidFill>
                <a:latin typeface="Arial" panose="020B0604020202020204" pitchFamily="34" charset="0"/>
                <a:cs typeface="Arial" panose="020B0604020202020204" pitchFamily="34" charset="0"/>
                <a:sym typeface="Times New Roman"/>
              </a:rPr>
              <a:t>Bylaws ad hoc committee</a:t>
            </a:r>
          </a:p>
          <a:p>
            <a:pPr marL="514350" indent="-514350">
              <a:lnSpc>
                <a:spcPct val="90000"/>
              </a:lnSpc>
              <a:spcBef>
                <a:spcPct val="0"/>
              </a:spcBef>
              <a:spcAft>
                <a:spcPts val="600"/>
              </a:spcAft>
              <a:buFont typeface="Arial" panose="020B0604020202020204" pitchFamily="34" charset="0"/>
              <a:buChar char="•"/>
            </a:pPr>
            <a:r>
              <a:rPr lang="en-US" sz="3200" kern="1200" dirty="0">
                <a:solidFill>
                  <a:schemeClr val="tx1"/>
                </a:solidFill>
                <a:latin typeface="Arial" panose="020B0604020202020204" pitchFamily="34" charset="0"/>
                <a:cs typeface="Arial" panose="020B0604020202020204" pitchFamily="34" charset="0"/>
                <a:sym typeface="Times New Roman"/>
              </a:rPr>
              <a:t>”Special Properties” ad hoc committee</a:t>
            </a:r>
          </a:p>
          <a:p>
            <a:pPr marL="514350" indent="-514350">
              <a:lnSpc>
                <a:spcPct val="90000"/>
              </a:lnSpc>
              <a:spcBef>
                <a:spcPct val="0"/>
              </a:spcBef>
              <a:spcAft>
                <a:spcPts val="600"/>
              </a:spcAft>
              <a:buFont typeface="Arial" panose="020B0604020202020204" pitchFamily="34" charset="0"/>
              <a:buChar char="•"/>
            </a:pPr>
            <a:r>
              <a:rPr lang="en-US" sz="3200" kern="1200" dirty="0">
                <a:solidFill>
                  <a:schemeClr val="tx1"/>
                </a:solidFill>
                <a:latin typeface="Arial" panose="020B0604020202020204" pitchFamily="34" charset="0"/>
                <a:cs typeface="Arial" panose="020B0604020202020204" pitchFamily="34" charset="0"/>
                <a:sym typeface="Times New Roman"/>
              </a:rPr>
              <a:t>Culture and Engagement</a:t>
            </a:r>
          </a:p>
          <a:p>
            <a:pPr marR="0" lvl="0">
              <a:lnSpc>
                <a:spcPct val="90000"/>
              </a:lnSpc>
              <a:spcBef>
                <a:spcPct val="0"/>
              </a:spcBef>
              <a:spcAft>
                <a:spcPts val="600"/>
              </a:spcAft>
            </a:pPr>
            <a:endParaRPr lang="en-US" sz="32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42250044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
          <a:extLst>
            <a:ext uri="{FF2B5EF4-FFF2-40B4-BE49-F238E27FC236}">
              <a16:creationId xmlns:a16="http://schemas.microsoft.com/office/drawing/2014/main" id="{27B5AFA2-415B-63CE-9B09-A18D6BA3748E}"/>
            </a:ext>
          </a:extLst>
        </p:cNvPr>
        <p:cNvGrpSpPr/>
        <p:nvPr/>
      </p:nvGrpSpPr>
      <p:grpSpPr>
        <a:xfrm>
          <a:off x="0" y="0"/>
          <a:ext cx="0" cy="0"/>
          <a:chOff x="0" y="0"/>
          <a:chExt cx="0" cy="0"/>
        </a:xfrm>
      </p:grpSpPr>
      <p:pic>
        <p:nvPicPr>
          <p:cNvPr id="2" name="Picture 2" descr="Shape&#10;&#10;Description automatically generated with medium confidence">
            <a:extLst>
              <a:ext uri="{FF2B5EF4-FFF2-40B4-BE49-F238E27FC236}">
                <a16:creationId xmlns:a16="http://schemas.microsoft.com/office/drawing/2014/main" id="{22C2A4E9-C1CE-48CE-9513-65805A03DE2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378755" y="199674"/>
            <a:ext cx="2594567" cy="1393056"/>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33;p3">
            <a:extLst>
              <a:ext uri="{FF2B5EF4-FFF2-40B4-BE49-F238E27FC236}">
                <a16:creationId xmlns:a16="http://schemas.microsoft.com/office/drawing/2014/main" id="{77D2A4E0-D750-3510-40F8-82C4CB5128B5}"/>
              </a:ext>
            </a:extLst>
          </p:cNvPr>
          <p:cNvSpPr txBox="1"/>
          <p:nvPr/>
        </p:nvSpPr>
        <p:spPr>
          <a:xfrm>
            <a:off x="457199" y="1372714"/>
            <a:ext cx="10681854" cy="5485286"/>
          </a:xfrm>
          <a:prstGeom prst="rect">
            <a:avLst/>
          </a:prstGeom>
        </p:spPr>
        <p:txBody>
          <a:bodyPr spcFirstLastPara="1" vert="horz" lIns="91440" tIns="45720" rIns="91440" bIns="45720" rtlCol="0" anchor="b" anchorCtr="0">
            <a:normAutofit/>
          </a:bodyPr>
          <a:lstStyle/>
          <a:p>
            <a:pPr>
              <a:lnSpc>
                <a:spcPct val="90000"/>
              </a:lnSpc>
              <a:spcBef>
                <a:spcPct val="0"/>
              </a:spcBef>
              <a:spcAft>
                <a:spcPts val="600"/>
              </a:spcAft>
            </a:pPr>
            <a:r>
              <a:rPr lang="en-US" sz="4000" b="1" kern="1200" dirty="0">
                <a:solidFill>
                  <a:schemeClr val="tx1"/>
                </a:solidFill>
                <a:latin typeface="Arial" panose="020B0604020202020204" pitchFamily="34" charset="0"/>
                <a:cs typeface="Arial" panose="020B0604020202020204" pitchFamily="34" charset="0"/>
                <a:sym typeface="Times New Roman"/>
              </a:rPr>
              <a:t>57</a:t>
            </a:r>
            <a:r>
              <a:rPr lang="en-US" sz="4000" b="1" kern="1200" baseline="30000" dirty="0">
                <a:solidFill>
                  <a:schemeClr val="tx1"/>
                </a:solidFill>
                <a:latin typeface="Arial" panose="020B0604020202020204" pitchFamily="34" charset="0"/>
                <a:cs typeface="Arial" panose="020B0604020202020204" pitchFamily="34" charset="0"/>
                <a:sym typeface="Times New Roman"/>
              </a:rPr>
              <a:t>th</a:t>
            </a:r>
            <a:r>
              <a:rPr lang="en-US" sz="4000" b="1" kern="1200" dirty="0">
                <a:solidFill>
                  <a:schemeClr val="tx1"/>
                </a:solidFill>
                <a:latin typeface="Arial" panose="020B0604020202020204" pitchFamily="34" charset="0"/>
                <a:cs typeface="Arial" panose="020B0604020202020204" pitchFamily="34" charset="0"/>
                <a:sym typeface="Times New Roman"/>
              </a:rPr>
              <a:t> Annual </a:t>
            </a:r>
          </a:p>
          <a:p>
            <a:pPr>
              <a:lnSpc>
                <a:spcPct val="90000"/>
              </a:lnSpc>
              <a:spcBef>
                <a:spcPct val="0"/>
              </a:spcBef>
              <a:spcAft>
                <a:spcPts val="600"/>
              </a:spcAft>
            </a:pPr>
            <a:r>
              <a:rPr lang="en-US" sz="4000" b="1" kern="1200" dirty="0">
                <a:solidFill>
                  <a:schemeClr val="tx1"/>
                </a:solidFill>
                <a:latin typeface="Arial" panose="020B0604020202020204" pitchFamily="34" charset="0"/>
                <a:cs typeface="Arial" panose="020B0604020202020204" pitchFamily="34" charset="0"/>
                <a:sym typeface="Times New Roman"/>
              </a:rPr>
              <a:t>Spring Home &amp; Garden Tour </a:t>
            </a:r>
          </a:p>
          <a:p>
            <a:pPr>
              <a:lnSpc>
                <a:spcPct val="90000"/>
              </a:lnSpc>
              <a:spcBef>
                <a:spcPct val="0"/>
              </a:spcBef>
              <a:spcAft>
                <a:spcPts val="600"/>
              </a:spcAft>
            </a:pPr>
            <a:r>
              <a:rPr lang="en-US" sz="4000" b="1" kern="1200" dirty="0">
                <a:solidFill>
                  <a:schemeClr val="tx1"/>
                </a:solidFill>
                <a:latin typeface="Arial" panose="020B0604020202020204" pitchFamily="34" charset="0"/>
                <a:cs typeface="Arial" panose="020B0604020202020204" pitchFamily="34" charset="0"/>
                <a:sym typeface="Times New Roman"/>
              </a:rPr>
              <a:t>(Sat. June 6 and Sun. June 7)</a:t>
            </a:r>
          </a:p>
          <a:p>
            <a:pPr marL="0" marR="0" lvl="0" indent="0">
              <a:lnSpc>
                <a:spcPct val="90000"/>
              </a:lnSpc>
              <a:spcBef>
                <a:spcPct val="0"/>
              </a:spcBef>
              <a:spcAft>
                <a:spcPts val="600"/>
              </a:spcAft>
            </a:pPr>
            <a:endParaRPr lang="en-US" sz="2400" b="1" kern="1200" dirty="0">
              <a:solidFill>
                <a:schemeClr val="tx1"/>
              </a:solidFill>
              <a:latin typeface="Arial" panose="020B0604020202020204" pitchFamily="34" charset="0"/>
              <a:ea typeface="+mj-ea"/>
              <a:cs typeface="Arial" panose="020B0604020202020204" pitchFamily="34" charset="0"/>
              <a:sym typeface="Times New Roman"/>
            </a:endParaRPr>
          </a:p>
          <a:p>
            <a:pPr marL="514350" lvl="0" indent="-514350">
              <a:lnSpc>
                <a:spcPct val="120000"/>
              </a:lnSpc>
              <a:spcBef>
                <a:spcPct val="0"/>
              </a:spcBef>
              <a:buFont typeface="Arial" panose="020B0604020202020204" pitchFamily="34" charset="0"/>
              <a:buChar char="•"/>
            </a:pPr>
            <a:r>
              <a:rPr lang="en-US" sz="3200" dirty="0"/>
              <a:t>Looking for a volunteer to chair the tour.</a:t>
            </a:r>
          </a:p>
          <a:p>
            <a:pPr marL="514350" lvl="0" indent="-514350">
              <a:lnSpc>
                <a:spcPct val="120000"/>
              </a:lnSpc>
              <a:spcBef>
                <a:spcPct val="0"/>
              </a:spcBef>
              <a:buFont typeface="Arial" panose="020B0604020202020204" pitchFamily="34" charset="0"/>
              <a:buChar char="•"/>
            </a:pPr>
            <a:r>
              <a:rPr lang="en-US" sz="3200" dirty="0"/>
              <a:t>Chair will have support from existing tour committee members.</a:t>
            </a:r>
          </a:p>
          <a:p>
            <a:pPr marL="514350" lvl="0" indent="-514350">
              <a:lnSpc>
                <a:spcPct val="120000"/>
              </a:lnSpc>
              <a:spcBef>
                <a:spcPct val="0"/>
              </a:spcBef>
              <a:buFont typeface="Arial" panose="020B0604020202020204" pitchFamily="34" charset="0"/>
              <a:buChar char="•"/>
            </a:pPr>
            <a:r>
              <a:rPr lang="en-US" sz="3200" dirty="0"/>
              <a:t>Home selection is underway</a:t>
            </a:r>
          </a:p>
          <a:p>
            <a:pPr>
              <a:lnSpc>
                <a:spcPct val="90000"/>
              </a:lnSpc>
              <a:spcBef>
                <a:spcPct val="0"/>
              </a:spcBef>
              <a:spcAft>
                <a:spcPts val="600"/>
              </a:spcAft>
            </a:pPr>
            <a:endParaRPr lang="en-US" sz="4100" kern="1200" dirty="0">
              <a:solidFill>
                <a:schemeClr val="tx1"/>
              </a:solidFill>
              <a:sym typeface="Times New Roman"/>
            </a:endParaRPr>
          </a:p>
          <a:p>
            <a:pPr marR="0" lvl="0">
              <a:lnSpc>
                <a:spcPct val="90000"/>
              </a:lnSpc>
              <a:spcBef>
                <a:spcPct val="0"/>
              </a:spcBef>
              <a:spcAft>
                <a:spcPts val="600"/>
              </a:spcAft>
            </a:pPr>
            <a:endParaRPr lang="en-US" sz="32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9191586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
          <a:extLst>
            <a:ext uri="{FF2B5EF4-FFF2-40B4-BE49-F238E27FC236}">
              <a16:creationId xmlns:a16="http://schemas.microsoft.com/office/drawing/2014/main" id="{BA4B4CEA-8C09-8F01-EA02-4C509C7390A8}"/>
            </a:ext>
          </a:extLst>
        </p:cNvPr>
        <p:cNvGrpSpPr/>
        <p:nvPr/>
      </p:nvGrpSpPr>
      <p:grpSpPr>
        <a:xfrm>
          <a:off x="0" y="0"/>
          <a:ext cx="0" cy="0"/>
          <a:chOff x="0" y="0"/>
          <a:chExt cx="0" cy="0"/>
        </a:xfrm>
      </p:grpSpPr>
      <p:pic>
        <p:nvPicPr>
          <p:cNvPr id="2" name="Picture 2" descr="Shape&#10;&#10;Description automatically generated with medium confidence">
            <a:extLst>
              <a:ext uri="{FF2B5EF4-FFF2-40B4-BE49-F238E27FC236}">
                <a16:creationId xmlns:a16="http://schemas.microsoft.com/office/drawing/2014/main" id="{FE45CD3A-79AC-98A5-8079-CE901208F03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378755" y="199674"/>
            <a:ext cx="2594567" cy="1393056"/>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33;p3">
            <a:extLst>
              <a:ext uri="{FF2B5EF4-FFF2-40B4-BE49-F238E27FC236}">
                <a16:creationId xmlns:a16="http://schemas.microsoft.com/office/drawing/2014/main" id="{B3A63170-9808-AE12-19E8-4326A4ED1AF6}"/>
              </a:ext>
            </a:extLst>
          </p:cNvPr>
          <p:cNvSpPr txBox="1"/>
          <p:nvPr/>
        </p:nvSpPr>
        <p:spPr>
          <a:xfrm>
            <a:off x="336665" y="686357"/>
            <a:ext cx="10820400" cy="5485286"/>
          </a:xfrm>
          <a:prstGeom prst="rect">
            <a:avLst/>
          </a:prstGeom>
        </p:spPr>
        <p:txBody>
          <a:bodyPr spcFirstLastPara="1" vert="horz" lIns="91440" tIns="45720" rIns="91440" bIns="45720" rtlCol="0" anchor="b" anchorCtr="0">
            <a:normAutofit/>
          </a:bodyPr>
          <a:lstStyle/>
          <a:p>
            <a:pPr marL="0" marR="0" lvl="0" indent="0">
              <a:lnSpc>
                <a:spcPct val="90000"/>
              </a:lnSpc>
              <a:spcBef>
                <a:spcPct val="0"/>
              </a:spcBef>
              <a:spcAft>
                <a:spcPts val="600"/>
              </a:spcAft>
            </a:pPr>
            <a:r>
              <a:rPr lang="en-US" sz="4300" b="1" kern="1200" dirty="0">
                <a:solidFill>
                  <a:schemeClr val="tx1"/>
                </a:solidFill>
                <a:latin typeface="+mn-lt"/>
                <a:ea typeface="+mj-ea"/>
                <a:cs typeface="+mj-cs"/>
                <a:sym typeface="Times New Roman"/>
              </a:rPr>
              <a:t>Salting/ Snow Removal Update</a:t>
            </a:r>
          </a:p>
          <a:p>
            <a:pPr marL="0" marR="0" lvl="0" indent="0">
              <a:lnSpc>
                <a:spcPct val="90000"/>
              </a:lnSpc>
              <a:spcBef>
                <a:spcPct val="0"/>
              </a:spcBef>
              <a:spcAft>
                <a:spcPts val="600"/>
              </a:spcAft>
            </a:pPr>
            <a:endParaRPr lang="en-US" sz="3500" b="1" kern="1200" dirty="0">
              <a:solidFill>
                <a:schemeClr val="tx1"/>
              </a:solidFill>
              <a:latin typeface="Arial" panose="020B0604020202020204" pitchFamily="34" charset="0"/>
              <a:ea typeface="+mj-ea"/>
              <a:cs typeface="Arial" panose="020B0604020202020204" pitchFamily="34" charset="0"/>
              <a:sym typeface="Times New Roman"/>
            </a:endParaRPr>
          </a:p>
          <a:p>
            <a:pPr marL="514350" lvl="0" indent="-514350">
              <a:lnSpc>
                <a:spcPct val="120000"/>
              </a:lnSpc>
              <a:spcBef>
                <a:spcPct val="0"/>
              </a:spcBef>
              <a:buFont typeface="Arial" panose="020B0604020202020204" pitchFamily="34" charset="0"/>
              <a:buChar char="•"/>
            </a:pPr>
            <a:r>
              <a:rPr lang="en-US" sz="3200" dirty="0"/>
              <a:t>No contract at this point.</a:t>
            </a:r>
          </a:p>
          <a:p>
            <a:pPr marL="514350" lvl="0" indent="-514350">
              <a:lnSpc>
                <a:spcPct val="120000"/>
              </a:lnSpc>
              <a:spcBef>
                <a:spcPct val="0"/>
              </a:spcBef>
              <a:buFont typeface="Arial" panose="020B0604020202020204" pitchFamily="34" charset="0"/>
              <a:buChar char="•"/>
            </a:pPr>
            <a:r>
              <a:rPr lang="en-US" sz="3200" dirty="0"/>
              <a:t>In touch with several contractors.</a:t>
            </a:r>
          </a:p>
          <a:p>
            <a:pPr marL="514350" lvl="0" indent="-514350">
              <a:lnSpc>
                <a:spcPct val="120000"/>
              </a:lnSpc>
              <a:spcBef>
                <a:spcPct val="0"/>
              </a:spcBef>
              <a:buFont typeface="Arial" panose="020B0604020202020204" pitchFamily="34" charset="0"/>
              <a:buChar char="•"/>
            </a:pPr>
            <a:r>
              <a:rPr lang="en-US" sz="3200" dirty="0"/>
              <a:t>Still need a reputable contractor with both the capacity and the appropriate insurance coverage.</a:t>
            </a:r>
          </a:p>
          <a:p>
            <a:pPr>
              <a:lnSpc>
                <a:spcPct val="90000"/>
              </a:lnSpc>
              <a:spcBef>
                <a:spcPct val="0"/>
              </a:spcBef>
              <a:spcAft>
                <a:spcPts val="600"/>
              </a:spcAft>
            </a:pPr>
            <a:endParaRPr lang="en-US" sz="4100" kern="1200" dirty="0">
              <a:solidFill>
                <a:schemeClr val="tx1"/>
              </a:solidFill>
              <a:sym typeface="Times New Roman"/>
            </a:endParaRPr>
          </a:p>
          <a:p>
            <a:pPr marR="0" lvl="0">
              <a:lnSpc>
                <a:spcPct val="90000"/>
              </a:lnSpc>
              <a:spcBef>
                <a:spcPct val="0"/>
              </a:spcBef>
              <a:spcAft>
                <a:spcPts val="600"/>
              </a:spcAft>
            </a:pPr>
            <a:endParaRPr lang="en-US" sz="32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33137021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
          <a:extLst>
            <a:ext uri="{FF2B5EF4-FFF2-40B4-BE49-F238E27FC236}">
              <a16:creationId xmlns:a16="http://schemas.microsoft.com/office/drawing/2014/main" id="{1002A647-8D89-04B4-4555-0EBCCEDC01E9}"/>
            </a:ext>
          </a:extLst>
        </p:cNvPr>
        <p:cNvGrpSpPr/>
        <p:nvPr/>
      </p:nvGrpSpPr>
      <p:grpSpPr>
        <a:xfrm>
          <a:off x="0" y="0"/>
          <a:ext cx="0" cy="0"/>
          <a:chOff x="0" y="0"/>
          <a:chExt cx="0" cy="0"/>
        </a:xfrm>
      </p:grpSpPr>
      <p:pic>
        <p:nvPicPr>
          <p:cNvPr id="2" name="Picture 2" descr="Shape&#10;&#10;Description automatically generated with medium confidence">
            <a:extLst>
              <a:ext uri="{FF2B5EF4-FFF2-40B4-BE49-F238E27FC236}">
                <a16:creationId xmlns:a16="http://schemas.microsoft.com/office/drawing/2014/main" id="{F0D7CD0F-FC97-84DC-B53E-208D2A45933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378755" y="199674"/>
            <a:ext cx="2594567" cy="1393056"/>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33;p3">
            <a:extLst>
              <a:ext uri="{FF2B5EF4-FFF2-40B4-BE49-F238E27FC236}">
                <a16:creationId xmlns:a16="http://schemas.microsoft.com/office/drawing/2014/main" id="{BC9C588E-7E95-F38E-6FF7-EDCAE51F9188}"/>
              </a:ext>
            </a:extLst>
          </p:cNvPr>
          <p:cNvSpPr txBox="1"/>
          <p:nvPr/>
        </p:nvSpPr>
        <p:spPr>
          <a:xfrm>
            <a:off x="157830" y="756689"/>
            <a:ext cx="11876340" cy="6620816"/>
          </a:xfrm>
          <a:prstGeom prst="rect">
            <a:avLst/>
          </a:prstGeom>
        </p:spPr>
        <p:txBody>
          <a:bodyPr spcFirstLastPara="1" vert="horz" lIns="91440" tIns="45720" rIns="91440" bIns="45720" rtlCol="0" anchor="b" anchorCtr="0">
            <a:normAutofit fontScale="70000" lnSpcReduction="20000"/>
          </a:bodyPr>
          <a:lstStyle/>
          <a:p>
            <a:pPr marL="0" marR="0" lvl="0" indent="0">
              <a:lnSpc>
                <a:spcPct val="90000"/>
              </a:lnSpc>
              <a:spcBef>
                <a:spcPct val="0"/>
              </a:spcBef>
              <a:spcAft>
                <a:spcPts val="600"/>
              </a:spcAft>
            </a:pPr>
            <a:r>
              <a:rPr lang="en-US" sz="5700" b="1" kern="1200" dirty="0">
                <a:solidFill>
                  <a:schemeClr val="tx1"/>
                </a:solidFill>
                <a:latin typeface="+mn-lt"/>
                <a:ea typeface="+mj-ea"/>
                <a:cs typeface="+mj-cs"/>
                <a:sym typeface="Times New Roman"/>
              </a:rPr>
              <a:t>2026 Anniversaries</a:t>
            </a:r>
          </a:p>
          <a:p>
            <a:pPr marL="0" marR="0" lvl="0" indent="0">
              <a:lnSpc>
                <a:spcPct val="90000"/>
              </a:lnSpc>
              <a:spcBef>
                <a:spcPct val="0"/>
              </a:spcBef>
              <a:spcAft>
                <a:spcPts val="600"/>
              </a:spcAft>
            </a:pPr>
            <a:endParaRPr lang="en-US" sz="4100" b="1" kern="1200" dirty="0">
              <a:solidFill>
                <a:schemeClr val="tx1"/>
              </a:solidFill>
              <a:latin typeface="Arial" panose="020B0604020202020204" pitchFamily="34" charset="0"/>
              <a:ea typeface="+mj-ea"/>
              <a:cs typeface="Arial" panose="020B0604020202020204" pitchFamily="34" charset="0"/>
              <a:sym typeface="Times New Roman"/>
            </a:endParaRPr>
          </a:p>
          <a:p>
            <a:pPr marL="344488" lvl="0" indent="-344488">
              <a:lnSpc>
                <a:spcPct val="120000"/>
              </a:lnSpc>
              <a:spcBef>
                <a:spcPct val="0"/>
              </a:spcBef>
              <a:buFont typeface="Arial" panose="020B0604020202020204" pitchFamily="34" charset="0"/>
              <a:buChar char="•"/>
            </a:pPr>
            <a:r>
              <a:rPr lang="en-US" sz="4100" b="1" dirty="0"/>
              <a:t>190</a:t>
            </a:r>
            <a:r>
              <a:rPr lang="en-US" sz="4100" baseline="30000" dirty="0"/>
              <a:t>th</a:t>
            </a:r>
            <a:r>
              <a:rPr lang="en-US" sz="4100" b="1" dirty="0"/>
              <a:t> Anniversary</a:t>
            </a:r>
            <a:r>
              <a:rPr lang="en-US" sz="4100" dirty="0"/>
              <a:t>: In 1836, the land for what became Lafayette Park was set aside as a green space when the St. Louis Commons was broken into lots that were sold.</a:t>
            </a:r>
          </a:p>
          <a:p>
            <a:pPr marL="344488" lvl="0" indent="-344488">
              <a:lnSpc>
                <a:spcPct val="120000"/>
              </a:lnSpc>
              <a:spcBef>
                <a:spcPct val="0"/>
              </a:spcBef>
            </a:pPr>
            <a:endParaRPr lang="en-US" sz="3400" dirty="0"/>
          </a:p>
          <a:p>
            <a:pPr marL="344488" lvl="0" indent="-344488">
              <a:lnSpc>
                <a:spcPct val="120000"/>
              </a:lnSpc>
              <a:spcBef>
                <a:spcPct val="0"/>
              </a:spcBef>
              <a:buFont typeface="Arial" panose="020B0604020202020204" pitchFamily="34" charset="0"/>
              <a:buChar char="•"/>
            </a:pPr>
            <a:r>
              <a:rPr lang="en-US" sz="4100" b="1" dirty="0"/>
              <a:t>175</a:t>
            </a:r>
            <a:r>
              <a:rPr lang="en-US" sz="4100" b="1" baseline="30000" dirty="0"/>
              <a:t>th</a:t>
            </a:r>
            <a:r>
              <a:rPr lang="en-US" sz="4100" b="1" dirty="0"/>
              <a:t> Anniversary</a:t>
            </a:r>
            <a:r>
              <a:rPr lang="en-US" sz="4100" dirty="0"/>
              <a:t>: In 1851, Lafayette Park was dedicated as a public park by the City of St. Louis.</a:t>
            </a:r>
          </a:p>
          <a:p>
            <a:pPr marL="344488" lvl="0" indent="-344488">
              <a:lnSpc>
                <a:spcPct val="120000"/>
              </a:lnSpc>
              <a:spcBef>
                <a:spcPct val="0"/>
              </a:spcBef>
              <a:buFont typeface="Arial" panose="020B0604020202020204" pitchFamily="34" charset="0"/>
              <a:buChar char="•"/>
            </a:pPr>
            <a:endParaRPr lang="en-US" sz="3400" dirty="0"/>
          </a:p>
          <a:p>
            <a:pPr marL="344488" lvl="0" indent="-344488">
              <a:lnSpc>
                <a:spcPct val="120000"/>
              </a:lnSpc>
              <a:spcBef>
                <a:spcPct val="0"/>
              </a:spcBef>
              <a:buFont typeface="Arial" panose="020B0604020202020204" pitchFamily="34" charset="0"/>
              <a:buChar char="•"/>
            </a:pPr>
            <a:r>
              <a:rPr lang="en-US" sz="4100" b="1" dirty="0"/>
              <a:t>25</a:t>
            </a:r>
            <a:r>
              <a:rPr lang="en-US" sz="4100" b="1" baseline="30000" dirty="0"/>
              <a:t>th</a:t>
            </a:r>
            <a:r>
              <a:rPr lang="en-US" sz="4100" b="1" dirty="0"/>
              <a:t> Anniversary</a:t>
            </a:r>
            <a:r>
              <a:rPr lang="en-US" sz="4100" dirty="0"/>
              <a:t>: The Lafayette Park Conservancy was founded in 2001 (on the 150</a:t>
            </a:r>
            <a:r>
              <a:rPr lang="en-US" sz="4100" baseline="30000" dirty="0"/>
              <a:t>th</a:t>
            </a:r>
            <a:r>
              <a:rPr lang="en-US" sz="4100" dirty="0"/>
              <a:t> anniversary of the dedication).</a:t>
            </a:r>
          </a:p>
          <a:p>
            <a:pPr marL="514350" lvl="0" indent="-514350">
              <a:lnSpc>
                <a:spcPct val="120000"/>
              </a:lnSpc>
              <a:spcBef>
                <a:spcPct val="0"/>
              </a:spcBef>
              <a:buFont typeface="Arial" panose="020B0604020202020204" pitchFamily="34" charset="0"/>
              <a:buChar char="•"/>
            </a:pPr>
            <a:endParaRPr lang="en-US" sz="3400" dirty="0"/>
          </a:p>
          <a:p>
            <a:pPr marL="800100" lvl="0" indent="-800100">
              <a:lnSpc>
                <a:spcPct val="120000"/>
              </a:lnSpc>
              <a:spcBef>
                <a:spcPct val="0"/>
              </a:spcBef>
            </a:pPr>
            <a:r>
              <a:rPr lang="en-US" sz="4100" dirty="0"/>
              <a:t>FYI: In 2025, we missed out by not celebrating the </a:t>
            </a:r>
            <a:r>
              <a:rPr lang="en-US" sz="4100" b="1" dirty="0"/>
              <a:t>200</a:t>
            </a:r>
            <a:r>
              <a:rPr lang="en-US" sz="4100" b="1" baseline="30000" dirty="0"/>
              <a:t>th</a:t>
            </a:r>
            <a:r>
              <a:rPr lang="en-US" sz="4100" b="1" dirty="0"/>
              <a:t> Anniversary</a:t>
            </a:r>
            <a:r>
              <a:rPr lang="en-US" sz="4100" dirty="0"/>
              <a:t> of the Marquis de Lafayette’s April 29, 1825 visit to St. Louis.</a:t>
            </a:r>
          </a:p>
          <a:p>
            <a:pPr>
              <a:lnSpc>
                <a:spcPct val="90000"/>
              </a:lnSpc>
              <a:spcBef>
                <a:spcPct val="0"/>
              </a:spcBef>
              <a:spcAft>
                <a:spcPts val="600"/>
              </a:spcAft>
            </a:pPr>
            <a:endParaRPr lang="en-US" sz="4100" kern="1200" dirty="0">
              <a:solidFill>
                <a:schemeClr val="tx1"/>
              </a:solidFill>
              <a:sym typeface="Times New Roman"/>
            </a:endParaRPr>
          </a:p>
          <a:p>
            <a:pPr marR="0" lvl="0">
              <a:lnSpc>
                <a:spcPct val="90000"/>
              </a:lnSpc>
              <a:spcBef>
                <a:spcPct val="0"/>
              </a:spcBef>
              <a:spcAft>
                <a:spcPts val="600"/>
              </a:spcAft>
            </a:pPr>
            <a:endParaRPr lang="en-US" sz="32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9770725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
          <a:extLst>
            <a:ext uri="{FF2B5EF4-FFF2-40B4-BE49-F238E27FC236}">
              <a16:creationId xmlns:a16="http://schemas.microsoft.com/office/drawing/2014/main" id="{3BD4E926-04E0-56A8-C621-65044023EA34}"/>
            </a:ext>
          </a:extLst>
        </p:cNvPr>
        <p:cNvGrpSpPr/>
        <p:nvPr/>
      </p:nvGrpSpPr>
      <p:grpSpPr>
        <a:xfrm>
          <a:off x="0" y="0"/>
          <a:ext cx="0" cy="0"/>
          <a:chOff x="0" y="0"/>
          <a:chExt cx="0" cy="0"/>
        </a:xfrm>
      </p:grpSpPr>
      <p:pic>
        <p:nvPicPr>
          <p:cNvPr id="2" name="Picture 2" descr="Shape&#10;&#10;Description automatically generated with medium confidence">
            <a:extLst>
              <a:ext uri="{FF2B5EF4-FFF2-40B4-BE49-F238E27FC236}">
                <a16:creationId xmlns:a16="http://schemas.microsoft.com/office/drawing/2014/main" id="{06B039F1-5D9B-0E01-FFF1-8AC6B4F1D2C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378755" y="199674"/>
            <a:ext cx="2594567" cy="1393056"/>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33;p3">
            <a:extLst>
              <a:ext uri="{FF2B5EF4-FFF2-40B4-BE49-F238E27FC236}">
                <a16:creationId xmlns:a16="http://schemas.microsoft.com/office/drawing/2014/main" id="{31D0B105-DD95-B8F2-B6B9-7827E2B2ED3B}"/>
              </a:ext>
            </a:extLst>
          </p:cNvPr>
          <p:cNvSpPr txBox="1"/>
          <p:nvPr/>
        </p:nvSpPr>
        <p:spPr>
          <a:xfrm>
            <a:off x="218678" y="1055919"/>
            <a:ext cx="11754644" cy="5602407"/>
          </a:xfrm>
          <a:prstGeom prst="rect">
            <a:avLst/>
          </a:prstGeom>
        </p:spPr>
        <p:txBody>
          <a:bodyPr spcFirstLastPara="1" vert="horz" lIns="91440" tIns="45720" rIns="91440" bIns="45720" rtlCol="0" anchor="b" anchorCtr="0">
            <a:normAutofit fontScale="92500" lnSpcReduction="20000"/>
          </a:bodyPr>
          <a:lstStyle/>
          <a:p>
            <a:pPr marL="0" marR="0" lvl="0" indent="0">
              <a:lnSpc>
                <a:spcPct val="90000"/>
              </a:lnSpc>
              <a:spcBef>
                <a:spcPct val="0"/>
              </a:spcBef>
              <a:spcAft>
                <a:spcPts val="600"/>
              </a:spcAft>
            </a:pPr>
            <a:r>
              <a:rPr lang="en-US" sz="4300" b="1" kern="1200" dirty="0">
                <a:solidFill>
                  <a:schemeClr val="tx1"/>
                </a:solidFill>
                <a:latin typeface="+mn-lt"/>
                <a:ea typeface="+mj-ea"/>
                <a:cs typeface="+mj-cs"/>
                <a:sym typeface="Times New Roman"/>
              </a:rPr>
              <a:t>Bylaws Ad Hoc committee</a:t>
            </a:r>
          </a:p>
          <a:p>
            <a:pPr marL="0" marR="0" lvl="0" indent="0">
              <a:lnSpc>
                <a:spcPct val="90000"/>
              </a:lnSpc>
              <a:spcBef>
                <a:spcPct val="0"/>
              </a:spcBef>
              <a:spcAft>
                <a:spcPts val="600"/>
              </a:spcAft>
            </a:pPr>
            <a:endParaRPr lang="en-US" sz="3500" b="1" kern="1200" dirty="0">
              <a:solidFill>
                <a:schemeClr val="tx1"/>
              </a:solidFill>
              <a:latin typeface="Arial" panose="020B0604020202020204" pitchFamily="34" charset="0"/>
              <a:ea typeface="+mj-ea"/>
              <a:cs typeface="Arial" panose="020B0604020202020204" pitchFamily="34" charset="0"/>
              <a:sym typeface="Times New Roman"/>
            </a:endParaRPr>
          </a:p>
          <a:p>
            <a:pPr marL="514350" lvl="0" indent="-514350">
              <a:lnSpc>
                <a:spcPct val="120000"/>
              </a:lnSpc>
              <a:spcBef>
                <a:spcPct val="0"/>
              </a:spcBef>
              <a:buFont typeface="Arial" panose="020B0604020202020204" pitchFamily="34" charset="0"/>
              <a:buChar char="•"/>
            </a:pPr>
            <a:r>
              <a:rPr lang="en-US" sz="3500" dirty="0"/>
              <a:t>Gaps and confusion in current bylaws; need to avoid patchwork amendments</a:t>
            </a:r>
          </a:p>
          <a:p>
            <a:pPr marL="514350" lvl="0" indent="-514350">
              <a:lnSpc>
                <a:spcPct val="120000"/>
              </a:lnSpc>
              <a:spcBef>
                <a:spcPct val="0"/>
              </a:spcBef>
              <a:buFont typeface="Arial" panose="020B0604020202020204" pitchFamily="34" charset="0"/>
              <a:buChar char="•"/>
            </a:pPr>
            <a:r>
              <a:rPr lang="en-US" sz="3500" dirty="0"/>
              <a:t>Governance structure weaknesses: </a:t>
            </a:r>
          </a:p>
          <a:p>
            <a:pPr marL="1201738" indent="-554038">
              <a:lnSpc>
                <a:spcPct val="120000"/>
              </a:lnSpc>
              <a:spcBef>
                <a:spcPct val="0"/>
              </a:spcBef>
              <a:buFont typeface="Arial" panose="020B0604020202020204" pitchFamily="34" charset="0"/>
              <a:buChar char="•"/>
            </a:pPr>
            <a:r>
              <a:rPr lang="en-US" sz="3500" dirty="0"/>
              <a:t>Currently: 17-member volunteer board is too large</a:t>
            </a:r>
          </a:p>
          <a:p>
            <a:pPr marL="1201738" indent="-554038">
              <a:lnSpc>
                <a:spcPct val="120000"/>
              </a:lnSpc>
              <a:spcBef>
                <a:spcPct val="0"/>
              </a:spcBef>
              <a:buFont typeface="Arial" panose="020B0604020202020204" pitchFamily="34" charset="0"/>
              <a:buChar char="•"/>
            </a:pPr>
            <a:r>
              <a:rPr lang="en-US" sz="3500" dirty="0"/>
              <a:t>Need fewer board meetings</a:t>
            </a:r>
          </a:p>
          <a:p>
            <a:pPr marL="1201738" indent="-554038">
              <a:lnSpc>
                <a:spcPct val="120000"/>
              </a:lnSpc>
              <a:spcBef>
                <a:spcPct val="0"/>
              </a:spcBef>
              <a:buFont typeface="Arial" panose="020B0604020202020204" pitchFamily="34" charset="0"/>
              <a:buChar char="•"/>
            </a:pPr>
            <a:r>
              <a:rPr lang="en-US" sz="3500" dirty="0"/>
              <a:t>Need longer board terms: improved institutional knowledge; less re-invention/ chasing bright shiny objects</a:t>
            </a:r>
          </a:p>
          <a:p>
            <a:pPr marL="1201738" lvl="0" indent="-554038">
              <a:lnSpc>
                <a:spcPct val="120000"/>
              </a:lnSpc>
              <a:spcBef>
                <a:spcPct val="0"/>
              </a:spcBef>
              <a:buFont typeface="Arial" panose="020B0604020202020204" pitchFamily="34" charset="0"/>
              <a:buChar char="•"/>
            </a:pPr>
            <a:r>
              <a:rPr lang="en-US" sz="3500" dirty="0"/>
              <a:t>Clarification of oversight v. operations management</a:t>
            </a:r>
          </a:p>
          <a:p>
            <a:pPr marL="1201738" indent="-554038">
              <a:lnSpc>
                <a:spcPct val="120000"/>
              </a:lnSpc>
              <a:spcBef>
                <a:spcPct val="0"/>
              </a:spcBef>
              <a:buFont typeface="Arial" panose="020B0604020202020204" pitchFamily="34" charset="0"/>
              <a:buChar char="•"/>
            </a:pPr>
            <a:r>
              <a:rPr lang="en-US" sz="3500" dirty="0"/>
              <a:t>Clearer accountability for volunteer assignments</a:t>
            </a:r>
            <a:endParaRPr lang="en-US" sz="4100" kern="1200" dirty="0">
              <a:solidFill>
                <a:schemeClr val="tx1"/>
              </a:solidFill>
              <a:sym typeface="Times New Roman"/>
            </a:endParaRPr>
          </a:p>
          <a:p>
            <a:pPr marR="0" lvl="0">
              <a:lnSpc>
                <a:spcPct val="90000"/>
              </a:lnSpc>
              <a:spcBef>
                <a:spcPct val="0"/>
              </a:spcBef>
              <a:spcAft>
                <a:spcPts val="600"/>
              </a:spcAft>
            </a:pPr>
            <a:endParaRPr lang="en-US" sz="32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0415755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
          <a:extLst>
            <a:ext uri="{FF2B5EF4-FFF2-40B4-BE49-F238E27FC236}">
              <a16:creationId xmlns:a16="http://schemas.microsoft.com/office/drawing/2014/main" id="{4E00B077-2515-2C49-A4B8-5AA55F44804F}"/>
            </a:ext>
          </a:extLst>
        </p:cNvPr>
        <p:cNvGrpSpPr/>
        <p:nvPr/>
      </p:nvGrpSpPr>
      <p:grpSpPr>
        <a:xfrm>
          <a:off x="0" y="0"/>
          <a:ext cx="0" cy="0"/>
          <a:chOff x="0" y="0"/>
          <a:chExt cx="0" cy="0"/>
        </a:xfrm>
      </p:grpSpPr>
      <p:pic>
        <p:nvPicPr>
          <p:cNvPr id="2" name="Picture 2" descr="Shape&#10;&#10;Description automatically generated with medium confidence">
            <a:extLst>
              <a:ext uri="{FF2B5EF4-FFF2-40B4-BE49-F238E27FC236}">
                <a16:creationId xmlns:a16="http://schemas.microsoft.com/office/drawing/2014/main" id="{CF007D7A-EDD0-CB82-E25F-9F91F797DD7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378755" y="199674"/>
            <a:ext cx="2594567" cy="1393056"/>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33;p3">
            <a:extLst>
              <a:ext uri="{FF2B5EF4-FFF2-40B4-BE49-F238E27FC236}">
                <a16:creationId xmlns:a16="http://schemas.microsoft.com/office/drawing/2014/main" id="{44DEA8D0-6DFD-E6C7-7FC0-E4FE24E6C589}"/>
              </a:ext>
            </a:extLst>
          </p:cNvPr>
          <p:cNvSpPr txBox="1"/>
          <p:nvPr/>
        </p:nvSpPr>
        <p:spPr>
          <a:xfrm>
            <a:off x="-1" y="1323834"/>
            <a:ext cx="11600597" cy="6567339"/>
          </a:xfrm>
          <a:prstGeom prst="rect">
            <a:avLst/>
          </a:prstGeom>
        </p:spPr>
        <p:txBody>
          <a:bodyPr spcFirstLastPara="1" vert="horz" lIns="91440" tIns="45720" rIns="91440" bIns="45720" rtlCol="0" anchor="b" anchorCtr="0">
            <a:normAutofit fontScale="92500" lnSpcReduction="20000"/>
          </a:bodyPr>
          <a:lstStyle/>
          <a:p>
            <a:pPr marL="0" marR="0" lvl="0" indent="0">
              <a:lnSpc>
                <a:spcPct val="110000"/>
              </a:lnSpc>
            </a:pPr>
            <a:r>
              <a:rPr lang="en-US" sz="3900" b="1" kern="1200" dirty="0">
                <a:solidFill>
                  <a:schemeClr val="tx1"/>
                </a:solidFill>
                <a:latin typeface="+mn-lt"/>
                <a:ea typeface="+mj-ea"/>
                <a:cs typeface="+mj-cs"/>
                <a:sym typeface="Times New Roman"/>
              </a:rPr>
              <a:t>“Special Properties” Ad Hoc committee</a:t>
            </a:r>
          </a:p>
          <a:p>
            <a:pPr lvl="0">
              <a:lnSpc>
                <a:spcPct val="110000"/>
              </a:lnSpc>
            </a:pPr>
            <a:r>
              <a:rPr lang="en-US" sz="1700" b="1" kern="1200" dirty="0">
                <a:solidFill>
                  <a:schemeClr val="tx1"/>
                </a:solidFill>
                <a:latin typeface="Arial" panose="020B0604020202020204" pitchFamily="34" charset="0"/>
                <a:ea typeface="+mj-ea"/>
                <a:cs typeface="Arial" panose="020B0604020202020204" pitchFamily="34" charset="0"/>
                <a:sym typeface="Times New Roman"/>
              </a:rPr>
              <a:t>               </a:t>
            </a:r>
            <a:r>
              <a:rPr lang="en-US" sz="3200" dirty="0"/>
              <a:t>Seven “special properties” in the Historic District</a:t>
            </a:r>
          </a:p>
          <a:p>
            <a:pPr lvl="0">
              <a:lnSpc>
                <a:spcPct val="110000"/>
              </a:lnSpc>
            </a:pPr>
            <a:endParaRPr lang="en-US" sz="3200" dirty="0"/>
          </a:p>
          <a:p>
            <a:pPr lvl="0">
              <a:lnSpc>
                <a:spcPct val="110000"/>
              </a:lnSpc>
            </a:pPr>
            <a:r>
              <a:rPr lang="en-US" sz="3200" dirty="0"/>
              <a:t>Need to gather and update information re: </a:t>
            </a:r>
          </a:p>
          <a:p>
            <a:pPr lvl="0">
              <a:lnSpc>
                <a:spcPct val="110000"/>
              </a:lnSpc>
            </a:pPr>
            <a:endParaRPr lang="en-US" sz="3200" dirty="0"/>
          </a:p>
          <a:p>
            <a:pPr marL="931862" lvl="2" indent="-514350">
              <a:lnSpc>
                <a:spcPct val="110000"/>
              </a:lnSpc>
              <a:buFont typeface="+mj-lt"/>
              <a:buAutoNum type="arabicPeriod"/>
            </a:pPr>
            <a:r>
              <a:rPr lang="en-US" sz="3200" u="sng" dirty="0"/>
              <a:t>Awareness</a:t>
            </a:r>
            <a:r>
              <a:rPr lang="en-US" sz="3200" dirty="0"/>
              <a:t>: Creating awareness of these properties in the Historic District;</a:t>
            </a:r>
          </a:p>
          <a:p>
            <a:pPr marL="931862" lvl="2" indent="-514350">
              <a:lnSpc>
                <a:spcPct val="110000"/>
              </a:lnSpc>
              <a:buFont typeface="+mj-lt"/>
              <a:buAutoNum type="arabicPeriod"/>
            </a:pPr>
            <a:r>
              <a:rPr lang="en-US" sz="3200" u="sng" dirty="0"/>
              <a:t>Ownership</a:t>
            </a:r>
            <a:r>
              <a:rPr lang="en-US" sz="3200" dirty="0"/>
              <a:t>: Understanding who owns them and what plans (if any) the owners have for developing or selling the properties; </a:t>
            </a:r>
          </a:p>
          <a:p>
            <a:pPr marL="931862" lvl="2" indent="-514350">
              <a:lnSpc>
                <a:spcPct val="110000"/>
              </a:lnSpc>
              <a:buFont typeface="+mj-lt"/>
              <a:buAutoNum type="arabicPeriod"/>
            </a:pPr>
            <a:r>
              <a:rPr lang="en-US" sz="3200" u="sng" dirty="0"/>
              <a:t>Cost</a:t>
            </a:r>
            <a:r>
              <a:rPr lang="en-US" sz="3200" dirty="0"/>
              <a:t>s: Tracking what operating costs or capital expenditures the LSRC may already be assuming (or may end up assuming) for each of these properties; and</a:t>
            </a:r>
          </a:p>
          <a:p>
            <a:pPr marL="931862" lvl="2" indent="-514350">
              <a:lnSpc>
                <a:spcPct val="110000"/>
              </a:lnSpc>
              <a:buFont typeface="+mj-lt"/>
              <a:buAutoNum type="arabicPeriod"/>
            </a:pPr>
            <a:r>
              <a:rPr lang="en-US" sz="3200" u="sng" dirty="0"/>
              <a:t>Action</a:t>
            </a:r>
            <a:r>
              <a:rPr lang="en-US" sz="3200" dirty="0"/>
              <a:t>: Deciding what actions, if any, the LSRC might be able to take regarding the development or sale of these properties.  </a:t>
            </a:r>
          </a:p>
          <a:p>
            <a:pPr marL="514350" lvl="0" indent="-514350">
              <a:lnSpc>
                <a:spcPct val="120000"/>
              </a:lnSpc>
              <a:spcBef>
                <a:spcPct val="0"/>
              </a:spcBef>
              <a:buFont typeface="Arial" panose="020B0604020202020204" pitchFamily="34" charset="0"/>
              <a:buChar char="•"/>
            </a:pPr>
            <a:endParaRPr lang="en-US" sz="3200" dirty="0"/>
          </a:p>
          <a:p>
            <a:pPr>
              <a:lnSpc>
                <a:spcPct val="90000"/>
              </a:lnSpc>
              <a:spcBef>
                <a:spcPct val="0"/>
              </a:spcBef>
              <a:spcAft>
                <a:spcPts val="600"/>
              </a:spcAft>
            </a:pPr>
            <a:endParaRPr lang="en-US" sz="4100" kern="1200" dirty="0">
              <a:solidFill>
                <a:schemeClr val="tx1"/>
              </a:solidFill>
              <a:sym typeface="Times New Roman"/>
            </a:endParaRPr>
          </a:p>
          <a:p>
            <a:pPr marR="0" lvl="0">
              <a:lnSpc>
                <a:spcPct val="90000"/>
              </a:lnSpc>
              <a:spcBef>
                <a:spcPct val="0"/>
              </a:spcBef>
              <a:spcAft>
                <a:spcPts val="600"/>
              </a:spcAft>
            </a:pPr>
            <a:endParaRPr lang="en-US" sz="32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42865991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
          <a:extLst>
            <a:ext uri="{FF2B5EF4-FFF2-40B4-BE49-F238E27FC236}">
              <a16:creationId xmlns:a16="http://schemas.microsoft.com/office/drawing/2014/main" id="{1B95240A-B476-2B72-D52C-5521B37910F9}"/>
            </a:ext>
          </a:extLst>
        </p:cNvPr>
        <p:cNvGrpSpPr/>
        <p:nvPr/>
      </p:nvGrpSpPr>
      <p:grpSpPr>
        <a:xfrm>
          <a:off x="0" y="0"/>
          <a:ext cx="0" cy="0"/>
          <a:chOff x="0" y="0"/>
          <a:chExt cx="0" cy="0"/>
        </a:xfrm>
      </p:grpSpPr>
      <p:pic>
        <p:nvPicPr>
          <p:cNvPr id="2" name="Picture 2" descr="Shape&#10;&#10;Description automatically generated with medium confidence">
            <a:extLst>
              <a:ext uri="{FF2B5EF4-FFF2-40B4-BE49-F238E27FC236}">
                <a16:creationId xmlns:a16="http://schemas.microsoft.com/office/drawing/2014/main" id="{8D8C60D9-3CEC-7048-CBCE-1BC0CDF4724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378755" y="199674"/>
            <a:ext cx="2594567" cy="1393056"/>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33;p3">
            <a:extLst>
              <a:ext uri="{FF2B5EF4-FFF2-40B4-BE49-F238E27FC236}">
                <a16:creationId xmlns:a16="http://schemas.microsoft.com/office/drawing/2014/main" id="{146531AA-7D52-E657-8253-B035178E2778}"/>
              </a:ext>
            </a:extLst>
          </p:cNvPr>
          <p:cNvSpPr txBox="1"/>
          <p:nvPr/>
        </p:nvSpPr>
        <p:spPr>
          <a:xfrm>
            <a:off x="218678" y="1173708"/>
            <a:ext cx="11844870" cy="6517271"/>
          </a:xfrm>
          <a:prstGeom prst="rect">
            <a:avLst/>
          </a:prstGeom>
        </p:spPr>
        <p:txBody>
          <a:bodyPr spcFirstLastPara="1" vert="horz" lIns="91440" tIns="45720" rIns="91440" bIns="45720" rtlCol="0" anchor="b" anchorCtr="0">
            <a:normAutofit fontScale="47500" lnSpcReduction="20000"/>
          </a:bodyPr>
          <a:lstStyle/>
          <a:p>
            <a:pPr marL="0" marR="0" lvl="0" indent="0">
              <a:lnSpc>
                <a:spcPct val="90000"/>
              </a:lnSpc>
              <a:spcBef>
                <a:spcPct val="0"/>
              </a:spcBef>
              <a:spcAft>
                <a:spcPts val="600"/>
              </a:spcAft>
            </a:pPr>
            <a:r>
              <a:rPr lang="en-US" sz="8400" b="1" kern="1200" dirty="0">
                <a:solidFill>
                  <a:schemeClr val="tx1"/>
                </a:solidFill>
                <a:latin typeface="+mn-lt"/>
                <a:ea typeface="+mj-ea"/>
                <a:cs typeface="+mj-cs"/>
                <a:sym typeface="Times New Roman"/>
              </a:rPr>
              <a:t>“Special Properties”</a:t>
            </a:r>
          </a:p>
          <a:p>
            <a:pPr marL="0" marR="0" lvl="0" indent="0">
              <a:lnSpc>
                <a:spcPct val="90000"/>
              </a:lnSpc>
              <a:spcBef>
                <a:spcPct val="0"/>
              </a:spcBef>
              <a:spcAft>
                <a:spcPts val="600"/>
              </a:spcAft>
            </a:pPr>
            <a:endParaRPr lang="en-US" sz="8400" b="1" kern="1200" dirty="0">
              <a:solidFill>
                <a:schemeClr val="tx1"/>
              </a:solidFill>
              <a:latin typeface="Arial" panose="020B0604020202020204" pitchFamily="34" charset="0"/>
              <a:ea typeface="+mj-ea"/>
              <a:cs typeface="Arial" panose="020B0604020202020204" pitchFamily="34" charset="0"/>
              <a:sym typeface="Times New Roman"/>
            </a:endParaRPr>
          </a:p>
          <a:p>
            <a:pPr marL="285750" lvl="0" indent="-285750">
              <a:lnSpc>
                <a:spcPct val="120000"/>
              </a:lnSpc>
              <a:spcBef>
                <a:spcPct val="0"/>
              </a:spcBef>
              <a:buFont typeface="Arial" panose="020B0604020202020204" pitchFamily="34" charset="0"/>
              <a:buChar char="•"/>
            </a:pPr>
            <a:r>
              <a:rPr lang="en-US" sz="4600" b="1" kern="1200" dirty="0">
                <a:solidFill>
                  <a:schemeClr val="tx1"/>
                </a:solidFill>
                <a:latin typeface="Arial" panose="020B0604020202020204" pitchFamily="34" charset="0"/>
                <a:cs typeface="Arial" panose="020B0604020202020204" pitchFamily="34" charset="0"/>
                <a:sym typeface="Times New Roman"/>
              </a:rPr>
              <a:t>Fountain Plaza</a:t>
            </a:r>
          </a:p>
          <a:p>
            <a:pPr marL="1042988" lvl="0" indent="-363538">
              <a:lnSpc>
                <a:spcPct val="120000"/>
              </a:lnSpc>
              <a:spcBef>
                <a:spcPct val="0"/>
              </a:spcBef>
              <a:buFont typeface="Arial" panose="020B0604020202020204" pitchFamily="34" charset="0"/>
              <a:buChar char="•"/>
            </a:pPr>
            <a:r>
              <a:rPr lang="en-US" sz="4600" kern="1200" dirty="0">
                <a:solidFill>
                  <a:schemeClr val="tx1"/>
                </a:solidFill>
                <a:latin typeface="Arial" panose="020B0604020202020204" pitchFamily="34" charset="0"/>
                <a:cs typeface="Arial" panose="020B0604020202020204" pitchFamily="34" charset="0"/>
                <a:sym typeface="Times New Roman"/>
              </a:rPr>
              <a:t>Owner: Near Southside Improvement Corporation – “NSIC” (formerly the “TIF”) </a:t>
            </a:r>
          </a:p>
          <a:p>
            <a:pPr marL="285750" lvl="0" indent="-285750">
              <a:lnSpc>
                <a:spcPct val="120000"/>
              </a:lnSpc>
              <a:spcBef>
                <a:spcPct val="0"/>
              </a:spcBef>
              <a:buFont typeface="Arial" panose="020B0604020202020204" pitchFamily="34" charset="0"/>
              <a:buChar char="•"/>
            </a:pPr>
            <a:r>
              <a:rPr lang="en-US" sz="4500" b="1" kern="1200" dirty="0">
                <a:solidFill>
                  <a:schemeClr val="tx1"/>
                </a:solidFill>
                <a:latin typeface="Arial" panose="020B0604020202020204" pitchFamily="34" charset="0"/>
                <a:cs typeface="Arial" panose="020B0604020202020204" pitchFamily="34" charset="0"/>
                <a:sym typeface="Times New Roman"/>
              </a:rPr>
              <a:t>Community Garden (</a:t>
            </a:r>
            <a:r>
              <a:rPr lang="en-US" sz="4500" dirty="0"/>
              <a:t>1701-07 Park / 1319 Dolman)</a:t>
            </a:r>
            <a:endParaRPr lang="en-US" sz="4500" b="1" kern="1200" dirty="0">
              <a:solidFill>
                <a:schemeClr val="tx1"/>
              </a:solidFill>
              <a:latin typeface="Arial" panose="020B0604020202020204" pitchFamily="34" charset="0"/>
              <a:cs typeface="Arial" panose="020B0604020202020204" pitchFamily="34" charset="0"/>
              <a:sym typeface="Times New Roman"/>
            </a:endParaRPr>
          </a:p>
          <a:p>
            <a:pPr marL="1042988" lvl="0" indent="-363538">
              <a:lnSpc>
                <a:spcPct val="120000"/>
              </a:lnSpc>
              <a:spcBef>
                <a:spcPct val="0"/>
              </a:spcBef>
              <a:buFont typeface="Arial" panose="020B0604020202020204" pitchFamily="34" charset="0"/>
              <a:buChar char="•"/>
            </a:pPr>
            <a:r>
              <a:rPr lang="en-US" sz="4600" kern="1200" dirty="0">
                <a:solidFill>
                  <a:schemeClr val="tx1"/>
                </a:solidFill>
                <a:latin typeface="Arial" panose="020B0604020202020204" pitchFamily="34" charset="0"/>
                <a:cs typeface="Arial" panose="020B0604020202020204" pitchFamily="34" charset="0"/>
                <a:sym typeface="Times New Roman"/>
              </a:rPr>
              <a:t>Owner: Seed St. Louis, a nonprofit (fka “Gateway Greening”)</a:t>
            </a:r>
          </a:p>
          <a:p>
            <a:pPr marL="1042988" lvl="0" indent="-363538">
              <a:lnSpc>
                <a:spcPct val="120000"/>
              </a:lnSpc>
              <a:spcBef>
                <a:spcPct val="0"/>
              </a:spcBef>
              <a:buFont typeface="Arial" panose="020B0604020202020204" pitchFamily="34" charset="0"/>
              <a:buChar char="•"/>
            </a:pPr>
            <a:r>
              <a:rPr lang="en-US" sz="4600" kern="1200" dirty="0">
                <a:solidFill>
                  <a:schemeClr val="tx1"/>
                </a:solidFill>
                <a:latin typeface="Arial" panose="020B0604020202020204" pitchFamily="34" charset="0"/>
                <a:cs typeface="Arial" panose="020B0604020202020204" pitchFamily="34" charset="0"/>
                <a:sym typeface="Times New Roman"/>
              </a:rPr>
              <a:t>LSRC: Is the ”Custodian” – collects garden fees, etc. </a:t>
            </a:r>
          </a:p>
          <a:p>
            <a:pPr marL="285750" lvl="0" indent="-285750">
              <a:lnSpc>
                <a:spcPct val="120000"/>
              </a:lnSpc>
              <a:spcBef>
                <a:spcPct val="0"/>
              </a:spcBef>
              <a:buFont typeface="Arial" panose="020B0604020202020204" pitchFamily="34" charset="0"/>
              <a:buChar char="•"/>
            </a:pPr>
            <a:r>
              <a:rPr lang="en-US" sz="4600" b="1" kern="1200" dirty="0">
                <a:solidFill>
                  <a:schemeClr val="tx1"/>
                </a:solidFill>
                <a:latin typeface="Arial" panose="020B0604020202020204" pitchFamily="34" charset="0"/>
                <a:cs typeface="Arial" panose="020B0604020202020204" pitchFamily="34" charset="0"/>
                <a:sym typeface="Times New Roman"/>
              </a:rPr>
              <a:t>Vacant lots at 1100 Mississippi </a:t>
            </a:r>
            <a:r>
              <a:rPr lang="en-US" sz="4600" kern="1200" dirty="0">
                <a:solidFill>
                  <a:schemeClr val="tx1"/>
                </a:solidFill>
                <a:latin typeface="Arial" panose="020B0604020202020204" pitchFamily="34" charset="0"/>
                <a:cs typeface="Arial" panose="020B0604020202020204" pitchFamily="34" charset="0"/>
                <a:sym typeface="Times New Roman"/>
              </a:rPr>
              <a:t>(west side of Mississippi)</a:t>
            </a:r>
          </a:p>
          <a:p>
            <a:pPr marL="1042988" lvl="0" indent="-363538">
              <a:lnSpc>
                <a:spcPct val="120000"/>
              </a:lnSpc>
              <a:spcBef>
                <a:spcPct val="0"/>
              </a:spcBef>
              <a:buFont typeface="Arial" panose="020B0604020202020204" pitchFamily="34" charset="0"/>
              <a:buChar char="•"/>
            </a:pPr>
            <a:r>
              <a:rPr lang="en-US" sz="4600" kern="1200" dirty="0">
                <a:solidFill>
                  <a:schemeClr val="tx1"/>
                </a:solidFill>
                <a:latin typeface="Arial" panose="020B0604020202020204" pitchFamily="34" charset="0"/>
                <a:cs typeface="Arial" panose="020B0604020202020204" pitchFamily="34" charset="0"/>
                <a:sym typeface="Times New Roman"/>
              </a:rPr>
              <a:t>Owner: Lafayette Walk HOA</a:t>
            </a:r>
          </a:p>
          <a:p>
            <a:pPr marL="285750" lvl="0" indent="-271463">
              <a:lnSpc>
                <a:spcPct val="120000"/>
              </a:lnSpc>
              <a:spcBef>
                <a:spcPct val="0"/>
              </a:spcBef>
              <a:buFont typeface="Arial" panose="020B0604020202020204" pitchFamily="34" charset="0"/>
              <a:buChar char="•"/>
            </a:pPr>
            <a:r>
              <a:rPr lang="en-US" sz="4600" b="1" kern="1200" dirty="0">
                <a:solidFill>
                  <a:schemeClr val="tx1"/>
                </a:solidFill>
                <a:latin typeface="Arial" panose="020B0604020202020204" pitchFamily="34" charset="0"/>
                <a:cs typeface="Arial" panose="020B0604020202020204" pitchFamily="34" charset="0"/>
                <a:sym typeface="Times New Roman"/>
              </a:rPr>
              <a:t>Parking lot at 1700 block of Chouteau</a:t>
            </a:r>
          </a:p>
          <a:p>
            <a:pPr marL="1042988" lvl="0" indent="-363538">
              <a:lnSpc>
                <a:spcPct val="120000"/>
              </a:lnSpc>
              <a:spcBef>
                <a:spcPct val="0"/>
              </a:spcBef>
              <a:buFont typeface="Arial" panose="020B0604020202020204" pitchFamily="34" charset="0"/>
              <a:buChar char="•"/>
            </a:pPr>
            <a:r>
              <a:rPr lang="en-US" sz="4600" kern="1200" dirty="0">
                <a:solidFill>
                  <a:schemeClr val="tx1"/>
                </a:solidFill>
                <a:latin typeface="Arial" panose="020B0604020202020204" pitchFamily="34" charset="0"/>
                <a:cs typeface="Arial" panose="020B0604020202020204" pitchFamily="34" charset="0"/>
                <a:sym typeface="Times New Roman"/>
              </a:rPr>
              <a:t>Three Owners: NSIC (formerly “the TIF”), Streets Dept. &amp; LRA</a:t>
            </a:r>
          </a:p>
          <a:p>
            <a:pPr marL="285750" indent="-285750">
              <a:lnSpc>
                <a:spcPct val="120000"/>
              </a:lnSpc>
              <a:spcBef>
                <a:spcPct val="0"/>
              </a:spcBef>
              <a:buFont typeface="Arial" panose="020B0604020202020204" pitchFamily="34" charset="0"/>
              <a:buChar char="•"/>
            </a:pPr>
            <a:r>
              <a:rPr lang="en-US" sz="4600" b="1" kern="1200" dirty="0">
                <a:solidFill>
                  <a:schemeClr val="tx1"/>
                </a:solidFill>
                <a:latin typeface="Arial" panose="020B0604020202020204" pitchFamily="34" charset="0"/>
                <a:cs typeface="Arial" panose="020B0604020202020204" pitchFamily="34" charset="0"/>
                <a:sym typeface="Times New Roman"/>
              </a:rPr>
              <a:t>1910 &amp; 1922 Park Avenue – aka “pocket park” (SE corner of Park &amp; Mississippi)</a:t>
            </a:r>
          </a:p>
          <a:p>
            <a:pPr marL="1042988" lvl="1" indent="-363538">
              <a:lnSpc>
                <a:spcPct val="120000"/>
              </a:lnSpc>
              <a:spcBef>
                <a:spcPct val="0"/>
              </a:spcBef>
              <a:buFont typeface="Arial" panose="020B0604020202020204" pitchFamily="34" charset="0"/>
              <a:buChar char="•"/>
            </a:pPr>
            <a:r>
              <a:rPr lang="en-US" sz="4600" kern="1200" dirty="0">
                <a:solidFill>
                  <a:schemeClr val="tx1"/>
                </a:solidFill>
                <a:latin typeface="Arial" panose="020B0604020202020204" pitchFamily="34" charset="0"/>
                <a:cs typeface="Arial" panose="020B0604020202020204" pitchFamily="34" charset="0"/>
                <a:sym typeface="Times New Roman"/>
              </a:rPr>
              <a:t>Owner: LSRC (since 12/22/21)</a:t>
            </a:r>
          </a:p>
          <a:p>
            <a:pPr marL="285750" indent="-285750">
              <a:lnSpc>
                <a:spcPct val="120000"/>
              </a:lnSpc>
              <a:spcBef>
                <a:spcPct val="0"/>
              </a:spcBef>
              <a:buFont typeface="Arial" panose="020B0604020202020204" pitchFamily="34" charset="0"/>
              <a:buChar char="•"/>
            </a:pPr>
            <a:r>
              <a:rPr lang="en-US" sz="4600" b="1" kern="1200" dirty="0">
                <a:solidFill>
                  <a:schemeClr val="tx1"/>
                </a:solidFill>
                <a:latin typeface="Arial" panose="020B0604020202020204" pitchFamily="34" charset="0"/>
                <a:cs typeface="Arial" panose="020B0604020202020204" pitchFamily="34" charset="0"/>
                <a:sym typeface="Times New Roman"/>
              </a:rPr>
              <a:t>Southeast corner of Dolman &amp; Hickory (1200 to 1210 Dolman</a:t>
            </a:r>
          </a:p>
          <a:p>
            <a:pPr marL="1042988" lvl="1" indent="-363538">
              <a:lnSpc>
                <a:spcPct val="120000"/>
              </a:lnSpc>
              <a:spcBef>
                <a:spcPct val="0"/>
              </a:spcBef>
              <a:buFont typeface="Arial" panose="020B0604020202020204" pitchFamily="34" charset="0"/>
              <a:buChar char="•"/>
            </a:pPr>
            <a:r>
              <a:rPr lang="en-US" sz="4600" kern="1200" dirty="0">
                <a:solidFill>
                  <a:schemeClr val="tx1"/>
                </a:solidFill>
                <a:latin typeface="Arial" panose="020B0604020202020204" pitchFamily="34" charset="0"/>
                <a:cs typeface="Arial" panose="020B0604020202020204" pitchFamily="34" charset="0"/>
                <a:sym typeface="Times New Roman"/>
              </a:rPr>
              <a:t>Owner: St. Mary’s Assumption Church</a:t>
            </a:r>
          </a:p>
          <a:p>
            <a:pPr marL="285750" indent="-285750">
              <a:lnSpc>
                <a:spcPct val="120000"/>
              </a:lnSpc>
              <a:spcBef>
                <a:spcPct val="0"/>
              </a:spcBef>
              <a:buFont typeface="Arial" panose="020B0604020202020204" pitchFamily="34" charset="0"/>
              <a:buChar char="•"/>
            </a:pPr>
            <a:r>
              <a:rPr lang="en-US" sz="4600" b="1" kern="1200" dirty="0">
                <a:solidFill>
                  <a:schemeClr val="tx1"/>
                </a:solidFill>
                <a:latin typeface="Arial" panose="020B0604020202020204" pitchFamily="34" charset="0"/>
                <a:cs typeface="Arial" panose="020B0604020202020204" pitchFamily="34" charset="0"/>
                <a:sym typeface="Times New Roman"/>
              </a:rPr>
              <a:t>Chouteau vacant lots (between Missouri and the ZX station)</a:t>
            </a:r>
          </a:p>
          <a:p>
            <a:pPr marL="1042988" lvl="1" indent="-363538">
              <a:lnSpc>
                <a:spcPct val="120000"/>
              </a:lnSpc>
              <a:spcBef>
                <a:spcPct val="0"/>
              </a:spcBef>
              <a:buFont typeface="Arial" panose="020B0604020202020204" pitchFamily="34" charset="0"/>
              <a:buChar char="•"/>
            </a:pPr>
            <a:r>
              <a:rPr lang="en-US" sz="4600" kern="1200" dirty="0">
                <a:solidFill>
                  <a:schemeClr val="tx1"/>
                </a:solidFill>
                <a:latin typeface="Arial" panose="020B0604020202020204" pitchFamily="34" charset="0"/>
                <a:cs typeface="Arial" panose="020B0604020202020204" pitchFamily="34" charset="0"/>
                <a:sym typeface="Times New Roman"/>
              </a:rPr>
              <a:t>Owner: Chouteau Avenue Partners</a:t>
            </a:r>
          </a:p>
          <a:p>
            <a:pPr marL="1042988" lvl="1" indent="-363538">
              <a:lnSpc>
                <a:spcPct val="120000"/>
              </a:lnSpc>
              <a:spcBef>
                <a:spcPct val="0"/>
              </a:spcBef>
              <a:buFont typeface="Arial" panose="020B0604020202020204" pitchFamily="34" charset="0"/>
              <a:buChar char="•"/>
            </a:pPr>
            <a:endParaRPr lang="en-US" sz="4600" kern="1200" dirty="0">
              <a:solidFill>
                <a:schemeClr val="tx1"/>
              </a:solidFill>
              <a:latin typeface="Arial" panose="020B0604020202020204" pitchFamily="34" charset="0"/>
              <a:cs typeface="Arial" panose="020B0604020202020204" pitchFamily="34" charset="0"/>
              <a:sym typeface="Times New Roman"/>
            </a:endParaRPr>
          </a:p>
          <a:p>
            <a:pPr marL="1042988" indent="-363538">
              <a:lnSpc>
                <a:spcPct val="120000"/>
              </a:lnSpc>
              <a:spcBef>
                <a:spcPct val="0"/>
              </a:spcBef>
              <a:buFont typeface="Arial" panose="020B0604020202020204" pitchFamily="34" charset="0"/>
              <a:buChar char="•"/>
            </a:pPr>
            <a:endParaRPr lang="en-US" sz="4600" kern="1200" dirty="0">
              <a:solidFill>
                <a:schemeClr val="tx1"/>
              </a:solidFill>
              <a:latin typeface="Arial" panose="020B0604020202020204" pitchFamily="34" charset="0"/>
              <a:cs typeface="Arial" panose="020B0604020202020204" pitchFamily="34" charset="0"/>
              <a:sym typeface="Times New Roman"/>
            </a:endParaRPr>
          </a:p>
          <a:p>
            <a:pPr>
              <a:lnSpc>
                <a:spcPct val="90000"/>
              </a:lnSpc>
              <a:spcBef>
                <a:spcPct val="0"/>
              </a:spcBef>
              <a:spcAft>
                <a:spcPts val="600"/>
              </a:spcAft>
            </a:pPr>
            <a:endParaRPr lang="en-US" sz="4100" kern="1200" dirty="0">
              <a:solidFill>
                <a:schemeClr val="tx1"/>
              </a:solidFill>
              <a:sym typeface="Times New Roman"/>
            </a:endParaRPr>
          </a:p>
          <a:p>
            <a:pPr marR="0" lvl="0">
              <a:lnSpc>
                <a:spcPct val="90000"/>
              </a:lnSpc>
              <a:spcBef>
                <a:spcPct val="0"/>
              </a:spcBef>
              <a:spcAft>
                <a:spcPts val="600"/>
              </a:spcAft>
            </a:pPr>
            <a:endParaRPr lang="en-US" sz="32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3273775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
          <a:extLst>
            <a:ext uri="{FF2B5EF4-FFF2-40B4-BE49-F238E27FC236}">
              <a16:creationId xmlns:a16="http://schemas.microsoft.com/office/drawing/2014/main" id="{BE5DF2CF-8C23-15CC-983F-A2B870C4AE24}"/>
            </a:ext>
          </a:extLst>
        </p:cNvPr>
        <p:cNvGrpSpPr/>
        <p:nvPr/>
      </p:nvGrpSpPr>
      <p:grpSpPr>
        <a:xfrm>
          <a:off x="0" y="0"/>
          <a:ext cx="0" cy="0"/>
          <a:chOff x="0" y="0"/>
          <a:chExt cx="0" cy="0"/>
        </a:xfrm>
      </p:grpSpPr>
      <p:pic>
        <p:nvPicPr>
          <p:cNvPr id="2" name="Picture 2" descr="Shape&#10;&#10;Description automatically generated with medium confidence">
            <a:extLst>
              <a:ext uri="{FF2B5EF4-FFF2-40B4-BE49-F238E27FC236}">
                <a16:creationId xmlns:a16="http://schemas.microsoft.com/office/drawing/2014/main" id="{B192D379-587F-C9E7-068F-34C36530822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378755" y="199674"/>
            <a:ext cx="2594567" cy="1393056"/>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33;p3">
            <a:extLst>
              <a:ext uri="{FF2B5EF4-FFF2-40B4-BE49-F238E27FC236}">
                <a16:creationId xmlns:a16="http://schemas.microsoft.com/office/drawing/2014/main" id="{487082ED-C2C3-18F3-ECB4-8E2950BACDF8}"/>
              </a:ext>
            </a:extLst>
          </p:cNvPr>
          <p:cNvSpPr txBox="1"/>
          <p:nvPr/>
        </p:nvSpPr>
        <p:spPr>
          <a:xfrm>
            <a:off x="-218678" y="1053778"/>
            <a:ext cx="12192000" cy="5425519"/>
          </a:xfrm>
          <a:prstGeom prst="rect">
            <a:avLst/>
          </a:prstGeom>
        </p:spPr>
        <p:txBody>
          <a:bodyPr spcFirstLastPara="1" vert="horz" lIns="91440" tIns="45720" rIns="91440" bIns="45720" rtlCol="0" anchor="b" anchorCtr="0">
            <a:normAutofit fontScale="62500" lnSpcReduction="20000"/>
          </a:bodyPr>
          <a:lstStyle/>
          <a:p>
            <a:pPr marL="0" marR="0" lvl="0" indent="0" algn="ctr">
              <a:lnSpc>
                <a:spcPct val="120000"/>
              </a:lnSpc>
              <a:spcBef>
                <a:spcPct val="0"/>
              </a:spcBef>
            </a:pPr>
            <a:r>
              <a:rPr lang="en-US" sz="5700" b="1" kern="1200" dirty="0">
                <a:solidFill>
                  <a:schemeClr val="tx1"/>
                </a:solidFill>
                <a:latin typeface="+mn-lt"/>
                <a:ea typeface="+mj-ea"/>
                <a:cs typeface="+mj-cs"/>
                <a:sym typeface="Times New Roman"/>
              </a:rPr>
              <a:t>Approval of </a:t>
            </a:r>
          </a:p>
          <a:p>
            <a:pPr marL="0" marR="0" lvl="0" indent="0" algn="ctr">
              <a:lnSpc>
                <a:spcPct val="120000"/>
              </a:lnSpc>
              <a:spcBef>
                <a:spcPct val="0"/>
              </a:spcBef>
            </a:pPr>
            <a:r>
              <a:rPr lang="en-US" sz="5700" b="1" kern="1200" dirty="0">
                <a:solidFill>
                  <a:schemeClr val="tx1"/>
                </a:solidFill>
                <a:latin typeface="+mn-lt"/>
                <a:ea typeface="+mj-ea"/>
                <a:cs typeface="+mj-cs"/>
                <a:sym typeface="Times New Roman"/>
              </a:rPr>
              <a:t>November 12, 2025</a:t>
            </a:r>
          </a:p>
          <a:p>
            <a:pPr marL="0" marR="0" lvl="0" indent="0" algn="ctr">
              <a:lnSpc>
                <a:spcPct val="120000"/>
              </a:lnSpc>
              <a:spcBef>
                <a:spcPct val="0"/>
              </a:spcBef>
            </a:pPr>
            <a:r>
              <a:rPr lang="en-US" sz="5700" b="1" kern="1200" dirty="0">
                <a:solidFill>
                  <a:schemeClr val="tx1"/>
                </a:solidFill>
                <a:latin typeface="+mn-lt"/>
                <a:ea typeface="+mj-ea"/>
                <a:cs typeface="+mj-cs"/>
                <a:sym typeface="Times New Roman"/>
              </a:rPr>
              <a:t>Membership Meeting Minutes</a:t>
            </a:r>
          </a:p>
          <a:p>
            <a:pPr marL="0" marR="0" lvl="0" indent="0" algn="ctr">
              <a:lnSpc>
                <a:spcPct val="90000"/>
              </a:lnSpc>
              <a:spcBef>
                <a:spcPct val="0"/>
              </a:spcBef>
              <a:spcAft>
                <a:spcPts val="600"/>
              </a:spcAft>
            </a:pPr>
            <a:endParaRPr lang="en-US" sz="5700" b="1" kern="1200" dirty="0">
              <a:solidFill>
                <a:schemeClr val="tx1"/>
              </a:solidFill>
              <a:latin typeface="+mn-lt"/>
              <a:ea typeface="+mj-ea"/>
              <a:cs typeface="+mj-cs"/>
              <a:sym typeface="Times New Roman"/>
            </a:endParaRPr>
          </a:p>
          <a:p>
            <a:pPr marL="1152525" marR="0" lvl="0">
              <a:lnSpc>
                <a:spcPct val="90000"/>
              </a:lnSpc>
              <a:spcBef>
                <a:spcPct val="0"/>
              </a:spcBef>
              <a:spcAft>
                <a:spcPts val="600"/>
              </a:spcAft>
            </a:pPr>
            <a:r>
              <a:rPr lang="en-US" sz="5700" kern="1200" dirty="0">
                <a:solidFill>
                  <a:schemeClr val="tx1"/>
                </a:solidFill>
                <a:latin typeface="+mn-lt"/>
                <a:ea typeface="+mj-ea"/>
                <a:cs typeface="+mj-cs"/>
                <a:sym typeface="Times New Roman"/>
              </a:rPr>
              <a:t>Is there a motion to approve the November minutes?</a:t>
            </a:r>
          </a:p>
          <a:p>
            <a:pPr marL="1152525" marR="0" lvl="0">
              <a:lnSpc>
                <a:spcPct val="90000"/>
              </a:lnSpc>
              <a:spcBef>
                <a:spcPct val="0"/>
              </a:spcBef>
              <a:spcAft>
                <a:spcPts val="600"/>
              </a:spcAft>
            </a:pPr>
            <a:endParaRPr lang="en-US" sz="5700" kern="1200" dirty="0">
              <a:solidFill>
                <a:schemeClr val="tx1"/>
              </a:solidFill>
              <a:latin typeface="+mn-lt"/>
              <a:ea typeface="+mj-ea"/>
              <a:cs typeface="+mj-cs"/>
              <a:sym typeface="Times New Roman"/>
            </a:endParaRPr>
          </a:p>
          <a:p>
            <a:pPr marL="1152525" marR="0" lvl="0">
              <a:lnSpc>
                <a:spcPct val="90000"/>
              </a:lnSpc>
              <a:spcBef>
                <a:spcPct val="0"/>
              </a:spcBef>
              <a:spcAft>
                <a:spcPts val="600"/>
              </a:spcAft>
            </a:pPr>
            <a:r>
              <a:rPr lang="en-US" sz="5700" kern="1200" dirty="0">
                <a:solidFill>
                  <a:schemeClr val="tx1"/>
                </a:solidFill>
                <a:latin typeface="+mn-lt"/>
                <a:ea typeface="+mj-ea"/>
                <a:cs typeface="+mj-cs"/>
                <a:sym typeface="Times New Roman"/>
              </a:rPr>
              <a:t>Is there a second? </a:t>
            </a:r>
          </a:p>
          <a:p>
            <a:pPr marL="1552575" marR="0" lvl="0">
              <a:lnSpc>
                <a:spcPct val="90000"/>
              </a:lnSpc>
              <a:spcBef>
                <a:spcPct val="0"/>
              </a:spcBef>
              <a:spcAft>
                <a:spcPts val="600"/>
              </a:spcAft>
            </a:pPr>
            <a:endParaRPr lang="en-US" sz="5700" kern="1200" dirty="0">
              <a:solidFill>
                <a:schemeClr val="tx1"/>
              </a:solidFill>
              <a:latin typeface="+mn-lt"/>
              <a:ea typeface="+mj-ea"/>
              <a:cs typeface="+mj-cs"/>
              <a:sym typeface="Times New Roman"/>
            </a:endParaRPr>
          </a:p>
          <a:p>
            <a:pPr marL="917575" marR="0" lvl="0" algn="ctr">
              <a:lnSpc>
                <a:spcPct val="90000"/>
              </a:lnSpc>
              <a:spcBef>
                <a:spcPct val="0"/>
              </a:spcBef>
              <a:spcAft>
                <a:spcPts val="600"/>
              </a:spcAft>
            </a:pPr>
            <a:r>
              <a:rPr lang="en-US" sz="5700" kern="1200" dirty="0">
                <a:solidFill>
                  <a:schemeClr val="tx1"/>
                </a:solidFill>
                <a:latin typeface="+mn-lt"/>
                <a:ea typeface="+mj-ea"/>
                <a:cs typeface="+mj-cs"/>
              </a:rPr>
              <a:t>The minutes are approved. </a:t>
            </a:r>
          </a:p>
          <a:p>
            <a:pPr marL="917575" marR="0" lvl="0" algn="ctr">
              <a:lnSpc>
                <a:spcPct val="90000"/>
              </a:lnSpc>
              <a:spcBef>
                <a:spcPct val="0"/>
              </a:spcBef>
              <a:spcAft>
                <a:spcPts val="600"/>
              </a:spcAft>
            </a:pPr>
            <a:r>
              <a:rPr lang="en-US" sz="5700" kern="1200" dirty="0">
                <a:solidFill>
                  <a:schemeClr val="tx1"/>
                </a:solidFill>
                <a:latin typeface="+mn-lt"/>
                <a:ea typeface="+mj-ea"/>
                <a:cs typeface="+mj-cs"/>
              </a:rPr>
              <a:t>Thank you. </a:t>
            </a:r>
          </a:p>
          <a:p>
            <a:pPr marL="917575" marR="0" lvl="0" algn="ctr">
              <a:lnSpc>
                <a:spcPct val="90000"/>
              </a:lnSpc>
              <a:spcBef>
                <a:spcPct val="0"/>
              </a:spcBef>
              <a:spcAft>
                <a:spcPts val="600"/>
              </a:spcAft>
            </a:pPr>
            <a:endParaRPr lang="en-US" sz="5700" kern="1200" dirty="0">
              <a:solidFill>
                <a:schemeClr val="tx1"/>
              </a:solidFill>
              <a:latin typeface="+mn-lt"/>
              <a:ea typeface="+mj-ea"/>
              <a:cs typeface="+mj-cs"/>
            </a:endParaRPr>
          </a:p>
        </p:txBody>
      </p:sp>
    </p:spTree>
    <p:extLst>
      <p:ext uri="{BB962C8B-B14F-4D97-AF65-F5344CB8AC3E}">
        <p14:creationId xmlns:p14="http://schemas.microsoft.com/office/powerpoint/2010/main" val="6664769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5">
          <a:extLst>
            <a:ext uri="{FF2B5EF4-FFF2-40B4-BE49-F238E27FC236}">
              <a16:creationId xmlns:a16="http://schemas.microsoft.com/office/drawing/2014/main" id="{B4D70F37-C5DD-714D-546B-E7FA60B86B95}"/>
            </a:ext>
          </a:extLst>
        </p:cNvPr>
        <p:cNvGrpSpPr/>
        <p:nvPr/>
      </p:nvGrpSpPr>
      <p:grpSpPr>
        <a:xfrm>
          <a:off x="0" y="0"/>
          <a:ext cx="0" cy="0"/>
          <a:chOff x="0" y="0"/>
          <a:chExt cx="0" cy="0"/>
        </a:xfrm>
      </p:grpSpPr>
      <p:pic>
        <p:nvPicPr>
          <p:cNvPr id="2" name="Picture 2" descr="Shape&#10;&#10;Description automatically generated with medium confidence">
            <a:extLst>
              <a:ext uri="{FF2B5EF4-FFF2-40B4-BE49-F238E27FC236}">
                <a16:creationId xmlns:a16="http://schemas.microsoft.com/office/drawing/2014/main" id="{97BFC698-C164-2C78-D75A-B8989E40D32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378755" y="199674"/>
            <a:ext cx="2594567" cy="1393056"/>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33;p3">
            <a:extLst>
              <a:ext uri="{FF2B5EF4-FFF2-40B4-BE49-F238E27FC236}">
                <a16:creationId xmlns:a16="http://schemas.microsoft.com/office/drawing/2014/main" id="{5E02A8B3-35D9-1720-7E75-B08EF3E59962}"/>
              </a:ext>
            </a:extLst>
          </p:cNvPr>
          <p:cNvSpPr txBox="1"/>
          <p:nvPr/>
        </p:nvSpPr>
        <p:spPr>
          <a:xfrm>
            <a:off x="218678" y="-360218"/>
            <a:ext cx="11876340" cy="7218218"/>
          </a:xfrm>
          <a:prstGeom prst="rect">
            <a:avLst/>
          </a:prstGeom>
        </p:spPr>
        <p:txBody>
          <a:bodyPr spcFirstLastPara="1" vert="horz" lIns="91440" tIns="45720" rIns="91440" bIns="45720" rtlCol="0" anchor="b" anchorCtr="0">
            <a:normAutofit/>
          </a:bodyPr>
          <a:lstStyle/>
          <a:p>
            <a:pPr marL="0" marR="0" lvl="0" indent="0">
              <a:lnSpc>
                <a:spcPct val="90000"/>
              </a:lnSpc>
              <a:spcBef>
                <a:spcPct val="0"/>
              </a:spcBef>
              <a:spcAft>
                <a:spcPts val="600"/>
              </a:spcAft>
            </a:pPr>
            <a:r>
              <a:rPr lang="en-US" sz="4300" b="1" kern="1200" dirty="0">
                <a:solidFill>
                  <a:schemeClr val="tx1"/>
                </a:solidFill>
                <a:latin typeface="+mn-lt"/>
                <a:ea typeface="+mj-ea"/>
                <a:cs typeface="+mj-cs"/>
                <a:sym typeface="Times New Roman"/>
              </a:rPr>
              <a:t>2026 Recap</a:t>
            </a:r>
            <a:endParaRPr lang="en-US" sz="3500" b="1" kern="1200" dirty="0">
              <a:solidFill>
                <a:schemeClr val="tx1"/>
              </a:solidFill>
              <a:latin typeface="Arial" panose="020B0604020202020204" pitchFamily="34" charset="0"/>
              <a:ea typeface="+mj-ea"/>
              <a:cs typeface="Arial" panose="020B0604020202020204" pitchFamily="34" charset="0"/>
              <a:sym typeface="Times New Roman"/>
            </a:endParaRPr>
          </a:p>
          <a:p>
            <a:pPr marL="523875" indent="-523875">
              <a:lnSpc>
                <a:spcPct val="120000"/>
              </a:lnSpc>
              <a:spcBef>
                <a:spcPct val="0"/>
              </a:spcBef>
              <a:buFont typeface="+mj-lt"/>
              <a:buAutoNum type="arabicPeriod"/>
            </a:pPr>
            <a:r>
              <a:rPr lang="en-US" sz="3200" b="1" dirty="0"/>
              <a:t>Updated and revised the website</a:t>
            </a:r>
          </a:p>
          <a:p>
            <a:pPr marL="514350" lvl="0" indent="-514350">
              <a:lnSpc>
                <a:spcPct val="120000"/>
              </a:lnSpc>
              <a:spcBef>
                <a:spcPct val="0"/>
              </a:spcBef>
              <a:buFont typeface="+mj-lt"/>
              <a:buAutoNum type="arabicPeriod"/>
            </a:pPr>
            <a:r>
              <a:rPr lang="en-US" sz="3200" b="1" dirty="0"/>
              <a:t>Spring Home &amp; Garden Tour</a:t>
            </a:r>
            <a:r>
              <a:rPr lang="en-US" sz="3200" dirty="0"/>
              <a:t>: Revived after 5 years without.</a:t>
            </a:r>
          </a:p>
          <a:p>
            <a:pPr marL="514350" lvl="0" indent="-514350">
              <a:lnSpc>
                <a:spcPct val="120000"/>
              </a:lnSpc>
              <a:spcBef>
                <a:spcPct val="0"/>
              </a:spcBef>
              <a:buFont typeface="+mj-lt"/>
              <a:buAutoNum type="arabicPeriod"/>
            </a:pPr>
            <a:r>
              <a:rPr lang="en-US" sz="3200" b="1" dirty="0"/>
              <a:t>Holiday Parlor Tour: </a:t>
            </a:r>
            <a:r>
              <a:rPr lang="en-US" sz="3200" dirty="0"/>
              <a:t>4</a:t>
            </a:r>
            <a:r>
              <a:rPr lang="en-US" sz="3200" baseline="30000" dirty="0"/>
              <a:t>th</a:t>
            </a:r>
            <a:r>
              <a:rPr lang="en-US" sz="3200" dirty="0"/>
              <a:t> consecutive post-Covid holiday tour</a:t>
            </a:r>
            <a:endParaRPr lang="en-US" sz="3200" b="1" dirty="0"/>
          </a:p>
          <a:p>
            <a:pPr marL="514350" lvl="0" indent="-514350">
              <a:lnSpc>
                <a:spcPct val="120000"/>
              </a:lnSpc>
              <a:spcBef>
                <a:spcPct val="0"/>
              </a:spcBef>
              <a:buFont typeface="+mj-lt"/>
              <a:buAutoNum type="arabicPeriod"/>
            </a:pPr>
            <a:r>
              <a:rPr lang="en-US" sz="3200" b="1" dirty="0"/>
              <a:t>New Residents Social: </a:t>
            </a:r>
            <a:r>
              <a:rPr lang="en-US" sz="3200" dirty="0"/>
              <a:t>Revived after 5 years without</a:t>
            </a:r>
          </a:p>
          <a:p>
            <a:pPr marL="514350" lvl="0" indent="-514350">
              <a:lnSpc>
                <a:spcPct val="120000"/>
              </a:lnSpc>
              <a:spcBef>
                <a:spcPct val="0"/>
              </a:spcBef>
              <a:buFont typeface="+mj-lt"/>
              <a:buAutoNum type="arabicPeriod"/>
            </a:pPr>
            <a:r>
              <a:rPr lang="en-US" sz="3200" b="1" dirty="0"/>
              <a:t>New Police Substation: </a:t>
            </a:r>
            <a:r>
              <a:rPr lang="en-US" sz="3200" dirty="0"/>
              <a:t>Leased 1817 Park Avenue</a:t>
            </a:r>
          </a:p>
          <a:p>
            <a:pPr marL="514350" lvl="0" indent="-514350">
              <a:lnSpc>
                <a:spcPct val="120000"/>
              </a:lnSpc>
              <a:spcBef>
                <a:spcPct val="0"/>
              </a:spcBef>
              <a:buFont typeface="+mj-lt"/>
              <a:buAutoNum type="arabicPeriod"/>
            </a:pPr>
            <a:r>
              <a:rPr lang="en-US" sz="3200" b="1" dirty="0"/>
              <a:t>Vicini seasonal lease of eastern half of “pocket park”</a:t>
            </a:r>
          </a:p>
          <a:p>
            <a:pPr marL="514350" indent="-514350">
              <a:lnSpc>
                <a:spcPct val="120000"/>
              </a:lnSpc>
              <a:spcBef>
                <a:spcPct val="0"/>
              </a:spcBef>
              <a:buFont typeface="+mj-lt"/>
              <a:buAutoNum type="arabicPeriod"/>
            </a:pPr>
            <a:r>
              <a:rPr lang="en-US" sz="3200" b="1" dirty="0"/>
              <a:t>2320 Chouteau Public Storage Facility: </a:t>
            </a:r>
            <a:r>
              <a:rPr lang="en-US" sz="3200" dirty="0"/>
              <a:t>Ongoing fight</a:t>
            </a:r>
          </a:p>
          <a:p>
            <a:pPr marL="514350" indent="-514350">
              <a:lnSpc>
                <a:spcPct val="120000"/>
              </a:lnSpc>
              <a:spcBef>
                <a:spcPct val="0"/>
              </a:spcBef>
              <a:buFont typeface="+mj-lt"/>
              <a:buAutoNum type="arabicPeriod"/>
            </a:pPr>
            <a:r>
              <a:rPr lang="en-US" sz="3200" b="1" dirty="0"/>
              <a:t>Restructured budget accountability and budget process</a:t>
            </a:r>
          </a:p>
          <a:p>
            <a:pPr marL="514350" indent="-514350">
              <a:lnSpc>
                <a:spcPct val="120000"/>
              </a:lnSpc>
              <a:spcBef>
                <a:spcPct val="0"/>
              </a:spcBef>
              <a:buFont typeface="+mj-lt"/>
              <a:buAutoNum type="arabicPeriod"/>
            </a:pPr>
            <a:r>
              <a:rPr lang="en-US" sz="3200" b="1" dirty="0"/>
              <a:t>Emphasized laser focus on</a:t>
            </a:r>
            <a:r>
              <a:rPr lang="en-US" sz="3200" dirty="0"/>
              <a:t>: </a:t>
            </a:r>
          </a:p>
          <a:p>
            <a:pPr marL="744538">
              <a:lnSpc>
                <a:spcPct val="120000"/>
              </a:lnSpc>
              <a:spcBef>
                <a:spcPct val="0"/>
              </a:spcBef>
            </a:pPr>
            <a:r>
              <a:rPr lang="en-US" sz="3200" dirty="0"/>
              <a:t>Restoration and Preservation, Improvements, &amp; Safety</a:t>
            </a:r>
            <a:endParaRPr lang="en-US" sz="4100" kern="1200" dirty="0">
              <a:solidFill>
                <a:schemeClr val="tx1"/>
              </a:solidFill>
              <a:sym typeface="Times New Roman"/>
            </a:endParaRPr>
          </a:p>
        </p:txBody>
      </p:sp>
    </p:spTree>
    <p:extLst>
      <p:ext uri="{BB962C8B-B14F-4D97-AF65-F5344CB8AC3E}">
        <p14:creationId xmlns:p14="http://schemas.microsoft.com/office/powerpoint/2010/main" val="13984752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5">
          <a:extLst>
            <a:ext uri="{FF2B5EF4-FFF2-40B4-BE49-F238E27FC236}">
              <a16:creationId xmlns:a16="http://schemas.microsoft.com/office/drawing/2014/main" id="{074012E9-92AF-932A-775A-B9937C1DA945}"/>
            </a:ext>
          </a:extLst>
        </p:cNvPr>
        <p:cNvGrpSpPr/>
        <p:nvPr/>
      </p:nvGrpSpPr>
      <p:grpSpPr>
        <a:xfrm>
          <a:off x="0" y="0"/>
          <a:ext cx="0" cy="0"/>
          <a:chOff x="0" y="0"/>
          <a:chExt cx="0" cy="0"/>
        </a:xfrm>
      </p:grpSpPr>
      <p:pic>
        <p:nvPicPr>
          <p:cNvPr id="2" name="Picture 2" descr="Shape&#10;&#10;Description automatically generated with medium confidence">
            <a:extLst>
              <a:ext uri="{FF2B5EF4-FFF2-40B4-BE49-F238E27FC236}">
                <a16:creationId xmlns:a16="http://schemas.microsoft.com/office/drawing/2014/main" id="{3533A3F2-25D9-7AE0-B51B-868B346F684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378755" y="199674"/>
            <a:ext cx="2594567" cy="1393056"/>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33;p3">
            <a:extLst>
              <a:ext uri="{FF2B5EF4-FFF2-40B4-BE49-F238E27FC236}">
                <a16:creationId xmlns:a16="http://schemas.microsoft.com/office/drawing/2014/main" id="{4C2F06D9-2E86-E3E4-2E1E-4178FD02835B}"/>
              </a:ext>
            </a:extLst>
          </p:cNvPr>
          <p:cNvSpPr txBox="1"/>
          <p:nvPr/>
        </p:nvSpPr>
        <p:spPr>
          <a:xfrm>
            <a:off x="109339" y="1468581"/>
            <a:ext cx="11985679" cy="5611091"/>
          </a:xfrm>
          <a:prstGeom prst="rect">
            <a:avLst/>
          </a:prstGeom>
        </p:spPr>
        <p:txBody>
          <a:bodyPr spcFirstLastPara="1" vert="horz" lIns="91440" tIns="45720" rIns="91440" bIns="45720" rtlCol="0" anchor="b" anchorCtr="0">
            <a:normAutofit fontScale="25000" lnSpcReduction="20000"/>
          </a:bodyPr>
          <a:lstStyle/>
          <a:p>
            <a:pPr marL="0" marR="0" lvl="0" indent="0">
              <a:lnSpc>
                <a:spcPct val="90000"/>
              </a:lnSpc>
              <a:spcBef>
                <a:spcPct val="0"/>
              </a:spcBef>
              <a:spcAft>
                <a:spcPts val="600"/>
              </a:spcAft>
            </a:pPr>
            <a:r>
              <a:rPr lang="en-US" sz="16000" b="1" kern="1200" dirty="0">
                <a:solidFill>
                  <a:schemeClr val="tx1"/>
                </a:solidFill>
                <a:latin typeface="+mn-lt"/>
                <a:ea typeface="+mj-ea"/>
                <a:cs typeface="+mj-cs"/>
                <a:sym typeface="Times New Roman"/>
              </a:rPr>
              <a:t>Culture</a:t>
            </a:r>
          </a:p>
          <a:p>
            <a:pPr marL="742950" marR="0" lvl="0">
              <a:lnSpc>
                <a:spcPct val="90000"/>
              </a:lnSpc>
              <a:spcBef>
                <a:spcPct val="0"/>
              </a:spcBef>
              <a:spcAft>
                <a:spcPts val="600"/>
              </a:spcAft>
            </a:pPr>
            <a:endParaRPr lang="en-US" sz="3200" b="1" kern="1200" dirty="0">
              <a:solidFill>
                <a:schemeClr val="tx1"/>
              </a:solidFill>
              <a:latin typeface="Arial" panose="020B0604020202020204" pitchFamily="34" charset="0"/>
              <a:ea typeface="+mj-ea"/>
              <a:cs typeface="Arial" panose="020B0604020202020204" pitchFamily="34" charset="0"/>
              <a:sym typeface="Times New Roman"/>
            </a:endParaRPr>
          </a:p>
          <a:p>
            <a:pPr marL="12700" marR="0" lvl="0">
              <a:lnSpc>
                <a:spcPct val="90000"/>
              </a:lnSpc>
              <a:spcBef>
                <a:spcPct val="0"/>
              </a:spcBef>
              <a:spcAft>
                <a:spcPts val="600"/>
              </a:spcAft>
            </a:pPr>
            <a:r>
              <a:rPr lang="en-US" sz="11200" kern="1200" dirty="0">
                <a:solidFill>
                  <a:schemeClr val="tx1"/>
                </a:solidFill>
                <a:latin typeface="Arial" panose="020B0604020202020204" pitchFamily="34" charset="0"/>
                <a:ea typeface="+mj-ea"/>
                <a:cs typeface="Arial" panose="020B0604020202020204" pitchFamily="34" charset="0"/>
                <a:sym typeface="Times New Roman"/>
              </a:rPr>
              <a:t>The board is the custodian of </a:t>
            </a:r>
          </a:p>
          <a:p>
            <a:pPr marL="12700" marR="0" lvl="0">
              <a:lnSpc>
                <a:spcPct val="90000"/>
              </a:lnSpc>
              <a:spcBef>
                <a:spcPct val="0"/>
              </a:spcBef>
              <a:spcAft>
                <a:spcPts val="600"/>
              </a:spcAft>
            </a:pPr>
            <a:r>
              <a:rPr lang="en-US" sz="11200" kern="1200" dirty="0">
                <a:solidFill>
                  <a:schemeClr val="tx1"/>
                </a:solidFill>
                <a:latin typeface="Arial" panose="020B0604020202020204" pitchFamily="34" charset="0"/>
                <a:ea typeface="+mj-ea"/>
                <a:cs typeface="Arial" panose="020B0604020202020204" pitchFamily="34" charset="0"/>
                <a:sym typeface="Times New Roman"/>
              </a:rPr>
              <a:t>the financial and cultural resources of the organization.</a:t>
            </a:r>
          </a:p>
          <a:p>
            <a:pPr marL="12700" marR="0" lvl="0">
              <a:lnSpc>
                <a:spcPct val="90000"/>
              </a:lnSpc>
              <a:spcBef>
                <a:spcPct val="0"/>
              </a:spcBef>
              <a:spcAft>
                <a:spcPts val="600"/>
              </a:spcAft>
            </a:pPr>
            <a:endParaRPr lang="en-US" sz="11200" kern="1200" dirty="0">
              <a:solidFill>
                <a:schemeClr val="tx1"/>
              </a:solidFill>
              <a:latin typeface="Arial" panose="020B0604020202020204" pitchFamily="34" charset="0"/>
              <a:ea typeface="+mj-ea"/>
              <a:cs typeface="Arial" panose="020B0604020202020204" pitchFamily="34" charset="0"/>
              <a:sym typeface="Times New Roman"/>
            </a:endParaRPr>
          </a:p>
          <a:p>
            <a:pPr marL="579438" lvl="0" indent="-455613">
              <a:lnSpc>
                <a:spcPct val="120000"/>
              </a:lnSpc>
              <a:spcBef>
                <a:spcPct val="0"/>
              </a:spcBef>
              <a:buFont typeface="+mj-lt"/>
              <a:buAutoNum type="arabicPeriod"/>
            </a:pPr>
            <a:r>
              <a:rPr lang="en-US" sz="11200" dirty="0"/>
              <a:t>“Culture” defies easy definition. It is a “I-know-it-when-I-see-it” phenomenon</a:t>
            </a:r>
          </a:p>
          <a:p>
            <a:pPr marL="579438" lvl="0" indent="-455613">
              <a:lnSpc>
                <a:spcPct val="120000"/>
              </a:lnSpc>
              <a:spcBef>
                <a:spcPct val="0"/>
              </a:spcBef>
              <a:buFont typeface="+mj-lt"/>
              <a:buAutoNum type="arabicPeriod"/>
            </a:pPr>
            <a:endParaRPr lang="en-US" sz="4000" dirty="0"/>
          </a:p>
          <a:p>
            <a:pPr marL="579438" lvl="0" indent="-455613">
              <a:lnSpc>
                <a:spcPct val="120000"/>
              </a:lnSpc>
              <a:spcBef>
                <a:spcPct val="0"/>
              </a:spcBef>
              <a:buFont typeface="+mj-lt"/>
              <a:buAutoNum type="arabicPeriod"/>
            </a:pPr>
            <a:r>
              <a:rPr lang="en-US" sz="11200" dirty="0"/>
              <a:t>A neighborhood can develop a distinctive culture, just as a culture takes root over time in a nation, city, company, family, house of worship, or school.</a:t>
            </a:r>
          </a:p>
          <a:p>
            <a:pPr marL="579438" lvl="0" indent="-455613">
              <a:lnSpc>
                <a:spcPct val="120000"/>
              </a:lnSpc>
              <a:spcBef>
                <a:spcPct val="0"/>
              </a:spcBef>
              <a:buFont typeface="+mj-lt"/>
              <a:buAutoNum type="arabicPeriod"/>
            </a:pPr>
            <a:endParaRPr lang="en-US" sz="4000" dirty="0"/>
          </a:p>
          <a:p>
            <a:pPr marL="579438" lvl="0" indent="-455613">
              <a:lnSpc>
                <a:spcPct val="120000"/>
              </a:lnSpc>
              <a:spcBef>
                <a:spcPct val="0"/>
              </a:spcBef>
              <a:buFont typeface="+mj-lt"/>
              <a:buAutoNum type="arabicPeriod"/>
            </a:pPr>
            <a:r>
              <a:rPr lang="en-US" sz="11200" dirty="0"/>
              <a:t>The touchstones of culture include origin stories, the name of the organization, historical milestones, tales of trial and triumph, heroes, traditions, celebrations, and an emphasis on connection and belonging, which encourages communication and an expectation for engagement.</a:t>
            </a:r>
          </a:p>
          <a:p>
            <a:pPr marL="123825">
              <a:lnSpc>
                <a:spcPct val="90000"/>
              </a:lnSpc>
              <a:spcBef>
                <a:spcPct val="0"/>
              </a:spcBef>
              <a:spcAft>
                <a:spcPts val="600"/>
              </a:spcAft>
            </a:pPr>
            <a:endParaRPr lang="en-US" sz="5800" kern="1200" dirty="0">
              <a:solidFill>
                <a:schemeClr val="tx1"/>
              </a:solidFill>
              <a:sym typeface="Times New Roman"/>
            </a:endParaRPr>
          </a:p>
          <a:p>
            <a:pPr marR="0" lvl="0">
              <a:lnSpc>
                <a:spcPct val="90000"/>
              </a:lnSpc>
              <a:spcBef>
                <a:spcPct val="0"/>
              </a:spcBef>
              <a:spcAft>
                <a:spcPts val="600"/>
              </a:spcAft>
            </a:pPr>
            <a:endParaRPr lang="en-US" sz="32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325191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5">
          <a:extLst>
            <a:ext uri="{FF2B5EF4-FFF2-40B4-BE49-F238E27FC236}">
              <a16:creationId xmlns:a16="http://schemas.microsoft.com/office/drawing/2014/main" id="{9CDF84AF-DF32-BE14-DCC8-A4F6F75FAA7B}"/>
            </a:ext>
          </a:extLst>
        </p:cNvPr>
        <p:cNvGrpSpPr/>
        <p:nvPr/>
      </p:nvGrpSpPr>
      <p:grpSpPr>
        <a:xfrm>
          <a:off x="0" y="0"/>
          <a:ext cx="0" cy="0"/>
          <a:chOff x="0" y="0"/>
          <a:chExt cx="0" cy="0"/>
        </a:xfrm>
      </p:grpSpPr>
      <p:pic>
        <p:nvPicPr>
          <p:cNvPr id="2" name="Picture 2" descr="Shape&#10;&#10;Description automatically generated with medium confidence">
            <a:extLst>
              <a:ext uri="{FF2B5EF4-FFF2-40B4-BE49-F238E27FC236}">
                <a16:creationId xmlns:a16="http://schemas.microsoft.com/office/drawing/2014/main" id="{BB0339AD-DF50-15EC-161E-1C7D7F74263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378755" y="199674"/>
            <a:ext cx="2594567" cy="1393056"/>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33;p3">
            <a:extLst>
              <a:ext uri="{FF2B5EF4-FFF2-40B4-BE49-F238E27FC236}">
                <a16:creationId xmlns:a16="http://schemas.microsoft.com/office/drawing/2014/main" id="{E81A33BB-8F14-EB42-095C-BF8B89119AEB}"/>
              </a:ext>
            </a:extLst>
          </p:cNvPr>
          <p:cNvSpPr txBox="1"/>
          <p:nvPr/>
        </p:nvSpPr>
        <p:spPr>
          <a:xfrm>
            <a:off x="360218" y="1372714"/>
            <a:ext cx="8631382" cy="5485286"/>
          </a:xfrm>
          <a:prstGeom prst="rect">
            <a:avLst/>
          </a:prstGeom>
        </p:spPr>
        <p:txBody>
          <a:bodyPr spcFirstLastPara="1" vert="horz" lIns="91440" tIns="45720" rIns="91440" bIns="45720" rtlCol="0" anchor="b" anchorCtr="0">
            <a:normAutofit fontScale="92500" lnSpcReduction="20000"/>
          </a:bodyPr>
          <a:lstStyle/>
          <a:p>
            <a:pPr marL="0" marR="0" lvl="0" indent="0">
              <a:lnSpc>
                <a:spcPct val="90000"/>
              </a:lnSpc>
              <a:spcBef>
                <a:spcPct val="0"/>
              </a:spcBef>
              <a:spcAft>
                <a:spcPts val="600"/>
              </a:spcAft>
            </a:pPr>
            <a:r>
              <a:rPr lang="en-US" sz="4300" b="1" kern="1200" dirty="0">
                <a:solidFill>
                  <a:schemeClr val="tx1"/>
                </a:solidFill>
                <a:latin typeface="+mn-lt"/>
                <a:ea typeface="+mj-ea"/>
                <a:cs typeface="+mj-cs"/>
                <a:sym typeface="Times New Roman"/>
              </a:rPr>
              <a:t>Engagement</a:t>
            </a:r>
          </a:p>
          <a:p>
            <a:pPr marL="742950" marR="0" lvl="0">
              <a:lnSpc>
                <a:spcPct val="90000"/>
              </a:lnSpc>
              <a:spcBef>
                <a:spcPct val="0"/>
              </a:spcBef>
              <a:spcAft>
                <a:spcPts val="600"/>
              </a:spcAft>
            </a:pPr>
            <a:endParaRPr lang="en-US" sz="3500" b="1" kern="1200" dirty="0">
              <a:solidFill>
                <a:schemeClr val="tx1"/>
              </a:solidFill>
              <a:latin typeface="Arial" panose="020B0604020202020204" pitchFamily="34" charset="0"/>
              <a:ea typeface="+mj-ea"/>
              <a:cs typeface="Arial" panose="020B0604020202020204" pitchFamily="34" charset="0"/>
              <a:sym typeface="Times New Roman"/>
            </a:endParaRPr>
          </a:p>
          <a:p>
            <a:pPr marL="1035050" lvl="0" indent="-635000">
              <a:lnSpc>
                <a:spcPct val="120000"/>
              </a:lnSpc>
              <a:spcBef>
                <a:spcPct val="0"/>
              </a:spcBef>
              <a:buFont typeface="+mj-lt"/>
              <a:buAutoNum type="arabicPeriod"/>
            </a:pPr>
            <a:r>
              <a:rPr lang="en-US" sz="3200" u="sng" dirty="0"/>
              <a:t>Stay informed</a:t>
            </a:r>
            <a:r>
              <a:rPr lang="en-US" sz="3200" dirty="0"/>
              <a:t>: attend monthly meetings, read emails, visit the website, read the </a:t>
            </a:r>
            <a:r>
              <a:rPr lang="en-US" sz="3200" i="1" dirty="0"/>
              <a:t>Marquis</a:t>
            </a:r>
            <a:r>
              <a:rPr lang="en-US" sz="3200" dirty="0"/>
              <a:t>, talk with your neighbors</a:t>
            </a:r>
          </a:p>
          <a:p>
            <a:pPr marL="1035050" lvl="0" indent="-635000">
              <a:lnSpc>
                <a:spcPct val="120000"/>
              </a:lnSpc>
              <a:spcBef>
                <a:spcPct val="0"/>
              </a:spcBef>
              <a:buFont typeface="+mj-lt"/>
              <a:buAutoNum type="arabicPeriod"/>
            </a:pPr>
            <a:endParaRPr lang="en-US" sz="3200" u="sng" dirty="0"/>
          </a:p>
          <a:p>
            <a:pPr marL="1035050" lvl="0" indent="-635000">
              <a:lnSpc>
                <a:spcPct val="120000"/>
              </a:lnSpc>
              <a:spcBef>
                <a:spcPct val="0"/>
              </a:spcBef>
              <a:buFont typeface="+mj-lt"/>
              <a:buAutoNum type="arabicPeriod"/>
            </a:pPr>
            <a:r>
              <a:rPr lang="en-US" sz="3200" u="sng" dirty="0"/>
              <a:t>Ask questions</a:t>
            </a:r>
          </a:p>
          <a:p>
            <a:pPr marL="1035050" lvl="0" indent="-635000">
              <a:lnSpc>
                <a:spcPct val="120000"/>
              </a:lnSpc>
              <a:spcBef>
                <a:spcPct val="0"/>
              </a:spcBef>
              <a:buFont typeface="+mj-lt"/>
              <a:buAutoNum type="arabicPeriod"/>
            </a:pPr>
            <a:endParaRPr lang="en-US" sz="3200" u="sng" dirty="0"/>
          </a:p>
          <a:p>
            <a:pPr marL="1035050" lvl="0" indent="-635000">
              <a:lnSpc>
                <a:spcPct val="120000"/>
              </a:lnSpc>
              <a:spcBef>
                <a:spcPct val="0"/>
              </a:spcBef>
              <a:buFont typeface="+mj-lt"/>
              <a:buAutoNum type="arabicPeriod"/>
            </a:pPr>
            <a:r>
              <a:rPr lang="en-US" sz="3200" u="sng" dirty="0"/>
              <a:t>Follow up</a:t>
            </a:r>
          </a:p>
          <a:p>
            <a:pPr marL="1035050" lvl="0" indent="-635000">
              <a:lnSpc>
                <a:spcPct val="120000"/>
              </a:lnSpc>
              <a:spcBef>
                <a:spcPct val="0"/>
              </a:spcBef>
              <a:buFont typeface="+mj-lt"/>
              <a:buAutoNum type="arabicPeriod"/>
            </a:pPr>
            <a:endParaRPr lang="en-US" sz="3200" u="sng" dirty="0"/>
          </a:p>
          <a:p>
            <a:pPr marL="1035050" lvl="0" indent="-635000">
              <a:lnSpc>
                <a:spcPct val="120000"/>
              </a:lnSpc>
              <a:spcBef>
                <a:spcPct val="0"/>
              </a:spcBef>
              <a:buFont typeface="+mj-lt"/>
              <a:buAutoNum type="arabicPeriod"/>
            </a:pPr>
            <a:r>
              <a:rPr lang="en-US" sz="3200" u="sng" dirty="0"/>
              <a:t>Volunteer</a:t>
            </a:r>
          </a:p>
          <a:p>
            <a:pPr>
              <a:lnSpc>
                <a:spcPct val="90000"/>
              </a:lnSpc>
              <a:spcBef>
                <a:spcPct val="0"/>
              </a:spcBef>
              <a:spcAft>
                <a:spcPts val="600"/>
              </a:spcAft>
            </a:pPr>
            <a:endParaRPr lang="en-US" sz="4100" kern="1200" dirty="0">
              <a:solidFill>
                <a:schemeClr val="tx1"/>
              </a:solidFill>
              <a:sym typeface="Times New Roman"/>
            </a:endParaRPr>
          </a:p>
          <a:p>
            <a:pPr marR="0" lvl="0">
              <a:lnSpc>
                <a:spcPct val="90000"/>
              </a:lnSpc>
              <a:spcBef>
                <a:spcPct val="0"/>
              </a:spcBef>
              <a:spcAft>
                <a:spcPts val="600"/>
              </a:spcAft>
            </a:pPr>
            <a:endParaRPr lang="en-US" sz="32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32192143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5">
          <a:extLst>
            <a:ext uri="{FF2B5EF4-FFF2-40B4-BE49-F238E27FC236}">
              <a16:creationId xmlns:a16="http://schemas.microsoft.com/office/drawing/2014/main" id="{33A3888D-A7A3-2726-2769-E9A08E26F49B}"/>
            </a:ext>
          </a:extLst>
        </p:cNvPr>
        <p:cNvGrpSpPr/>
        <p:nvPr/>
      </p:nvGrpSpPr>
      <p:grpSpPr>
        <a:xfrm>
          <a:off x="0" y="0"/>
          <a:ext cx="0" cy="0"/>
          <a:chOff x="0" y="0"/>
          <a:chExt cx="0" cy="0"/>
        </a:xfrm>
      </p:grpSpPr>
      <p:pic>
        <p:nvPicPr>
          <p:cNvPr id="2" name="Picture 2" descr="Shape&#10;&#10;Description automatically generated with medium confidence">
            <a:extLst>
              <a:ext uri="{FF2B5EF4-FFF2-40B4-BE49-F238E27FC236}">
                <a16:creationId xmlns:a16="http://schemas.microsoft.com/office/drawing/2014/main" id="{557F4B79-824B-C7FC-8B09-4C7C6BD2EEF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378755" y="199674"/>
            <a:ext cx="2594567" cy="1393056"/>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33;p3">
            <a:extLst>
              <a:ext uri="{FF2B5EF4-FFF2-40B4-BE49-F238E27FC236}">
                <a16:creationId xmlns:a16="http://schemas.microsoft.com/office/drawing/2014/main" id="{66E6A8A4-BB4C-F99B-14A4-D7020574D6A3}"/>
              </a:ext>
            </a:extLst>
          </p:cNvPr>
          <p:cNvSpPr txBox="1"/>
          <p:nvPr/>
        </p:nvSpPr>
        <p:spPr>
          <a:xfrm>
            <a:off x="-371078" y="587602"/>
            <a:ext cx="12192000" cy="6866144"/>
          </a:xfrm>
          <a:prstGeom prst="rect">
            <a:avLst/>
          </a:prstGeom>
        </p:spPr>
        <p:txBody>
          <a:bodyPr spcFirstLastPara="1" vert="horz" lIns="91440" tIns="45720" rIns="91440" bIns="45720" rtlCol="0" anchor="b" anchorCtr="0">
            <a:normAutofit fontScale="77500" lnSpcReduction="20000"/>
          </a:bodyPr>
          <a:lstStyle/>
          <a:p>
            <a:pPr marL="12700" marR="0" lvl="0">
              <a:lnSpc>
                <a:spcPct val="90000"/>
              </a:lnSpc>
              <a:spcBef>
                <a:spcPct val="0"/>
              </a:spcBef>
              <a:spcAft>
                <a:spcPts val="600"/>
              </a:spcAft>
            </a:pPr>
            <a:r>
              <a:rPr lang="en-US" sz="4300" b="1" kern="1200" dirty="0">
                <a:solidFill>
                  <a:schemeClr val="tx1"/>
                </a:solidFill>
                <a:latin typeface="+mn-lt"/>
                <a:ea typeface="+mj-ea"/>
                <a:cs typeface="+mj-cs"/>
                <a:sym typeface="Times New Roman"/>
              </a:rPr>
              <a:t>       My Engagement</a:t>
            </a:r>
          </a:p>
          <a:p>
            <a:pPr marL="742950" marR="0" lvl="0">
              <a:lnSpc>
                <a:spcPct val="90000"/>
              </a:lnSpc>
              <a:spcBef>
                <a:spcPct val="0"/>
              </a:spcBef>
              <a:spcAft>
                <a:spcPts val="600"/>
              </a:spcAft>
            </a:pPr>
            <a:endParaRPr lang="en-US" sz="3600" b="1" kern="1200" dirty="0">
              <a:solidFill>
                <a:schemeClr val="tx1"/>
              </a:solidFill>
              <a:latin typeface="Arial" panose="020B0604020202020204" pitchFamily="34" charset="0"/>
              <a:ea typeface="+mj-ea"/>
              <a:cs typeface="Arial" panose="020B0604020202020204" pitchFamily="34" charset="0"/>
              <a:sym typeface="Times New Roman"/>
            </a:endParaRPr>
          </a:p>
          <a:p>
            <a:pPr marL="1270000" lvl="0" indent="-527050">
              <a:lnSpc>
                <a:spcPct val="120000"/>
              </a:lnSpc>
              <a:spcBef>
                <a:spcPct val="0"/>
              </a:spcBef>
              <a:buFont typeface="+mj-lt"/>
              <a:buAutoNum type="arabicPeriod"/>
            </a:pPr>
            <a:r>
              <a:rPr lang="en-US" sz="3600" dirty="0"/>
              <a:t>Moved here in 1975</a:t>
            </a:r>
          </a:p>
          <a:p>
            <a:pPr marL="1270000" lvl="0" indent="-527050">
              <a:lnSpc>
                <a:spcPct val="120000"/>
              </a:lnSpc>
              <a:spcBef>
                <a:spcPct val="0"/>
              </a:spcBef>
              <a:buFont typeface="+mj-lt"/>
              <a:buAutoNum type="arabicPeriod"/>
            </a:pPr>
            <a:r>
              <a:rPr lang="en-US" sz="3600" dirty="0"/>
              <a:t>Treasurer 1976-77</a:t>
            </a:r>
          </a:p>
          <a:p>
            <a:pPr marL="1270000" lvl="0" indent="-527050">
              <a:lnSpc>
                <a:spcPct val="120000"/>
              </a:lnSpc>
              <a:spcBef>
                <a:spcPct val="0"/>
              </a:spcBef>
              <a:buFont typeface="+mj-lt"/>
              <a:buAutoNum type="arabicPeriod"/>
            </a:pPr>
            <a:r>
              <a:rPr lang="en-US" sz="3600" dirty="0"/>
              <a:t>Spring House Tour Chair in 1979</a:t>
            </a:r>
          </a:p>
          <a:p>
            <a:pPr marL="1270000" lvl="0" indent="-527050">
              <a:lnSpc>
                <a:spcPct val="120000"/>
              </a:lnSpc>
              <a:spcBef>
                <a:spcPct val="0"/>
              </a:spcBef>
              <a:buFont typeface="+mj-lt"/>
              <a:buAutoNum type="arabicPeriod"/>
            </a:pPr>
            <a:r>
              <a:rPr lang="en-US" sz="3600" dirty="0"/>
              <a:t>Put my home on 4 or 5 tours thru 2004; occasional volunteer</a:t>
            </a:r>
          </a:p>
          <a:p>
            <a:pPr marL="1270000" lvl="0" indent="-527050">
              <a:lnSpc>
                <a:spcPct val="120000"/>
              </a:lnSpc>
              <a:spcBef>
                <a:spcPct val="0"/>
              </a:spcBef>
              <a:buFont typeface="+mj-lt"/>
              <a:buAutoNum type="arabicPeriod"/>
            </a:pPr>
            <a:r>
              <a:rPr lang="en-US" sz="3600" dirty="0"/>
              <a:t>Didn’t do much else for decades. Relied on others to do things.</a:t>
            </a:r>
          </a:p>
          <a:p>
            <a:pPr marL="1270000" lvl="0" indent="-527050">
              <a:lnSpc>
                <a:spcPct val="120000"/>
              </a:lnSpc>
              <a:spcBef>
                <a:spcPct val="0"/>
              </a:spcBef>
              <a:buFont typeface="+mj-lt"/>
              <a:buAutoNum type="arabicPeriod"/>
            </a:pPr>
            <a:r>
              <a:rPr lang="en-US" sz="3600" dirty="0"/>
              <a:t>Spring 2022: Started paying attention: </a:t>
            </a:r>
          </a:p>
          <a:p>
            <a:pPr marL="1323975" lvl="1">
              <a:lnSpc>
                <a:spcPct val="120000"/>
              </a:lnSpc>
              <a:spcBef>
                <a:spcPct val="0"/>
              </a:spcBef>
            </a:pPr>
            <a:r>
              <a:rPr lang="en-US" sz="3600" dirty="0"/>
              <a:t>– no “Community Directory” (touched a “third rail”) and heard about something called the “LSNA”</a:t>
            </a:r>
          </a:p>
          <a:p>
            <a:pPr marL="1270000" lvl="0" indent="-527050">
              <a:lnSpc>
                <a:spcPct val="120000"/>
              </a:lnSpc>
              <a:spcBef>
                <a:spcPct val="0"/>
              </a:spcBef>
              <a:buFont typeface="+mj-lt"/>
              <a:buAutoNum type="arabicPeriod"/>
            </a:pPr>
            <a:r>
              <a:rPr lang="en-US" sz="3600" dirty="0"/>
              <a:t>On Spring 2023 “Garden Tour” – Discovered no homes on the tour</a:t>
            </a:r>
          </a:p>
          <a:p>
            <a:pPr marL="1270000" lvl="0" indent="-527050">
              <a:lnSpc>
                <a:spcPct val="120000"/>
              </a:lnSpc>
              <a:spcBef>
                <a:spcPct val="0"/>
              </a:spcBef>
              <a:buFont typeface="+mj-lt"/>
              <a:buAutoNum type="arabicPeriod"/>
            </a:pPr>
            <a:r>
              <a:rPr lang="en-US" sz="3600" dirty="0"/>
              <a:t>January 2024: Opposed board’s cancellation of Spring 2024 tour</a:t>
            </a:r>
          </a:p>
          <a:p>
            <a:pPr marL="1270000" lvl="0" indent="-527050">
              <a:lnSpc>
                <a:spcPct val="120000"/>
              </a:lnSpc>
              <a:spcBef>
                <a:spcPct val="0"/>
              </a:spcBef>
              <a:buFont typeface="+mj-lt"/>
              <a:buAutoNum type="arabicPeriod"/>
            </a:pPr>
            <a:r>
              <a:rPr lang="en-US" sz="3600" dirty="0"/>
              <a:t>May 2024: Volunteered to fill vacant VP/ President-Elect position</a:t>
            </a:r>
          </a:p>
          <a:p>
            <a:pPr marL="1270000" lvl="0" indent="-527050">
              <a:lnSpc>
                <a:spcPct val="120000"/>
              </a:lnSpc>
              <a:spcBef>
                <a:spcPct val="0"/>
              </a:spcBef>
              <a:buFont typeface="+mj-lt"/>
              <a:buAutoNum type="arabicPeriod"/>
            </a:pPr>
            <a:r>
              <a:rPr lang="en-US" sz="3600" dirty="0"/>
              <a:t>Since January 2025: President, Fundraising Chair, Spring Tour Chair</a:t>
            </a:r>
          </a:p>
          <a:p>
            <a:pPr>
              <a:lnSpc>
                <a:spcPct val="90000"/>
              </a:lnSpc>
              <a:spcBef>
                <a:spcPct val="0"/>
              </a:spcBef>
              <a:spcAft>
                <a:spcPts val="600"/>
              </a:spcAft>
            </a:pPr>
            <a:endParaRPr lang="en-US" sz="4100" kern="1200" dirty="0">
              <a:solidFill>
                <a:schemeClr val="tx1"/>
              </a:solidFill>
              <a:sym typeface="Times New Roman"/>
            </a:endParaRPr>
          </a:p>
          <a:p>
            <a:pPr marR="0" lvl="0">
              <a:lnSpc>
                <a:spcPct val="90000"/>
              </a:lnSpc>
              <a:spcBef>
                <a:spcPct val="0"/>
              </a:spcBef>
              <a:spcAft>
                <a:spcPts val="600"/>
              </a:spcAft>
            </a:pPr>
            <a:endParaRPr lang="en-US" sz="32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22408716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5">
          <a:extLst>
            <a:ext uri="{FF2B5EF4-FFF2-40B4-BE49-F238E27FC236}">
              <a16:creationId xmlns:a16="http://schemas.microsoft.com/office/drawing/2014/main" id="{DDF88F38-D424-EC02-4C03-4E3EF560C90D}"/>
            </a:ext>
          </a:extLst>
        </p:cNvPr>
        <p:cNvGrpSpPr/>
        <p:nvPr/>
      </p:nvGrpSpPr>
      <p:grpSpPr>
        <a:xfrm>
          <a:off x="0" y="0"/>
          <a:ext cx="0" cy="0"/>
          <a:chOff x="0" y="0"/>
          <a:chExt cx="0" cy="0"/>
        </a:xfrm>
      </p:grpSpPr>
      <p:pic>
        <p:nvPicPr>
          <p:cNvPr id="2" name="Picture 2" descr="Shape&#10;&#10;Description automatically generated with medium confidence">
            <a:extLst>
              <a:ext uri="{FF2B5EF4-FFF2-40B4-BE49-F238E27FC236}">
                <a16:creationId xmlns:a16="http://schemas.microsoft.com/office/drawing/2014/main" id="{DB240459-A69B-57F2-BB97-928727B57B0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378755" y="199674"/>
            <a:ext cx="2594567" cy="1393056"/>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33;p3">
            <a:extLst>
              <a:ext uri="{FF2B5EF4-FFF2-40B4-BE49-F238E27FC236}">
                <a16:creationId xmlns:a16="http://schemas.microsoft.com/office/drawing/2014/main" id="{93702D2E-BBCD-36CE-629E-7D812F9384FD}"/>
              </a:ext>
            </a:extLst>
          </p:cNvPr>
          <p:cNvSpPr txBox="1"/>
          <p:nvPr/>
        </p:nvSpPr>
        <p:spPr>
          <a:xfrm>
            <a:off x="218678" y="1326469"/>
            <a:ext cx="10857022" cy="5558697"/>
          </a:xfrm>
          <a:prstGeom prst="rect">
            <a:avLst/>
          </a:prstGeom>
        </p:spPr>
        <p:txBody>
          <a:bodyPr spcFirstLastPara="1" vert="horz" lIns="91440" tIns="45720" rIns="91440" bIns="45720" rtlCol="0" anchor="b" anchorCtr="0">
            <a:normAutofit fontScale="77500" lnSpcReduction="20000"/>
          </a:bodyPr>
          <a:lstStyle/>
          <a:p>
            <a:pPr marL="0" marR="0" lvl="0" indent="0" algn="ctr">
              <a:lnSpc>
                <a:spcPct val="90000"/>
              </a:lnSpc>
              <a:spcBef>
                <a:spcPct val="0"/>
              </a:spcBef>
              <a:spcAft>
                <a:spcPts val="600"/>
              </a:spcAft>
            </a:pPr>
            <a:r>
              <a:rPr lang="en-US" sz="5200" b="1" kern="1200" dirty="0">
                <a:solidFill>
                  <a:schemeClr val="tx1"/>
                </a:solidFill>
                <a:latin typeface="+mn-lt"/>
                <a:ea typeface="+mj-ea"/>
                <a:cs typeface="+mj-cs"/>
                <a:sym typeface="Times New Roman"/>
              </a:rPr>
              <a:t>The “LSRC”</a:t>
            </a:r>
          </a:p>
          <a:p>
            <a:pPr lvl="0" algn="ctr">
              <a:lnSpc>
                <a:spcPct val="90000"/>
              </a:lnSpc>
              <a:spcBef>
                <a:spcPct val="0"/>
              </a:spcBef>
              <a:spcAft>
                <a:spcPts val="600"/>
              </a:spcAft>
            </a:pPr>
            <a:endParaRPr lang="en-US" sz="4100" b="1" kern="1200" dirty="0">
              <a:solidFill>
                <a:srgbClr val="FFFFFF"/>
              </a:solidFill>
              <a:latin typeface="+mn-lt"/>
              <a:sym typeface="Times New Roman"/>
            </a:endParaRPr>
          </a:p>
          <a:p>
            <a:pPr lvl="0" algn="ctr">
              <a:lnSpc>
                <a:spcPct val="90000"/>
              </a:lnSpc>
              <a:spcBef>
                <a:spcPct val="0"/>
              </a:spcBef>
              <a:spcAft>
                <a:spcPts val="600"/>
              </a:spcAft>
            </a:pPr>
            <a:r>
              <a:rPr lang="en-US" sz="4100" b="1" kern="1200" dirty="0">
                <a:solidFill>
                  <a:schemeClr val="tx1"/>
                </a:solidFill>
                <a:latin typeface="+mn-lt"/>
                <a:sym typeface="Times New Roman"/>
              </a:rPr>
              <a:t>Lafayette Square Restoration Committee (LSRC)</a:t>
            </a:r>
          </a:p>
          <a:p>
            <a:pPr lvl="0" algn="ctr">
              <a:lnSpc>
                <a:spcPct val="90000"/>
              </a:lnSpc>
              <a:spcBef>
                <a:spcPct val="0"/>
              </a:spcBef>
              <a:spcAft>
                <a:spcPts val="600"/>
              </a:spcAft>
            </a:pPr>
            <a:endParaRPr lang="en-US" sz="4100" b="1" kern="1200" dirty="0">
              <a:solidFill>
                <a:schemeClr val="tx1"/>
              </a:solidFill>
              <a:latin typeface="+mn-lt"/>
              <a:sym typeface="Times New Roman"/>
            </a:endParaRPr>
          </a:p>
          <a:p>
            <a:pPr algn="ctr">
              <a:lnSpc>
                <a:spcPct val="90000"/>
              </a:lnSpc>
              <a:spcBef>
                <a:spcPct val="0"/>
              </a:spcBef>
              <a:spcAft>
                <a:spcPts val="600"/>
              </a:spcAft>
            </a:pPr>
            <a:r>
              <a:rPr lang="en-US" sz="4100" b="1" i="1" dirty="0">
                <a:solidFill>
                  <a:srgbClr val="FF0000"/>
                </a:solidFill>
                <a:latin typeface="+mn-lt"/>
                <a:ea typeface="Calibri" panose="020F0502020204030204" pitchFamily="34" charset="0"/>
              </a:rPr>
              <a:t>The neighborhood association of Lafayette Square</a:t>
            </a:r>
          </a:p>
          <a:p>
            <a:pPr algn="ctr">
              <a:lnSpc>
                <a:spcPct val="90000"/>
              </a:lnSpc>
              <a:spcBef>
                <a:spcPct val="0"/>
              </a:spcBef>
              <a:spcAft>
                <a:spcPts val="600"/>
              </a:spcAft>
            </a:pPr>
            <a:endParaRPr lang="en-US" sz="4100" dirty="0">
              <a:solidFill>
                <a:srgbClr val="FF0000"/>
              </a:solidFill>
              <a:latin typeface="+mn-lt"/>
              <a:ea typeface="Calibri" panose="020F0502020204030204" pitchFamily="34" charset="0"/>
            </a:endParaRPr>
          </a:p>
          <a:p>
            <a:pPr lvl="0" algn="ctr">
              <a:lnSpc>
                <a:spcPct val="90000"/>
              </a:lnSpc>
              <a:spcBef>
                <a:spcPct val="0"/>
              </a:spcBef>
              <a:spcAft>
                <a:spcPts val="600"/>
              </a:spcAft>
            </a:pPr>
            <a:r>
              <a:rPr lang="en-US" sz="4100" b="1" kern="1200" dirty="0">
                <a:solidFill>
                  <a:schemeClr val="tx1"/>
                </a:solidFill>
                <a:latin typeface="+mn-lt"/>
                <a:sym typeface="Times New Roman"/>
              </a:rPr>
              <a:t>Established 1969. </a:t>
            </a:r>
          </a:p>
          <a:p>
            <a:pPr lvl="0" algn="ctr">
              <a:lnSpc>
                <a:spcPct val="90000"/>
              </a:lnSpc>
              <a:spcBef>
                <a:spcPct val="0"/>
              </a:spcBef>
              <a:spcAft>
                <a:spcPts val="600"/>
              </a:spcAft>
            </a:pPr>
            <a:r>
              <a:rPr lang="en-US" sz="4100" b="1" kern="1200" dirty="0">
                <a:solidFill>
                  <a:schemeClr val="tx1"/>
                </a:solidFill>
                <a:latin typeface="+mn-lt"/>
                <a:sym typeface="Times New Roman"/>
              </a:rPr>
              <a:t>Incorporated 1971. </a:t>
            </a:r>
          </a:p>
          <a:p>
            <a:pPr lvl="0" algn="ctr">
              <a:lnSpc>
                <a:spcPct val="90000"/>
              </a:lnSpc>
              <a:spcBef>
                <a:spcPct val="0"/>
              </a:spcBef>
              <a:spcAft>
                <a:spcPts val="600"/>
              </a:spcAft>
            </a:pPr>
            <a:endParaRPr lang="en-US" sz="4100" b="1" kern="1200" dirty="0">
              <a:solidFill>
                <a:schemeClr val="tx1"/>
              </a:solidFill>
              <a:latin typeface="+mn-lt"/>
              <a:sym typeface="Times New Roman"/>
            </a:endParaRPr>
          </a:p>
          <a:p>
            <a:pPr lvl="0" algn="ctr">
              <a:lnSpc>
                <a:spcPct val="90000"/>
              </a:lnSpc>
              <a:spcBef>
                <a:spcPct val="0"/>
              </a:spcBef>
              <a:spcAft>
                <a:spcPts val="600"/>
              </a:spcAft>
            </a:pPr>
            <a:r>
              <a:rPr lang="en-US" sz="4100" b="1" kern="1200" dirty="0">
                <a:solidFill>
                  <a:schemeClr val="tx1"/>
                </a:solidFill>
                <a:latin typeface="+mn-lt"/>
                <a:sym typeface="Times New Roman"/>
              </a:rPr>
              <a:t>dba Lafayette Square Neighborhood Association </a:t>
            </a:r>
          </a:p>
          <a:p>
            <a:pPr lvl="0" algn="ctr">
              <a:lnSpc>
                <a:spcPct val="90000"/>
              </a:lnSpc>
              <a:spcBef>
                <a:spcPct val="0"/>
              </a:spcBef>
              <a:spcAft>
                <a:spcPts val="600"/>
              </a:spcAft>
            </a:pPr>
            <a:r>
              <a:rPr lang="en-US" sz="4100" b="1" kern="1200" dirty="0">
                <a:solidFill>
                  <a:schemeClr val="tx1"/>
                </a:solidFill>
                <a:latin typeface="+mn-lt"/>
                <a:sym typeface="Times New Roman"/>
              </a:rPr>
              <a:t>(LSNA)</a:t>
            </a:r>
          </a:p>
          <a:p>
            <a:pPr lvl="0" algn="ctr">
              <a:lnSpc>
                <a:spcPct val="90000"/>
              </a:lnSpc>
              <a:spcBef>
                <a:spcPct val="0"/>
              </a:spcBef>
              <a:spcAft>
                <a:spcPts val="600"/>
              </a:spcAft>
            </a:pPr>
            <a:r>
              <a:rPr lang="en-US" sz="4100" b="1" kern="1200" dirty="0">
                <a:solidFill>
                  <a:schemeClr val="tx1"/>
                </a:solidFill>
                <a:latin typeface="+mn-lt"/>
                <a:sym typeface="Times New Roman"/>
              </a:rPr>
              <a:t>Since 2022</a:t>
            </a:r>
            <a:endParaRPr lang="en-US" sz="4100" kern="1200" dirty="0">
              <a:solidFill>
                <a:schemeClr val="tx1"/>
              </a:solidFill>
              <a:latin typeface="+mn-lt"/>
            </a:endParaRPr>
          </a:p>
          <a:p>
            <a:pPr>
              <a:lnSpc>
                <a:spcPct val="90000"/>
              </a:lnSpc>
              <a:spcBef>
                <a:spcPct val="0"/>
              </a:spcBef>
              <a:spcAft>
                <a:spcPts val="600"/>
              </a:spcAft>
            </a:pPr>
            <a:endParaRPr lang="en-US" sz="4100" kern="1200" dirty="0">
              <a:solidFill>
                <a:schemeClr val="tx1"/>
              </a:solidFill>
              <a:sym typeface="Times New Roman"/>
            </a:endParaRPr>
          </a:p>
          <a:p>
            <a:pPr marR="0" lvl="0">
              <a:lnSpc>
                <a:spcPct val="90000"/>
              </a:lnSpc>
              <a:spcBef>
                <a:spcPct val="0"/>
              </a:spcBef>
              <a:spcAft>
                <a:spcPts val="600"/>
              </a:spcAft>
            </a:pPr>
            <a:endParaRPr lang="en-US" sz="32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4764183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5">
          <a:extLst>
            <a:ext uri="{FF2B5EF4-FFF2-40B4-BE49-F238E27FC236}">
              <a16:creationId xmlns:a16="http://schemas.microsoft.com/office/drawing/2014/main" id="{84BA66A3-DD6F-79CF-12E9-9DEAA53C0B80}"/>
            </a:ext>
          </a:extLst>
        </p:cNvPr>
        <p:cNvGrpSpPr/>
        <p:nvPr/>
      </p:nvGrpSpPr>
      <p:grpSpPr>
        <a:xfrm>
          <a:off x="0" y="0"/>
          <a:ext cx="0" cy="0"/>
          <a:chOff x="0" y="0"/>
          <a:chExt cx="0" cy="0"/>
        </a:xfrm>
      </p:grpSpPr>
      <p:pic>
        <p:nvPicPr>
          <p:cNvPr id="2" name="Picture 2" descr="Shape&#10;&#10;Description automatically generated with medium confidence">
            <a:extLst>
              <a:ext uri="{FF2B5EF4-FFF2-40B4-BE49-F238E27FC236}">
                <a16:creationId xmlns:a16="http://schemas.microsoft.com/office/drawing/2014/main" id="{E67CE218-D57D-753E-2F99-58945B995FB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378755" y="199674"/>
            <a:ext cx="2594567" cy="139305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BE7EEC6-D813-D471-264F-080783691C67}"/>
              </a:ext>
            </a:extLst>
          </p:cNvPr>
          <p:cNvSpPr txBox="1"/>
          <p:nvPr/>
        </p:nvSpPr>
        <p:spPr>
          <a:xfrm>
            <a:off x="218678" y="0"/>
            <a:ext cx="11659110" cy="7478970"/>
          </a:xfrm>
          <a:prstGeom prst="rect">
            <a:avLst/>
          </a:prstGeom>
          <a:noFill/>
        </p:spPr>
        <p:txBody>
          <a:bodyPr wrap="square" rtlCol="0">
            <a:spAutoFit/>
          </a:bodyPr>
          <a:lstStyle/>
          <a:p>
            <a:r>
              <a:rPr lang="en-US" sz="3200" dirty="0"/>
              <a:t>The “LSNA” name change came during the </a:t>
            </a:r>
          </a:p>
          <a:p>
            <a:r>
              <a:rPr lang="en-US" sz="3200" dirty="0"/>
              <a:t>two years when the board and members were </a:t>
            </a:r>
          </a:p>
          <a:p>
            <a:r>
              <a:rPr lang="en-US" sz="3200" dirty="0"/>
              <a:t>meeting via Zoom.</a:t>
            </a:r>
          </a:p>
          <a:p>
            <a:endParaRPr lang="en-US" sz="2400" dirty="0"/>
          </a:p>
          <a:p>
            <a:pPr marL="457200" lvl="0" indent="-457200">
              <a:buFont typeface="Arial" panose="020B0604020202020204" pitchFamily="34" charset="0"/>
              <a:buChar char="•"/>
            </a:pPr>
            <a:r>
              <a:rPr lang="en-US" sz="3200" dirty="0"/>
              <a:t>At one of the last pre-Covid in-person monthly neighborhood meetings, the idea of changing the name was floated by board members but was met with great resistance and the board members quickly backed down. </a:t>
            </a:r>
          </a:p>
          <a:p>
            <a:pPr marL="457200" lvl="0" indent="-457200">
              <a:buFont typeface="Arial" panose="020B0604020202020204" pitchFamily="34" charset="0"/>
              <a:buChar char="•"/>
            </a:pPr>
            <a:endParaRPr lang="en-US" sz="2400" dirty="0"/>
          </a:p>
          <a:p>
            <a:pPr marL="457200" lvl="0" indent="-457200">
              <a:buFont typeface="Arial" panose="020B0604020202020204" pitchFamily="34" charset="0"/>
              <a:buChar char="•"/>
            </a:pPr>
            <a:r>
              <a:rPr lang="en-US" sz="3200" dirty="0"/>
              <a:t>However, in August 2021, when no one was paying much attention, the board president filed a dba with the Secretary of State.</a:t>
            </a:r>
          </a:p>
          <a:p>
            <a:pPr lvl="0"/>
            <a:r>
              <a:rPr lang="en-US" sz="3200" dirty="0"/>
              <a:t> </a:t>
            </a:r>
          </a:p>
          <a:p>
            <a:pPr marL="457200" lvl="0" indent="-457200">
              <a:buFont typeface="Arial" panose="020B0604020202020204" pitchFamily="34" charset="0"/>
              <a:buChar char="•"/>
            </a:pPr>
            <a:r>
              <a:rPr lang="en-US" sz="3200" b="1" dirty="0"/>
              <a:t>“No one else was in the Zoom where it happened.”</a:t>
            </a:r>
          </a:p>
          <a:p>
            <a:endParaRPr lang="en-US" sz="3200" dirty="0">
              <a:latin typeface="+mn-lt"/>
            </a:endParaRPr>
          </a:p>
        </p:txBody>
      </p:sp>
    </p:spTree>
    <p:extLst>
      <p:ext uri="{BB962C8B-B14F-4D97-AF65-F5344CB8AC3E}">
        <p14:creationId xmlns:p14="http://schemas.microsoft.com/office/powerpoint/2010/main" val="15282918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5">
          <a:extLst>
            <a:ext uri="{FF2B5EF4-FFF2-40B4-BE49-F238E27FC236}">
              <a16:creationId xmlns:a16="http://schemas.microsoft.com/office/drawing/2014/main" id="{6D4B345A-E3B5-7334-BFE2-571EE4A1310E}"/>
            </a:ext>
          </a:extLst>
        </p:cNvPr>
        <p:cNvGrpSpPr/>
        <p:nvPr/>
      </p:nvGrpSpPr>
      <p:grpSpPr>
        <a:xfrm>
          <a:off x="0" y="0"/>
          <a:ext cx="0" cy="0"/>
          <a:chOff x="0" y="0"/>
          <a:chExt cx="0" cy="0"/>
        </a:xfrm>
      </p:grpSpPr>
      <p:pic>
        <p:nvPicPr>
          <p:cNvPr id="2" name="Picture 2" descr="Shape&#10;&#10;Description automatically generated with medium confidence">
            <a:extLst>
              <a:ext uri="{FF2B5EF4-FFF2-40B4-BE49-F238E27FC236}">
                <a16:creationId xmlns:a16="http://schemas.microsoft.com/office/drawing/2014/main" id="{1C9237F3-D835-FC3E-2EF5-74AAF551807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378755" y="199674"/>
            <a:ext cx="2594567" cy="1393056"/>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33;p3">
            <a:extLst>
              <a:ext uri="{FF2B5EF4-FFF2-40B4-BE49-F238E27FC236}">
                <a16:creationId xmlns:a16="http://schemas.microsoft.com/office/drawing/2014/main" id="{C8B4B9BD-72CE-CA0B-56FB-DD235270CED6}"/>
              </a:ext>
            </a:extLst>
          </p:cNvPr>
          <p:cNvSpPr txBox="1"/>
          <p:nvPr/>
        </p:nvSpPr>
        <p:spPr>
          <a:xfrm>
            <a:off x="464025" y="388059"/>
            <a:ext cx="12391853" cy="1393055"/>
          </a:xfrm>
          <a:prstGeom prst="rect">
            <a:avLst/>
          </a:prstGeom>
        </p:spPr>
        <p:txBody>
          <a:bodyPr spcFirstLastPara="1" vert="horz" lIns="91440" tIns="45720" rIns="91440" bIns="45720" rtlCol="0" anchor="b" anchorCtr="0">
            <a:normAutofit/>
          </a:bodyPr>
          <a:lstStyle/>
          <a:p>
            <a:pPr marL="0" marR="0" lvl="0" indent="0">
              <a:lnSpc>
                <a:spcPct val="90000"/>
              </a:lnSpc>
              <a:spcBef>
                <a:spcPct val="0"/>
              </a:spcBef>
              <a:spcAft>
                <a:spcPts val="600"/>
              </a:spcAft>
            </a:pPr>
            <a:r>
              <a:rPr lang="en-US" sz="4000" b="1" kern="1200" dirty="0">
                <a:solidFill>
                  <a:schemeClr val="tx1"/>
                </a:solidFill>
                <a:latin typeface="+mj-lt"/>
                <a:ea typeface="+mj-ea"/>
                <a:cs typeface="+mj-cs"/>
                <a:sym typeface="Times New Roman"/>
              </a:rPr>
              <a:t>You should change </a:t>
            </a:r>
          </a:p>
          <a:p>
            <a:pPr marL="0" marR="0" lvl="0" indent="0">
              <a:lnSpc>
                <a:spcPct val="90000"/>
              </a:lnSpc>
              <a:spcBef>
                <a:spcPct val="0"/>
              </a:spcBef>
              <a:spcAft>
                <a:spcPts val="600"/>
              </a:spcAft>
            </a:pPr>
            <a:r>
              <a:rPr lang="en-US" sz="4000" b="1" kern="1200" dirty="0">
                <a:solidFill>
                  <a:schemeClr val="tx1"/>
                </a:solidFill>
                <a:latin typeface="+mj-lt"/>
                <a:ea typeface="+mj-ea"/>
                <a:cs typeface="+mj-cs"/>
                <a:sym typeface="Times New Roman"/>
              </a:rPr>
              <a:t>an identity/ brand/ tradename:</a:t>
            </a:r>
            <a:endParaRPr lang="en-US" sz="4000" kern="1200" dirty="0">
              <a:solidFill>
                <a:schemeClr val="tx1"/>
              </a:solidFill>
              <a:latin typeface="+mj-lt"/>
              <a:ea typeface="+mj-ea"/>
              <a:cs typeface="+mj-cs"/>
            </a:endParaRPr>
          </a:p>
        </p:txBody>
      </p:sp>
      <p:sp>
        <p:nvSpPr>
          <p:cNvPr id="4" name="TextBox 3">
            <a:extLst>
              <a:ext uri="{FF2B5EF4-FFF2-40B4-BE49-F238E27FC236}">
                <a16:creationId xmlns:a16="http://schemas.microsoft.com/office/drawing/2014/main" id="{EBF622E8-DEFF-BE35-DF9B-A07F614E3803}"/>
              </a:ext>
            </a:extLst>
          </p:cNvPr>
          <p:cNvSpPr txBox="1"/>
          <p:nvPr/>
        </p:nvSpPr>
        <p:spPr>
          <a:xfrm>
            <a:off x="464025" y="1969499"/>
            <a:ext cx="11509297" cy="4360168"/>
          </a:xfrm>
          <a:prstGeom prst="rect">
            <a:avLst/>
          </a:prstGeom>
          <a:noFill/>
        </p:spPr>
        <p:txBody>
          <a:bodyPr wrap="square" rtlCol="0">
            <a:spAutoFit/>
          </a:bodyPr>
          <a:lstStyle/>
          <a:p>
            <a:r>
              <a:rPr lang="en-US" sz="3200" dirty="0"/>
              <a:t>When the current name is:</a:t>
            </a:r>
          </a:p>
          <a:p>
            <a:pPr marL="525463"/>
            <a:endParaRPr lang="en-US" sz="3200" dirty="0"/>
          </a:p>
          <a:p>
            <a:pPr marL="525463">
              <a:buFont typeface="Arial" panose="020B0604020202020204" pitchFamily="34" charset="0"/>
              <a:buChar char="•"/>
            </a:pPr>
            <a:r>
              <a:rPr lang="en-US" sz="3200" dirty="0"/>
              <a:t>Offensive</a:t>
            </a:r>
          </a:p>
          <a:p>
            <a:pPr marL="525463">
              <a:buFont typeface="Arial" panose="020B0604020202020204" pitchFamily="34" charset="0"/>
              <a:buChar char="•"/>
            </a:pPr>
            <a:endParaRPr lang="en-US" sz="3200" baseline="30000" dirty="0"/>
          </a:p>
          <a:p>
            <a:pPr marL="525463">
              <a:buFont typeface="Arial" panose="020B0604020202020204" pitchFamily="34" charset="0"/>
              <a:buChar char="•"/>
            </a:pPr>
            <a:r>
              <a:rPr lang="en-US" sz="3200" dirty="0">
                <a:latin typeface="+mn-lt"/>
              </a:rPr>
              <a:t>Misleading or</a:t>
            </a:r>
          </a:p>
          <a:p>
            <a:pPr marL="525463">
              <a:buFont typeface="Arial" panose="020B0604020202020204" pitchFamily="34" charset="0"/>
              <a:buChar char="•"/>
            </a:pPr>
            <a:endParaRPr lang="en-US" sz="3200" dirty="0">
              <a:latin typeface="+mn-lt"/>
            </a:endParaRPr>
          </a:p>
          <a:p>
            <a:pPr marL="525463">
              <a:buFont typeface="Arial" panose="020B0604020202020204" pitchFamily="34" charset="0"/>
              <a:buChar char="•"/>
            </a:pPr>
            <a:r>
              <a:rPr lang="en-US" sz="3200" dirty="0">
                <a:latin typeface="+mn-lt"/>
              </a:rPr>
              <a:t>Irrelevant</a:t>
            </a:r>
          </a:p>
          <a:p>
            <a:pPr marL="285750" indent="-285750">
              <a:buFont typeface="Arial" panose="020B0604020202020204" pitchFamily="34" charset="0"/>
              <a:buChar char="•"/>
            </a:pPr>
            <a:endParaRPr lang="en-US" sz="3200" dirty="0">
              <a:latin typeface="+mn-lt"/>
            </a:endParaRPr>
          </a:p>
          <a:p>
            <a:r>
              <a:rPr lang="en-US" sz="3200" dirty="0">
                <a:latin typeface="+mn-lt"/>
              </a:rPr>
              <a:t>None of those were a reason for the dba filing in August 2021.</a:t>
            </a:r>
          </a:p>
        </p:txBody>
      </p:sp>
    </p:spTree>
    <p:extLst>
      <p:ext uri="{BB962C8B-B14F-4D97-AF65-F5344CB8AC3E}">
        <p14:creationId xmlns:p14="http://schemas.microsoft.com/office/powerpoint/2010/main" val="3694650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5">
          <a:extLst>
            <a:ext uri="{FF2B5EF4-FFF2-40B4-BE49-F238E27FC236}">
              <a16:creationId xmlns:a16="http://schemas.microsoft.com/office/drawing/2014/main" id="{F60C6F0F-63D7-6721-01E2-E9133A3ED0A3}"/>
            </a:ext>
          </a:extLst>
        </p:cNvPr>
        <p:cNvGrpSpPr/>
        <p:nvPr/>
      </p:nvGrpSpPr>
      <p:grpSpPr>
        <a:xfrm>
          <a:off x="0" y="0"/>
          <a:ext cx="0" cy="0"/>
          <a:chOff x="0" y="0"/>
          <a:chExt cx="0" cy="0"/>
        </a:xfrm>
      </p:grpSpPr>
      <p:pic>
        <p:nvPicPr>
          <p:cNvPr id="2" name="Picture 2" descr="Shape&#10;&#10;Description automatically generated with medium confidence">
            <a:extLst>
              <a:ext uri="{FF2B5EF4-FFF2-40B4-BE49-F238E27FC236}">
                <a16:creationId xmlns:a16="http://schemas.microsoft.com/office/drawing/2014/main" id="{FE5CD6B1-E270-7B49-1260-B82301D2824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378755" y="199674"/>
            <a:ext cx="2594567" cy="139305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A6E2446-8950-3A6B-E268-F3789CAC85A9}"/>
              </a:ext>
            </a:extLst>
          </p:cNvPr>
          <p:cNvSpPr txBox="1"/>
          <p:nvPr/>
        </p:nvSpPr>
        <p:spPr>
          <a:xfrm>
            <a:off x="326520" y="460922"/>
            <a:ext cx="11754644" cy="6494085"/>
          </a:xfrm>
          <a:prstGeom prst="rect">
            <a:avLst/>
          </a:prstGeom>
          <a:noFill/>
        </p:spPr>
        <p:txBody>
          <a:bodyPr wrap="square" rtlCol="0">
            <a:spAutoFit/>
          </a:bodyPr>
          <a:lstStyle/>
          <a:p>
            <a:r>
              <a:rPr lang="en-US" sz="3200" dirty="0"/>
              <a:t>This was a solution in search of a problem. </a:t>
            </a:r>
          </a:p>
          <a:p>
            <a:endParaRPr lang="en-US" sz="3200" dirty="0"/>
          </a:p>
          <a:p>
            <a:r>
              <a:rPr lang="en-US" sz="3200" dirty="0"/>
              <a:t>Here were the “problems” the board identified:</a:t>
            </a:r>
          </a:p>
          <a:p>
            <a:endParaRPr lang="en-US" sz="3200" dirty="0"/>
          </a:p>
          <a:p>
            <a:pPr marL="514350" lvl="0" indent="-514350">
              <a:buFont typeface="+mj-lt"/>
              <a:buAutoNum type="arabicPeriod"/>
            </a:pPr>
            <a:r>
              <a:rPr lang="en-US" sz="3200" dirty="0"/>
              <a:t>No one knew what LSRC was. People were confused.</a:t>
            </a:r>
          </a:p>
          <a:p>
            <a:pPr marL="514350" lvl="0" indent="-514350">
              <a:buFont typeface="+mj-lt"/>
              <a:buAutoNum type="arabicPeriod"/>
            </a:pPr>
            <a:endParaRPr lang="en-US" sz="3200" dirty="0"/>
          </a:p>
          <a:p>
            <a:pPr marL="514350" lvl="0" indent="-514350">
              <a:buFont typeface="+mj-lt"/>
              <a:buAutoNum type="arabicPeriod"/>
            </a:pPr>
            <a:r>
              <a:rPr lang="en-US" sz="3200" dirty="0"/>
              <a:t>The word “committee” didn’t make any sense.</a:t>
            </a:r>
          </a:p>
          <a:p>
            <a:pPr marL="514350" lvl="0" indent="-514350">
              <a:buFont typeface="+mj-lt"/>
              <a:buAutoNum type="arabicPeriod"/>
            </a:pPr>
            <a:endParaRPr lang="en-US" sz="3200" dirty="0"/>
          </a:p>
          <a:p>
            <a:pPr marL="514350" lvl="0" indent="-514350">
              <a:buFont typeface="+mj-lt"/>
              <a:buAutoNum type="arabicPeriod"/>
            </a:pPr>
            <a:r>
              <a:rPr lang="en-US" sz="3200" dirty="0"/>
              <a:t>The word “restoration” was no longer important. We’ve moved beyond “restoration” here.</a:t>
            </a:r>
          </a:p>
          <a:p>
            <a:pPr marL="1544638" lvl="3" indent="-635000">
              <a:buFont typeface="Arial" panose="020B0604020202020204" pitchFamily="34" charset="0"/>
              <a:buChar char="•"/>
            </a:pPr>
            <a:r>
              <a:rPr lang="en-US" sz="3200" dirty="0"/>
              <a:t>”Restoration” is at the core of our reason for being here.</a:t>
            </a:r>
          </a:p>
          <a:p>
            <a:pPr marL="1544638" lvl="3" indent="-635000">
              <a:buFont typeface="Arial" panose="020B0604020202020204" pitchFamily="34" charset="0"/>
              <a:buChar char="•"/>
            </a:pPr>
            <a:r>
              <a:rPr lang="en-US" sz="3200" dirty="0"/>
              <a:t>It is like trying to eliminate “Italian” on The Hill </a:t>
            </a:r>
          </a:p>
          <a:p>
            <a:pPr marL="1544638" lvl="3" indent="-635000">
              <a:buFont typeface="Arial" panose="020B0604020202020204" pitchFamily="34" charset="0"/>
              <a:buChar char="•"/>
            </a:pPr>
            <a:endParaRPr lang="en-US" sz="3200" dirty="0"/>
          </a:p>
        </p:txBody>
      </p:sp>
    </p:spTree>
    <p:extLst>
      <p:ext uri="{BB962C8B-B14F-4D97-AF65-F5344CB8AC3E}">
        <p14:creationId xmlns:p14="http://schemas.microsoft.com/office/powerpoint/2010/main" val="8501725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5">
          <a:extLst>
            <a:ext uri="{FF2B5EF4-FFF2-40B4-BE49-F238E27FC236}">
              <a16:creationId xmlns:a16="http://schemas.microsoft.com/office/drawing/2014/main" id="{56F7F932-10B4-7C47-0AE7-FFFC9E1F2D64}"/>
            </a:ext>
          </a:extLst>
        </p:cNvPr>
        <p:cNvGrpSpPr/>
        <p:nvPr/>
      </p:nvGrpSpPr>
      <p:grpSpPr>
        <a:xfrm>
          <a:off x="0" y="0"/>
          <a:ext cx="0" cy="0"/>
          <a:chOff x="0" y="0"/>
          <a:chExt cx="0" cy="0"/>
        </a:xfrm>
      </p:grpSpPr>
      <p:pic>
        <p:nvPicPr>
          <p:cNvPr id="2" name="Picture 2" descr="Shape&#10;&#10;Description automatically generated with medium confidence">
            <a:extLst>
              <a:ext uri="{FF2B5EF4-FFF2-40B4-BE49-F238E27FC236}">
                <a16:creationId xmlns:a16="http://schemas.microsoft.com/office/drawing/2014/main" id="{B97E73C1-EA6E-3DEC-7B79-9A7556E8A7F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378755" y="199674"/>
            <a:ext cx="2594567" cy="139305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6348DDB6-A325-B43F-2C8F-5958193D6723}"/>
              </a:ext>
            </a:extLst>
          </p:cNvPr>
          <p:cNvSpPr txBox="1"/>
          <p:nvPr/>
        </p:nvSpPr>
        <p:spPr>
          <a:xfrm>
            <a:off x="218678" y="656683"/>
            <a:ext cx="11754644" cy="5509200"/>
          </a:xfrm>
          <a:prstGeom prst="rect">
            <a:avLst/>
          </a:prstGeom>
          <a:noFill/>
        </p:spPr>
        <p:txBody>
          <a:bodyPr wrap="square" rtlCol="0">
            <a:spAutoFit/>
          </a:bodyPr>
          <a:lstStyle/>
          <a:p>
            <a:pPr lvl="0"/>
            <a:r>
              <a:rPr lang="en-US" sz="3200" dirty="0"/>
              <a:t>Chose a name similar to other neighborhoods.</a:t>
            </a:r>
          </a:p>
          <a:p>
            <a:pPr lvl="0"/>
            <a:endParaRPr lang="en-US" sz="3200" dirty="0"/>
          </a:p>
          <a:p>
            <a:pPr lvl="0"/>
            <a:r>
              <a:rPr lang="en-US" sz="3200" u="sng" dirty="0"/>
              <a:t>Claim</a:t>
            </a:r>
            <a:r>
              <a:rPr lang="en-US" sz="3200" dirty="0"/>
              <a:t>: LSNA name was OK because the LSRC was once named “Lafayette Square Neighborhood Association”</a:t>
            </a:r>
          </a:p>
          <a:p>
            <a:pPr marL="868363" lvl="2" indent="-635000">
              <a:buFont typeface="Arial" panose="020B0604020202020204" pitchFamily="34" charset="0"/>
              <a:buChar char="•"/>
            </a:pPr>
            <a:r>
              <a:rPr lang="en-US" sz="3200" b="1" dirty="0"/>
              <a:t>Not true</a:t>
            </a:r>
            <a:r>
              <a:rPr lang="en-US" sz="3200" dirty="0"/>
              <a:t>. On the contrary, the LSRC was formed in 1969 as a </a:t>
            </a:r>
            <a:r>
              <a:rPr lang="en-US" sz="3200" i="1" dirty="0"/>
              <a:t>counterweight</a:t>
            </a:r>
            <a:r>
              <a:rPr lang="en-US" sz="3200" dirty="0"/>
              <a:t> to an existing “Lafayette Park Neighborhood Association” that was not concerned with restoration of homes or buildings here.</a:t>
            </a:r>
          </a:p>
          <a:p>
            <a:pPr marL="1201738" lvl="2" indent="-635000">
              <a:buFont typeface="Arial" panose="020B0604020202020204" pitchFamily="34" charset="0"/>
              <a:buChar char="•"/>
            </a:pPr>
            <a:endParaRPr lang="en-US" sz="3200" dirty="0"/>
          </a:p>
          <a:p>
            <a:pPr marL="469900" indent="-457200">
              <a:buFont typeface="Arial" panose="020B0604020202020204" pitchFamily="34" charset="0"/>
              <a:buChar char="•"/>
            </a:pPr>
            <a:r>
              <a:rPr lang="en-US" sz="3200" dirty="0"/>
              <a:t>“Lafayette Square Neighborhood Association” is a </a:t>
            </a:r>
            <a:r>
              <a:rPr lang="en-US" sz="3200" u="sng" dirty="0"/>
              <a:t>generic</a:t>
            </a:r>
            <a:r>
              <a:rPr lang="en-US" sz="3200" dirty="0"/>
              <a:t> and </a:t>
            </a:r>
            <a:r>
              <a:rPr lang="en-US" sz="3200" u="sng" dirty="0"/>
              <a:t>soulless</a:t>
            </a:r>
            <a:r>
              <a:rPr lang="en-US" sz="3200" dirty="0"/>
              <a:t> name. </a:t>
            </a:r>
          </a:p>
        </p:txBody>
      </p:sp>
    </p:spTree>
    <p:extLst>
      <p:ext uri="{BB962C8B-B14F-4D97-AF65-F5344CB8AC3E}">
        <p14:creationId xmlns:p14="http://schemas.microsoft.com/office/powerpoint/2010/main" val="30703838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5">
          <a:extLst>
            <a:ext uri="{FF2B5EF4-FFF2-40B4-BE49-F238E27FC236}">
              <a16:creationId xmlns:a16="http://schemas.microsoft.com/office/drawing/2014/main" id="{E27A6DB2-547F-9044-7412-BF532F6274C4}"/>
            </a:ext>
          </a:extLst>
        </p:cNvPr>
        <p:cNvGrpSpPr/>
        <p:nvPr/>
      </p:nvGrpSpPr>
      <p:grpSpPr>
        <a:xfrm>
          <a:off x="0" y="0"/>
          <a:ext cx="0" cy="0"/>
          <a:chOff x="0" y="0"/>
          <a:chExt cx="0" cy="0"/>
        </a:xfrm>
      </p:grpSpPr>
      <p:pic>
        <p:nvPicPr>
          <p:cNvPr id="2" name="Picture 2" descr="Shape&#10;&#10;Description automatically generated with medium confidence">
            <a:extLst>
              <a:ext uri="{FF2B5EF4-FFF2-40B4-BE49-F238E27FC236}">
                <a16:creationId xmlns:a16="http://schemas.microsoft.com/office/drawing/2014/main" id="{5E922A65-4413-0A79-56E3-F09856564D2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378755" y="199674"/>
            <a:ext cx="2594567" cy="139305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D23FDA2-DE28-9F93-52FF-921C126829C7}"/>
              </a:ext>
            </a:extLst>
          </p:cNvPr>
          <p:cNvSpPr txBox="1"/>
          <p:nvPr/>
        </p:nvSpPr>
        <p:spPr>
          <a:xfrm>
            <a:off x="491948" y="0"/>
            <a:ext cx="10688670" cy="6494085"/>
          </a:xfrm>
          <a:prstGeom prst="rect">
            <a:avLst/>
          </a:prstGeom>
          <a:noFill/>
        </p:spPr>
        <p:txBody>
          <a:bodyPr wrap="square" rtlCol="0">
            <a:spAutoFit/>
          </a:bodyPr>
          <a:lstStyle/>
          <a:p>
            <a:endParaRPr lang="en-US" sz="3200" dirty="0"/>
          </a:p>
          <a:p>
            <a:r>
              <a:rPr lang="en-US" sz="3200" dirty="0"/>
              <a:t>A organization’s name is very important:</a:t>
            </a:r>
          </a:p>
          <a:p>
            <a:endParaRPr lang="en-US" sz="3200" dirty="0"/>
          </a:p>
          <a:p>
            <a:pPr marL="457200" lvl="0" indent="-457200">
              <a:buFont typeface="Arial" panose="020B0604020202020204" pitchFamily="34" charset="0"/>
              <a:buChar char="•"/>
            </a:pPr>
            <a:r>
              <a:rPr lang="en-US" sz="3200" dirty="0"/>
              <a:t>Ties to an origin story</a:t>
            </a:r>
          </a:p>
          <a:p>
            <a:pPr marL="457200" lvl="0" indent="-457200">
              <a:buFont typeface="Arial" panose="020B0604020202020204" pitchFamily="34" charset="0"/>
              <a:buChar char="•"/>
            </a:pPr>
            <a:endParaRPr lang="en-US" sz="3200" dirty="0"/>
          </a:p>
          <a:p>
            <a:pPr marL="457200" lvl="0" indent="-457200">
              <a:buFont typeface="Arial" panose="020B0604020202020204" pitchFamily="34" charset="0"/>
              <a:buChar char="•"/>
            </a:pPr>
            <a:r>
              <a:rPr lang="en-US" sz="3200" dirty="0"/>
              <a:t>Tells people who you are/ what you care about</a:t>
            </a:r>
          </a:p>
          <a:p>
            <a:pPr marL="457200" lvl="0" indent="-457200">
              <a:buFont typeface="Arial" panose="020B0604020202020204" pitchFamily="34" charset="0"/>
              <a:buChar char="•"/>
            </a:pPr>
            <a:endParaRPr lang="en-US" sz="3200" dirty="0"/>
          </a:p>
          <a:p>
            <a:pPr marL="457200" lvl="0" indent="-457200">
              <a:buFont typeface="Arial" panose="020B0604020202020204" pitchFamily="34" charset="0"/>
              <a:buChar char="•"/>
            </a:pPr>
            <a:r>
              <a:rPr lang="en-US" sz="3200" dirty="0"/>
              <a:t>Differentiates you from others</a:t>
            </a:r>
          </a:p>
          <a:p>
            <a:pPr marL="457200" lvl="0" indent="-457200">
              <a:buFont typeface="Arial" panose="020B0604020202020204" pitchFamily="34" charset="0"/>
              <a:buChar char="•"/>
            </a:pPr>
            <a:endParaRPr lang="en-US" sz="3200" dirty="0"/>
          </a:p>
          <a:p>
            <a:pPr marL="457200" lvl="0" indent="-457200">
              <a:buFont typeface="Arial" panose="020B0604020202020204" pitchFamily="34" charset="0"/>
              <a:buChar char="•"/>
            </a:pPr>
            <a:r>
              <a:rPr lang="en-US" sz="3200" dirty="0"/>
              <a:t>It’s one of the linchpins of a community’s culture</a:t>
            </a:r>
          </a:p>
          <a:p>
            <a:pPr lvl="0"/>
            <a:endParaRPr lang="en-US" sz="3200" dirty="0"/>
          </a:p>
          <a:p>
            <a:pPr marL="457200" lvl="0" indent="-457200">
              <a:buFont typeface="Arial" panose="020B0604020202020204" pitchFamily="34" charset="0"/>
              <a:buChar char="•"/>
            </a:pPr>
            <a:r>
              <a:rPr lang="en-US" sz="3200" dirty="0"/>
              <a:t>Everyone lives in a neighborhood; what we’ve created here over these last 6 decades is a </a:t>
            </a:r>
            <a:r>
              <a:rPr lang="en-US" sz="3200" u="sng" dirty="0"/>
              <a:t>community</a:t>
            </a:r>
            <a:r>
              <a:rPr lang="en-US" sz="3200" dirty="0"/>
              <a:t>.</a:t>
            </a:r>
          </a:p>
        </p:txBody>
      </p:sp>
    </p:spTree>
    <p:extLst>
      <p:ext uri="{BB962C8B-B14F-4D97-AF65-F5344CB8AC3E}">
        <p14:creationId xmlns:p14="http://schemas.microsoft.com/office/powerpoint/2010/main" val="3408726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
          <a:extLst>
            <a:ext uri="{FF2B5EF4-FFF2-40B4-BE49-F238E27FC236}">
              <a16:creationId xmlns:a16="http://schemas.microsoft.com/office/drawing/2014/main" id="{95F5012C-ADDA-59B4-6E55-15B8C9469F05}"/>
            </a:ext>
          </a:extLst>
        </p:cNvPr>
        <p:cNvGrpSpPr/>
        <p:nvPr/>
      </p:nvGrpSpPr>
      <p:grpSpPr>
        <a:xfrm>
          <a:off x="0" y="0"/>
          <a:ext cx="0" cy="0"/>
          <a:chOff x="0" y="0"/>
          <a:chExt cx="0" cy="0"/>
        </a:xfrm>
      </p:grpSpPr>
      <p:pic>
        <p:nvPicPr>
          <p:cNvPr id="2" name="Picture 2" descr="Shape&#10;&#10;Description automatically generated with medium confidence">
            <a:extLst>
              <a:ext uri="{FF2B5EF4-FFF2-40B4-BE49-F238E27FC236}">
                <a16:creationId xmlns:a16="http://schemas.microsoft.com/office/drawing/2014/main" id="{1B18F6B9-3595-6AE6-AE70-F6049332C44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378755" y="199674"/>
            <a:ext cx="2594567" cy="1393056"/>
          </a:xfrm>
          <a:prstGeom prst="rect">
            <a:avLst/>
          </a:prstGeom>
          <a:noFill/>
          <a:extLst>
            <a:ext uri="{909E8E84-426E-40DD-AFC4-6F175D3DCCD1}">
              <a14:hiddenFill xmlns:a14="http://schemas.microsoft.com/office/drawing/2010/main">
                <a:solidFill>
                  <a:srgbClr val="FFFFFF"/>
                </a:solidFill>
              </a14:hiddenFill>
            </a:ext>
          </a:extLst>
        </p:spPr>
      </p:pic>
      <p:sp>
        <p:nvSpPr>
          <p:cNvPr id="4" name="Google Shape;33;p3">
            <a:extLst>
              <a:ext uri="{FF2B5EF4-FFF2-40B4-BE49-F238E27FC236}">
                <a16:creationId xmlns:a16="http://schemas.microsoft.com/office/drawing/2014/main" id="{0C783BC2-0198-DE76-BF7D-5C34E830BA46}"/>
              </a:ext>
            </a:extLst>
          </p:cNvPr>
          <p:cNvSpPr txBox="1"/>
          <p:nvPr/>
        </p:nvSpPr>
        <p:spPr>
          <a:xfrm>
            <a:off x="534834" y="1128713"/>
            <a:ext cx="10754562" cy="4695548"/>
          </a:xfrm>
          <a:prstGeom prst="rect">
            <a:avLst/>
          </a:prstGeom>
        </p:spPr>
        <p:txBody>
          <a:bodyPr spcFirstLastPara="1" vert="horz" lIns="91440" tIns="45720" rIns="91440" bIns="45720" rtlCol="0" anchor="b" anchorCtr="0">
            <a:noAutofit/>
          </a:bodyPr>
          <a:lstStyle/>
          <a:p>
            <a:pPr marL="0" marR="0" lvl="0" indent="0" algn="ctr">
              <a:lnSpc>
                <a:spcPct val="90000"/>
              </a:lnSpc>
              <a:spcBef>
                <a:spcPct val="0"/>
              </a:spcBef>
              <a:spcAft>
                <a:spcPts val="600"/>
              </a:spcAft>
            </a:pPr>
            <a:r>
              <a:rPr lang="en-US" sz="3200" b="1" kern="1200" dirty="0">
                <a:solidFill>
                  <a:schemeClr val="tx1"/>
                </a:solidFill>
                <a:latin typeface="+mj-lt"/>
                <a:ea typeface="+mj-ea"/>
                <a:cs typeface="+mj-cs"/>
                <a:sym typeface="Times New Roman"/>
              </a:rPr>
              <a:t>New neighbors: </a:t>
            </a:r>
          </a:p>
          <a:p>
            <a:pPr marL="0" marR="0" lvl="0" indent="0" algn="ctr">
              <a:lnSpc>
                <a:spcPct val="90000"/>
              </a:lnSpc>
              <a:spcBef>
                <a:spcPct val="0"/>
              </a:spcBef>
              <a:spcAft>
                <a:spcPts val="600"/>
              </a:spcAft>
            </a:pPr>
            <a:r>
              <a:rPr lang="en-US" sz="3200" b="1" kern="1200" dirty="0">
                <a:solidFill>
                  <a:schemeClr val="tx1"/>
                </a:solidFill>
                <a:latin typeface="+mj-lt"/>
                <a:ea typeface="+mj-ea"/>
                <a:cs typeface="+mj-cs"/>
                <a:sym typeface="Times New Roman"/>
              </a:rPr>
              <a:t>Welcome to our community!</a:t>
            </a:r>
          </a:p>
          <a:p>
            <a:pPr marL="0" marR="0" lvl="0" indent="0" algn="ctr">
              <a:lnSpc>
                <a:spcPct val="90000"/>
              </a:lnSpc>
              <a:spcBef>
                <a:spcPct val="0"/>
              </a:spcBef>
              <a:spcAft>
                <a:spcPts val="600"/>
              </a:spcAft>
            </a:pPr>
            <a:r>
              <a:rPr lang="en-US" sz="3200" b="1" kern="1200" dirty="0">
                <a:solidFill>
                  <a:schemeClr val="tx1"/>
                </a:solidFill>
                <a:latin typeface="+mj-lt"/>
                <a:ea typeface="+mj-ea"/>
                <a:cs typeface="+mj-cs"/>
                <a:sym typeface="Times New Roman"/>
              </a:rPr>
              <a:t>Please introduce yourself.</a:t>
            </a:r>
          </a:p>
          <a:p>
            <a:pPr marL="0" marR="0" lvl="0" indent="0" algn="ctr">
              <a:lnSpc>
                <a:spcPct val="90000"/>
              </a:lnSpc>
              <a:spcBef>
                <a:spcPct val="0"/>
              </a:spcBef>
              <a:spcAft>
                <a:spcPts val="600"/>
              </a:spcAft>
            </a:pPr>
            <a:endParaRPr lang="en-US" sz="3200" b="1" kern="1200" dirty="0">
              <a:solidFill>
                <a:schemeClr val="tx1"/>
              </a:solidFill>
              <a:latin typeface="+mj-lt"/>
              <a:ea typeface="+mj-ea"/>
              <a:cs typeface="+mj-cs"/>
              <a:sym typeface="Times New Roman"/>
            </a:endParaRPr>
          </a:p>
          <a:p>
            <a:pPr marL="0" marR="0" lvl="0" indent="0" algn="ctr">
              <a:lnSpc>
                <a:spcPct val="90000"/>
              </a:lnSpc>
              <a:spcBef>
                <a:spcPct val="0"/>
              </a:spcBef>
              <a:spcAft>
                <a:spcPts val="600"/>
              </a:spcAft>
            </a:pPr>
            <a:r>
              <a:rPr lang="en-US" sz="3200" b="1" kern="1200" dirty="0">
                <a:solidFill>
                  <a:schemeClr val="tx1"/>
                </a:solidFill>
                <a:latin typeface="+mj-lt"/>
                <a:ea typeface="+mj-ea"/>
                <a:cs typeface="+mj-cs"/>
                <a:sym typeface="Times New Roman"/>
              </a:rPr>
              <a:t>Also . . . For anyone else . . . </a:t>
            </a:r>
          </a:p>
          <a:p>
            <a:pPr marL="0" marR="0" lvl="0" indent="0" algn="ctr">
              <a:lnSpc>
                <a:spcPct val="90000"/>
              </a:lnSpc>
              <a:spcBef>
                <a:spcPct val="0"/>
              </a:spcBef>
              <a:spcAft>
                <a:spcPts val="600"/>
              </a:spcAft>
            </a:pPr>
            <a:r>
              <a:rPr lang="en-US" sz="3200" b="1" kern="1200" dirty="0">
                <a:solidFill>
                  <a:schemeClr val="tx1"/>
                </a:solidFill>
                <a:latin typeface="+mj-lt"/>
                <a:ea typeface="+mj-ea"/>
                <a:cs typeface="+mj-cs"/>
                <a:sym typeface="Times New Roman"/>
              </a:rPr>
              <a:t>Something to (briefly) share; but not overshare? </a:t>
            </a:r>
          </a:p>
          <a:p>
            <a:pPr marL="1944688" marR="0" lvl="0" indent="-471488">
              <a:lnSpc>
                <a:spcPct val="90000"/>
              </a:lnSpc>
              <a:spcBef>
                <a:spcPct val="0"/>
              </a:spcBef>
              <a:spcAft>
                <a:spcPts val="600"/>
              </a:spcAft>
              <a:buFont typeface="Arial" panose="020B0604020202020204" pitchFamily="34" charset="0"/>
              <a:buChar char="•"/>
            </a:pPr>
            <a:r>
              <a:rPr lang="en-US" sz="3200" kern="1200" dirty="0">
                <a:solidFill>
                  <a:schemeClr val="tx1"/>
                </a:solidFill>
                <a:latin typeface="+mj-lt"/>
                <a:ea typeface="+mj-ea"/>
                <a:cs typeface="+mj-cs"/>
                <a:sym typeface="Times New Roman"/>
              </a:rPr>
              <a:t>Birthday (significant or otherwise)?</a:t>
            </a:r>
          </a:p>
          <a:p>
            <a:pPr marL="1944688" marR="0" lvl="0" indent="-471488">
              <a:lnSpc>
                <a:spcPct val="90000"/>
              </a:lnSpc>
              <a:spcBef>
                <a:spcPct val="0"/>
              </a:spcBef>
              <a:spcAft>
                <a:spcPts val="600"/>
              </a:spcAft>
              <a:buFont typeface="Arial" panose="020B0604020202020204" pitchFamily="34" charset="0"/>
              <a:buChar char="•"/>
            </a:pPr>
            <a:r>
              <a:rPr lang="en-US" sz="3200" kern="1200" dirty="0">
                <a:solidFill>
                  <a:schemeClr val="tx1"/>
                </a:solidFill>
                <a:latin typeface="+mj-lt"/>
                <a:ea typeface="+mj-ea"/>
                <a:cs typeface="+mj-cs"/>
                <a:sym typeface="Times New Roman"/>
              </a:rPr>
              <a:t>Anniversary of something?</a:t>
            </a:r>
          </a:p>
          <a:p>
            <a:pPr marL="1944688" marR="0" lvl="0" indent="-471488">
              <a:lnSpc>
                <a:spcPct val="90000"/>
              </a:lnSpc>
              <a:spcBef>
                <a:spcPct val="0"/>
              </a:spcBef>
              <a:spcAft>
                <a:spcPts val="600"/>
              </a:spcAft>
              <a:buFont typeface="Arial" panose="020B0604020202020204" pitchFamily="34" charset="0"/>
              <a:buChar char="•"/>
            </a:pPr>
            <a:r>
              <a:rPr lang="en-US" sz="3200" kern="1200" dirty="0">
                <a:solidFill>
                  <a:schemeClr val="tx1"/>
                </a:solidFill>
                <a:latin typeface="+mj-lt"/>
                <a:ea typeface="+mj-ea"/>
                <a:cs typeface="+mj-cs"/>
                <a:sym typeface="Times New Roman"/>
              </a:rPr>
              <a:t>Significant life event?</a:t>
            </a:r>
          </a:p>
        </p:txBody>
      </p:sp>
    </p:spTree>
    <p:extLst>
      <p:ext uri="{BB962C8B-B14F-4D97-AF65-F5344CB8AC3E}">
        <p14:creationId xmlns:p14="http://schemas.microsoft.com/office/powerpoint/2010/main" val="28026270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5">
          <a:extLst>
            <a:ext uri="{FF2B5EF4-FFF2-40B4-BE49-F238E27FC236}">
              <a16:creationId xmlns:a16="http://schemas.microsoft.com/office/drawing/2014/main" id="{09FF5AA9-1F3E-C1EE-DACD-D56B813E1EE5}"/>
            </a:ext>
          </a:extLst>
        </p:cNvPr>
        <p:cNvGrpSpPr/>
        <p:nvPr/>
      </p:nvGrpSpPr>
      <p:grpSpPr>
        <a:xfrm>
          <a:off x="0" y="0"/>
          <a:ext cx="0" cy="0"/>
          <a:chOff x="0" y="0"/>
          <a:chExt cx="0" cy="0"/>
        </a:xfrm>
      </p:grpSpPr>
      <p:pic>
        <p:nvPicPr>
          <p:cNvPr id="2" name="Picture 2" descr="Shape&#10;&#10;Description automatically generated with medium confidence">
            <a:extLst>
              <a:ext uri="{FF2B5EF4-FFF2-40B4-BE49-F238E27FC236}">
                <a16:creationId xmlns:a16="http://schemas.microsoft.com/office/drawing/2014/main" id="{60F311DF-2E66-BE82-A083-0CA1CFA4B362}"/>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378755" y="199674"/>
            <a:ext cx="2594567" cy="1393056"/>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33;p3">
            <a:extLst>
              <a:ext uri="{FF2B5EF4-FFF2-40B4-BE49-F238E27FC236}">
                <a16:creationId xmlns:a16="http://schemas.microsoft.com/office/drawing/2014/main" id="{94D4F06B-E2F0-A116-9430-765F6768609E}"/>
              </a:ext>
            </a:extLst>
          </p:cNvPr>
          <p:cNvSpPr txBox="1"/>
          <p:nvPr/>
        </p:nvSpPr>
        <p:spPr>
          <a:xfrm>
            <a:off x="0" y="1867816"/>
            <a:ext cx="11591185" cy="5558697"/>
          </a:xfrm>
          <a:prstGeom prst="rect">
            <a:avLst/>
          </a:prstGeom>
        </p:spPr>
        <p:txBody>
          <a:bodyPr spcFirstLastPara="1" vert="horz" lIns="91440" tIns="45720" rIns="91440" bIns="45720" rtlCol="0" anchor="b" anchorCtr="0">
            <a:normAutofit fontScale="85000" lnSpcReduction="20000"/>
          </a:bodyPr>
          <a:lstStyle/>
          <a:p>
            <a:pPr lvl="0" algn="ctr">
              <a:lnSpc>
                <a:spcPct val="90000"/>
              </a:lnSpc>
              <a:spcBef>
                <a:spcPct val="0"/>
              </a:spcBef>
              <a:spcAft>
                <a:spcPts val="600"/>
              </a:spcAft>
            </a:pPr>
            <a:endParaRPr lang="en-US" sz="4100" b="1" kern="1200" dirty="0">
              <a:solidFill>
                <a:srgbClr val="FFFFFF"/>
              </a:solidFill>
              <a:latin typeface="+mn-lt"/>
              <a:sym typeface="Times New Roman"/>
            </a:endParaRPr>
          </a:p>
          <a:p>
            <a:pPr lvl="0" algn="ctr">
              <a:lnSpc>
                <a:spcPct val="90000"/>
              </a:lnSpc>
              <a:spcBef>
                <a:spcPct val="0"/>
              </a:spcBef>
              <a:spcAft>
                <a:spcPts val="600"/>
              </a:spcAft>
            </a:pPr>
            <a:r>
              <a:rPr lang="en-US" sz="4100" b="1" kern="1200" dirty="0">
                <a:solidFill>
                  <a:schemeClr val="tx1"/>
                </a:solidFill>
                <a:latin typeface="+mn-lt"/>
                <a:sym typeface="Times New Roman"/>
              </a:rPr>
              <a:t>Lafayette Square Restoration </a:t>
            </a:r>
            <a:r>
              <a:rPr lang="en-US" sz="4100" b="1" kern="1200" dirty="0">
                <a:solidFill>
                  <a:srgbClr val="0070C0"/>
                </a:solidFill>
                <a:latin typeface="+mn-lt"/>
                <a:sym typeface="Times New Roman"/>
              </a:rPr>
              <a:t>Committee</a:t>
            </a:r>
          </a:p>
          <a:p>
            <a:pPr lvl="0" algn="ctr">
              <a:lnSpc>
                <a:spcPct val="90000"/>
              </a:lnSpc>
              <a:spcBef>
                <a:spcPct val="0"/>
              </a:spcBef>
              <a:spcAft>
                <a:spcPts val="600"/>
              </a:spcAft>
            </a:pPr>
            <a:r>
              <a:rPr lang="en-US" sz="4100" b="1" kern="1200" dirty="0">
                <a:solidFill>
                  <a:schemeClr val="tx1"/>
                </a:solidFill>
                <a:latin typeface="+mn-lt"/>
                <a:sym typeface="Times New Roman"/>
              </a:rPr>
              <a:t>(LSRC)</a:t>
            </a:r>
          </a:p>
          <a:p>
            <a:pPr lvl="0" algn="ctr">
              <a:lnSpc>
                <a:spcPct val="90000"/>
              </a:lnSpc>
              <a:spcBef>
                <a:spcPct val="0"/>
              </a:spcBef>
              <a:spcAft>
                <a:spcPts val="600"/>
              </a:spcAft>
            </a:pPr>
            <a:endParaRPr lang="en-US" sz="4100" b="1" kern="1200" dirty="0">
              <a:solidFill>
                <a:schemeClr val="tx1"/>
              </a:solidFill>
              <a:latin typeface="+mn-lt"/>
              <a:sym typeface="Times New Roman"/>
            </a:endParaRPr>
          </a:p>
          <a:p>
            <a:pPr algn="ctr">
              <a:lnSpc>
                <a:spcPct val="90000"/>
              </a:lnSpc>
              <a:spcBef>
                <a:spcPct val="0"/>
              </a:spcBef>
              <a:spcAft>
                <a:spcPts val="600"/>
              </a:spcAft>
            </a:pPr>
            <a:r>
              <a:rPr lang="en-US" sz="4100" b="1" i="1" dirty="0">
                <a:solidFill>
                  <a:srgbClr val="FF0000"/>
                </a:solidFill>
                <a:latin typeface="+mn-lt"/>
                <a:ea typeface="Calibri" panose="020F0502020204030204" pitchFamily="34" charset="0"/>
              </a:rPr>
              <a:t>The neighborhood association of Lafayette Square</a:t>
            </a:r>
          </a:p>
          <a:p>
            <a:pPr algn="ctr">
              <a:lnSpc>
                <a:spcPct val="90000"/>
              </a:lnSpc>
              <a:spcBef>
                <a:spcPct val="0"/>
              </a:spcBef>
              <a:spcAft>
                <a:spcPts val="600"/>
              </a:spcAft>
            </a:pPr>
            <a:endParaRPr lang="en-US" sz="4100" dirty="0">
              <a:solidFill>
                <a:srgbClr val="FF0000"/>
              </a:solidFill>
              <a:latin typeface="+mn-lt"/>
              <a:ea typeface="Calibri" panose="020F0502020204030204" pitchFamily="34" charset="0"/>
            </a:endParaRPr>
          </a:p>
          <a:p>
            <a:pPr lvl="0" algn="ctr">
              <a:lnSpc>
                <a:spcPct val="90000"/>
              </a:lnSpc>
              <a:spcBef>
                <a:spcPct val="0"/>
              </a:spcBef>
              <a:spcAft>
                <a:spcPts val="600"/>
              </a:spcAft>
            </a:pPr>
            <a:r>
              <a:rPr lang="en-US" sz="4100" b="1" kern="1200" dirty="0">
                <a:solidFill>
                  <a:schemeClr val="tx1"/>
                </a:solidFill>
                <a:latin typeface="+mn-lt"/>
                <a:sym typeface="Times New Roman"/>
              </a:rPr>
              <a:t>Established 1969. </a:t>
            </a:r>
          </a:p>
          <a:p>
            <a:pPr lvl="0" algn="ctr">
              <a:lnSpc>
                <a:spcPct val="90000"/>
              </a:lnSpc>
              <a:spcBef>
                <a:spcPct val="0"/>
              </a:spcBef>
              <a:spcAft>
                <a:spcPts val="600"/>
              </a:spcAft>
            </a:pPr>
            <a:r>
              <a:rPr lang="en-US" sz="4100" b="1" kern="1200" dirty="0">
                <a:solidFill>
                  <a:schemeClr val="tx1"/>
                </a:solidFill>
                <a:latin typeface="+mn-lt"/>
                <a:sym typeface="Times New Roman"/>
              </a:rPr>
              <a:t>Incorporated 1971. </a:t>
            </a:r>
          </a:p>
          <a:p>
            <a:pPr lvl="0" algn="ctr">
              <a:lnSpc>
                <a:spcPct val="90000"/>
              </a:lnSpc>
              <a:spcBef>
                <a:spcPct val="0"/>
              </a:spcBef>
              <a:spcAft>
                <a:spcPts val="600"/>
              </a:spcAft>
            </a:pPr>
            <a:endParaRPr lang="en-US" sz="4100" b="1" kern="1200" dirty="0">
              <a:solidFill>
                <a:schemeClr val="tx1"/>
              </a:solidFill>
              <a:latin typeface="+mn-lt"/>
              <a:sym typeface="Times New Roman"/>
            </a:endParaRPr>
          </a:p>
          <a:p>
            <a:pPr lvl="0" algn="ctr">
              <a:lnSpc>
                <a:spcPct val="90000"/>
              </a:lnSpc>
              <a:spcBef>
                <a:spcPct val="0"/>
              </a:spcBef>
              <a:spcAft>
                <a:spcPts val="600"/>
              </a:spcAft>
            </a:pPr>
            <a:r>
              <a:rPr lang="en-US" sz="4100" b="1" kern="1200" dirty="0">
                <a:solidFill>
                  <a:schemeClr val="tx1"/>
                </a:solidFill>
                <a:latin typeface="+mn-lt"/>
                <a:sym typeface="Times New Roman"/>
              </a:rPr>
              <a:t>dba Lafayette Square Neighborhood Association </a:t>
            </a:r>
          </a:p>
          <a:p>
            <a:pPr lvl="0" algn="ctr">
              <a:lnSpc>
                <a:spcPct val="90000"/>
              </a:lnSpc>
              <a:spcBef>
                <a:spcPct val="0"/>
              </a:spcBef>
              <a:spcAft>
                <a:spcPts val="600"/>
              </a:spcAft>
            </a:pPr>
            <a:r>
              <a:rPr lang="en-US" sz="4100" b="1" kern="1200" dirty="0">
                <a:solidFill>
                  <a:schemeClr val="tx1"/>
                </a:solidFill>
                <a:latin typeface="+mn-lt"/>
                <a:sym typeface="Times New Roman"/>
              </a:rPr>
              <a:t>(LSNA)</a:t>
            </a:r>
          </a:p>
          <a:p>
            <a:pPr lvl="0" algn="ctr">
              <a:lnSpc>
                <a:spcPct val="90000"/>
              </a:lnSpc>
              <a:spcBef>
                <a:spcPct val="0"/>
              </a:spcBef>
              <a:spcAft>
                <a:spcPts val="600"/>
              </a:spcAft>
            </a:pPr>
            <a:r>
              <a:rPr lang="en-US" sz="4100" b="1" kern="1200" dirty="0">
                <a:solidFill>
                  <a:schemeClr val="tx1"/>
                </a:solidFill>
                <a:latin typeface="+mn-lt"/>
                <a:sym typeface="Times New Roman"/>
              </a:rPr>
              <a:t>Since 2022</a:t>
            </a:r>
            <a:endParaRPr lang="en-US" sz="4100" kern="1200" dirty="0">
              <a:solidFill>
                <a:schemeClr val="tx1"/>
              </a:solidFill>
              <a:latin typeface="+mn-lt"/>
            </a:endParaRPr>
          </a:p>
          <a:p>
            <a:pPr>
              <a:lnSpc>
                <a:spcPct val="90000"/>
              </a:lnSpc>
              <a:spcBef>
                <a:spcPct val="0"/>
              </a:spcBef>
              <a:spcAft>
                <a:spcPts val="600"/>
              </a:spcAft>
            </a:pPr>
            <a:endParaRPr lang="en-US" sz="4100" kern="1200" dirty="0">
              <a:solidFill>
                <a:schemeClr val="tx1"/>
              </a:solidFill>
              <a:sym typeface="Times New Roman"/>
            </a:endParaRPr>
          </a:p>
          <a:p>
            <a:pPr marR="0" lvl="0">
              <a:lnSpc>
                <a:spcPct val="90000"/>
              </a:lnSpc>
              <a:spcBef>
                <a:spcPct val="0"/>
              </a:spcBef>
              <a:spcAft>
                <a:spcPts val="600"/>
              </a:spcAft>
            </a:pPr>
            <a:endParaRPr lang="en-US" sz="32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38322184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5">
          <a:extLst>
            <a:ext uri="{FF2B5EF4-FFF2-40B4-BE49-F238E27FC236}">
              <a16:creationId xmlns:a16="http://schemas.microsoft.com/office/drawing/2014/main" id="{D5A33886-CB47-FE7D-9FE7-6749C686BEB8}"/>
            </a:ext>
          </a:extLst>
        </p:cNvPr>
        <p:cNvGrpSpPr/>
        <p:nvPr/>
      </p:nvGrpSpPr>
      <p:grpSpPr>
        <a:xfrm>
          <a:off x="0" y="0"/>
          <a:ext cx="0" cy="0"/>
          <a:chOff x="0" y="0"/>
          <a:chExt cx="0" cy="0"/>
        </a:xfrm>
      </p:grpSpPr>
      <p:pic>
        <p:nvPicPr>
          <p:cNvPr id="2" name="Picture 2" descr="Shape&#10;&#10;Description automatically generated with medium confidence">
            <a:extLst>
              <a:ext uri="{FF2B5EF4-FFF2-40B4-BE49-F238E27FC236}">
                <a16:creationId xmlns:a16="http://schemas.microsoft.com/office/drawing/2014/main" id="{880E6A4C-00CC-4CE0-D1EC-B0B2F4A6F9D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378755" y="199674"/>
            <a:ext cx="2594567" cy="1393056"/>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33;p3">
            <a:extLst>
              <a:ext uri="{FF2B5EF4-FFF2-40B4-BE49-F238E27FC236}">
                <a16:creationId xmlns:a16="http://schemas.microsoft.com/office/drawing/2014/main" id="{34DF141A-917F-B359-376B-887748C0EFFF}"/>
              </a:ext>
            </a:extLst>
          </p:cNvPr>
          <p:cNvSpPr txBox="1"/>
          <p:nvPr/>
        </p:nvSpPr>
        <p:spPr>
          <a:xfrm>
            <a:off x="0" y="2037936"/>
            <a:ext cx="11973322" cy="5558697"/>
          </a:xfrm>
          <a:prstGeom prst="rect">
            <a:avLst/>
          </a:prstGeom>
        </p:spPr>
        <p:txBody>
          <a:bodyPr spcFirstLastPara="1" vert="horz" lIns="91440" tIns="45720" rIns="91440" bIns="45720" rtlCol="0" anchor="b" anchorCtr="0">
            <a:normAutofit/>
          </a:bodyPr>
          <a:lstStyle/>
          <a:p>
            <a:pPr lvl="0" algn="ctr">
              <a:lnSpc>
                <a:spcPct val="90000"/>
              </a:lnSpc>
              <a:spcBef>
                <a:spcPct val="0"/>
              </a:spcBef>
              <a:spcAft>
                <a:spcPts val="600"/>
              </a:spcAft>
            </a:pPr>
            <a:endParaRPr lang="en-US" sz="3500" b="1" kern="1200" dirty="0">
              <a:solidFill>
                <a:srgbClr val="FFFFFF"/>
              </a:solidFill>
              <a:latin typeface="+mn-lt"/>
              <a:sym typeface="Times New Roman"/>
            </a:endParaRPr>
          </a:p>
          <a:p>
            <a:pPr lvl="0" algn="ctr">
              <a:lnSpc>
                <a:spcPct val="90000"/>
              </a:lnSpc>
              <a:spcBef>
                <a:spcPct val="0"/>
              </a:spcBef>
              <a:spcAft>
                <a:spcPts val="600"/>
              </a:spcAft>
            </a:pPr>
            <a:r>
              <a:rPr lang="en-US" sz="3500" b="1" kern="1200" dirty="0">
                <a:solidFill>
                  <a:schemeClr val="tx1"/>
                </a:solidFill>
                <a:latin typeface="+mn-lt"/>
                <a:sym typeface="Times New Roman"/>
              </a:rPr>
              <a:t>Lafayette Square Restoration </a:t>
            </a:r>
            <a:r>
              <a:rPr lang="en-US" sz="3500" b="1" u="sng" kern="1200" dirty="0">
                <a:solidFill>
                  <a:srgbClr val="0070C0"/>
                </a:solidFill>
                <a:latin typeface="+mn-lt"/>
                <a:sym typeface="Times New Roman"/>
              </a:rPr>
              <a:t>Community</a:t>
            </a:r>
          </a:p>
          <a:p>
            <a:pPr lvl="0" algn="ctr">
              <a:lnSpc>
                <a:spcPct val="90000"/>
              </a:lnSpc>
              <a:spcBef>
                <a:spcPct val="0"/>
              </a:spcBef>
              <a:spcAft>
                <a:spcPts val="600"/>
              </a:spcAft>
            </a:pPr>
            <a:r>
              <a:rPr lang="en-US" sz="3500" b="1" kern="1200" dirty="0">
                <a:solidFill>
                  <a:schemeClr val="tx1"/>
                </a:solidFill>
                <a:latin typeface="+mn-lt"/>
                <a:sym typeface="Times New Roman"/>
              </a:rPr>
              <a:t>(LSRC)</a:t>
            </a:r>
          </a:p>
          <a:p>
            <a:pPr lvl="0" algn="ctr">
              <a:lnSpc>
                <a:spcPct val="90000"/>
              </a:lnSpc>
              <a:spcBef>
                <a:spcPct val="0"/>
              </a:spcBef>
              <a:spcAft>
                <a:spcPts val="600"/>
              </a:spcAft>
            </a:pPr>
            <a:endParaRPr lang="en-US" sz="3500" b="1" kern="1200" dirty="0">
              <a:solidFill>
                <a:schemeClr val="tx1"/>
              </a:solidFill>
              <a:latin typeface="+mn-lt"/>
              <a:sym typeface="Times New Roman"/>
            </a:endParaRPr>
          </a:p>
          <a:p>
            <a:pPr algn="ctr">
              <a:lnSpc>
                <a:spcPct val="90000"/>
              </a:lnSpc>
              <a:spcBef>
                <a:spcPct val="0"/>
              </a:spcBef>
              <a:spcAft>
                <a:spcPts val="600"/>
              </a:spcAft>
            </a:pPr>
            <a:r>
              <a:rPr lang="en-US" sz="3500" b="1" i="1" dirty="0">
                <a:solidFill>
                  <a:srgbClr val="FF0000"/>
                </a:solidFill>
                <a:latin typeface="+mn-lt"/>
                <a:ea typeface="Calibri" panose="020F0502020204030204" pitchFamily="34" charset="0"/>
              </a:rPr>
              <a:t>The neighborhood association of Lafayette Square</a:t>
            </a:r>
          </a:p>
          <a:p>
            <a:pPr algn="ctr">
              <a:lnSpc>
                <a:spcPct val="90000"/>
              </a:lnSpc>
              <a:spcBef>
                <a:spcPct val="0"/>
              </a:spcBef>
              <a:spcAft>
                <a:spcPts val="600"/>
              </a:spcAft>
            </a:pPr>
            <a:endParaRPr lang="en-US" sz="3500" dirty="0">
              <a:solidFill>
                <a:srgbClr val="FF0000"/>
              </a:solidFill>
              <a:latin typeface="+mn-lt"/>
              <a:ea typeface="Calibri" panose="020F0502020204030204" pitchFamily="34" charset="0"/>
            </a:endParaRPr>
          </a:p>
          <a:p>
            <a:pPr lvl="0" algn="ctr">
              <a:lnSpc>
                <a:spcPct val="90000"/>
              </a:lnSpc>
              <a:spcBef>
                <a:spcPct val="0"/>
              </a:spcBef>
              <a:spcAft>
                <a:spcPts val="600"/>
              </a:spcAft>
            </a:pPr>
            <a:r>
              <a:rPr lang="en-US" sz="3500" b="1" kern="1200" dirty="0">
                <a:solidFill>
                  <a:schemeClr val="tx1"/>
                </a:solidFill>
                <a:latin typeface="+mn-lt"/>
                <a:sym typeface="Times New Roman"/>
              </a:rPr>
              <a:t>Established 1969. </a:t>
            </a:r>
          </a:p>
          <a:p>
            <a:pPr lvl="0" algn="ctr">
              <a:lnSpc>
                <a:spcPct val="90000"/>
              </a:lnSpc>
              <a:spcBef>
                <a:spcPct val="0"/>
              </a:spcBef>
              <a:spcAft>
                <a:spcPts val="600"/>
              </a:spcAft>
            </a:pPr>
            <a:r>
              <a:rPr lang="en-US" sz="3500" b="1" kern="1200" dirty="0">
                <a:solidFill>
                  <a:schemeClr val="tx1"/>
                </a:solidFill>
                <a:latin typeface="+mn-lt"/>
                <a:sym typeface="Times New Roman"/>
              </a:rPr>
              <a:t>Incorporated 1971. </a:t>
            </a:r>
          </a:p>
          <a:p>
            <a:pPr lvl="0" algn="ctr">
              <a:lnSpc>
                <a:spcPct val="90000"/>
              </a:lnSpc>
              <a:spcBef>
                <a:spcPct val="0"/>
              </a:spcBef>
              <a:spcAft>
                <a:spcPts val="600"/>
              </a:spcAft>
            </a:pPr>
            <a:endParaRPr lang="en-US" sz="4100" b="1" kern="1200" dirty="0">
              <a:solidFill>
                <a:schemeClr val="tx1"/>
              </a:solidFill>
              <a:latin typeface="+mn-lt"/>
              <a:sym typeface="Times New Roman"/>
            </a:endParaRPr>
          </a:p>
          <a:p>
            <a:pPr>
              <a:lnSpc>
                <a:spcPct val="90000"/>
              </a:lnSpc>
              <a:spcBef>
                <a:spcPct val="0"/>
              </a:spcBef>
              <a:spcAft>
                <a:spcPts val="600"/>
              </a:spcAft>
            </a:pPr>
            <a:endParaRPr lang="en-US" sz="4100" kern="1200" dirty="0">
              <a:solidFill>
                <a:schemeClr val="tx1"/>
              </a:solidFill>
              <a:sym typeface="Times New Roman"/>
            </a:endParaRPr>
          </a:p>
          <a:p>
            <a:pPr marR="0" lvl="0">
              <a:lnSpc>
                <a:spcPct val="90000"/>
              </a:lnSpc>
              <a:spcBef>
                <a:spcPct val="0"/>
              </a:spcBef>
              <a:spcAft>
                <a:spcPts val="600"/>
              </a:spcAft>
            </a:pPr>
            <a:endParaRPr lang="en-US" sz="3200"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37094743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5">
          <a:extLst>
            <a:ext uri="{FF2B5EF4-FFF2-40B4-BE49-F238E27FC236}">
              <a16:creationId xmlns:a16="http://schemas.microsoft.com/office/drawing/2014/main" id="{C2C3DA74-13FB-4C00-2EF6-5662E5E3ED3A}"/>
            </a:ext>
          </a:extLst>
        </p:cNvPr>
        <p:cNvGrpSpPr/>
        <p:nvPr/>
      </p:nvGrpSpPr>
      <p:grpSpPr>
        <a:xfrm>
          <a:off x="0" y="0"/>
          <a:ext cx="0" cy="0"/>
          <a:chOff x="0" y="0"/>
          <a:chExt cx="0" cy="0"/>
        </a:xfrm>
      </p:grpSpPr>
      <p:pic>
        <p:nvPicPr>
          <p:cNvPr id="2" name="Picture 2" descr="Shape&#10;&#10;Description automatically generated with medium confidence">
            <a:extLst>
              <a:ext uri="{FF2B5EF4-FFF2-40B4-BE49-F238E27FC236}">
                <a16:creationId xmlns:a16="http://schemas.microsoft.com/office/drawing/2014/main" id="{5AEA11AE-0582-D15D-4112-049E4A817DA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378755" y="199674"/>
            <a:ext cx="2594567" cy="1393056"/>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33;p3">
            <a:extLst>
              <a:ext uri="{FF2B5EF4-FFF2-40B4-BE49-F238E27FC236}">
                <a16:creationId xmlns:a16="http://schemas.microsoft.com/office/drawing/2014/main" id="{DEEA3E7E-0406-4B1B-7A83-533CD86A1102}"/>
              </a:ext>
            </a:extLst>
          </p:cNvPr>
          <p:cNvSpPr txBox="1"/>
          <p:nvPr/>
        </p:nvSpPr>
        <p:spPr>
          <a:xfrm>
            <a:off x="218678" y="199674"/>
            <a:ext cx="6616462" cy="912492"/>
          </a:xfrm>
          <a:prstGeom prst="rect">
            <a:avLst/>
          </a:prstGeom>
        </p:spPr>
        <p:txBody>
          <a:bodyPr spcFirstLastPara="1" vert="horz" lIns="91440" tIns="45720" rIns="91440" bIns="45720" rtlCol="0" anchor="b" anchorCtr="0">
            <a:normAutofit/>
          </a:bodyPr>
          <a:lstStyle/>
          <a:p>
            <a:pPr marL="0" marR="0" lvl="0" indent="0">
              <a:lnSpc>
                <a:spcPct val="90000"/>
              </a:lnSpc>
              <a:spcBef>
                <a:spcPct val="0"/>
              </a:spcBef>
              <a:spcAft>
                <a:spcPts val="600"/>
              </a:spcAft>
            </a:pPr>
            <a:r>
              <a:rPr lang="en-US" sz="5100" b="1" u="sng" kern="1200" dirty="0">
                <a:solidFill>
                  <a:schemeClr val="tx1"/>
                </a:solidFill>
                <a:latin typeface="+mj-lt"/>
                <a:ea typeface="+mj-ea"/>
                <a:cs typeface="+mj-cs"/>
                <a:sym typeface="Times New Roman"/>
              </a:rPr>
              <a:t>Upcoming Events</a:t>
            </a:r>
            <a:endParaRPr lang="en-US" sz="5100" u="sng" kern="1200" dirty="0">
              <a:solidFill>
                <a:schemeClr val="tx1"/>
              </a:solidFill>
              <a:latin typeface="+mj-lt"/>
              <a:ea typeface="+mj-ea"/>
              <a:cs typeface="+mj-cs"/>
            </a:endParaRPr>
          </a:p>
        </p:txBody>
      </p:sp>
      <p:sp>
        <p:nvSpPr>
          <p:cNvPr id="4" name="TextBox 3">
            <a:extLst>
              <a:ext uri="{FF2B5EF4-FFF2-40B4-BE49-F238E27FC236}">
                <a16:creationId xmlns:a16="http://schemas.microsoft.com/office/drawing/2014/main" id="{6AABBA72-B7D0-6F7B-B5B5-B96E8CA047E2}"/>
              </a:ext>
            </a:extLst>
          </p:cNvPr>
          <p:cNvSpPr txBox="1"/>
          <p:nvPr/>
        </p:nvSpPr>
        <p:spPr>
          <a:xfrm>
            <a:off x="421695" y="1928725"/>
            <a:ext cx="10442248" cy="3046988"/>
          </a:xfrm>
          <a:prstGeom prst="rect">
            <a:avLst/>
          </a:prstGeom>
          <a:noFill/>
        </p:spPr>
        <p:txBody>
          <a:bodyPr wrap="square" rtlCol="0">
            <a:spAutoFit/>
          </a:bodyPr>
          <a:lstStyle/>
          <a:p>
            <a:pPr marL="285750" indent="-285750">
              <a:buFont typeface="Arial" panose="020B0604020202020204" pitchFamily="34" charset="0"/>
              <a:buChar char="•"/>
            </a:pPr>
            <a:r>
              <a:rPr lang="en-US" sz="3200" b="1" dirty="0"/>
              <a:t>Holiday Parlor Tour </a:t>
            </a:r>
            <a:r>
              <a:rPr lang="en-US" sz="3200" dirty="0"/>
              <a:t>(48</a:t>
            </a:r>
            <a:r>
              <a:rPr lang="en-US" sz="3200" baseline="30000" dirty="0"/>
              <a:t>th</a:t>
            </a:r>
            <a:r>
              <a:rPr lang="en-US" sz="3200" dirty="0"/>
              <a:t> Annual)</a:t>
            </a:r>
            <a:r>
              <a:rPr lang="en-US" sz="3200" b="1" dirty="0"/>
              <a:t>: </a:t>
            </a:r>
            <a:r>
              <a:rPr lang="en-US" sz="3200" dirty="0"/>
              <a:t>Sun. December 14</a:t>
            </a:r>
            <a:r>
              <a:rPr lang="en-US" sz="3200" baseline="30000" dirty="0"/>
              <a:t>th – </a:t>
            </a:r>
            <a:r>
              <a:rPr lang="en-US" sz="3200" dirty="0"/>
              <a:t>10 am to 4 pm</a:t>
            </a:r>
            <a:endParaRPr lang="en-US" sz="3200" baseline="30000" dirty="0"/>
          </a:p>
          <a:p>
            <a:pPr marL="285750" indent="-285750">
              <a:buFont typeface="Arial" panose="020B0604020202020204" pitchFamily="34" charset="0"/>
              <a:buChar char="•"/>
            </a:pPr>
            <a:r>
              <a:rPr lang="en-US" sz="3200" b="1" dirty="0">
                <a:latin typeface="+mn-lt"/>
              </a:rPr>
              <a:t>Board Meeting: </a:t>
            </a:r>
            <a:r>
              <a:rPr lang="en-US" sz="3200" dirty="0">
                <a:latin typeface="+mn-lt"/>
              </a:rPr>
              <a:t>Tue. January 6 @ 7:00 pm</a:t>
            </a:r>
          </a:p>
          <a:p>
            <a:pPr marL="285750" indent="-285750">
              <a:buFont typeface="Arial" panose="020B0604020202020204" pitchFamily="34" charset="0"/>
              <a:buChar char="•"/>
            </a:pPr>
            <a:r>
              <a:rPr lang="en-US" sz="3200" b="1" dirty="0">
                <a:latin typeface="+mn-lt"/>
              </a:rPr>
              <a:t>General Meeting: </a:t>
            </a:r>
            <a:r>
              <a:rPr lang="en-US" sz="3200" dirty="0">
                <a:latin typeface="+mn-lt"/>
              </a:rPr>
              <a:t>Wed. January 14th @ 7:00 pm</a:t>
            </a:r>
          </a:p>
          <a:p>
            <a:pPr marL="288925" lvl="1" indent="-288925">
              <a:buFont typeface="Arial" panose="020B0604020202020204" pitchFamily="34" charset="0"/>
              <a:buChar char="•"/>
            </a:pPr>
            <a:r>
              <a:rPr lang="en-US" sz="3200" b="1" dirty="0">
                <a:latin typeface="+mn-lt"/>
              </a:rPr>
              <a:t>Spring Home &amp; Garden Tour </a:t>
            </a:r>
            <a:r>
              <a:rPr lang="en-US" sz="3200" dirty="0">
                <a:latin typeface="+mn-lt"/>
              </a:rPr>
              <a:t>(57</a:t>
            </a:r>
            <a:r>
              <a:rPr lang="en-US" sz="3200" baseline="30000" dirty="0">
                <a:latin typeface="+mn-lt"/>
              </a:rPr>
              <a:t>th</a:t>
            </a:r>
            <a:r>
              <a:rPr lang="en-US" sz="3200" dirty="0">
                <a:latin typeface="+mn-lt"/>
              </a:rPr>
              <a:t> Annual): Sat. June 6 &amp; Sun. June 7, 2026</a:t>
            </a:r>
          </a:p>
        </p:txBody>
      </p:sp>
    </p:spTree>
    <p:extLst>
      <p:ext uri="{BB962C8B-B14F-4D97-AF65-F5344CB8AC3E}">
        <p14:creationId xmlns:p14="http://schemas.microsoft.com/office/powerpoint/2010/main" val="40903471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5">
          <a:extLst>
            <a:ext uri="{FF2B5EF4-FFF2-40B4-BE49-F238E27FC236}">
              <a16:creationId xmlns:a16="http://schemas.microsoft.com/office/drawing/2014/main" id="{EE5A5E39-3877-5EB6-C597-EB94B00D692D}"/>
            </a:ext>
          </a:extLst>
        </p:cNvPr>
        <p:cNvGrpSpPr/>
        <p:nvPr/>
      </p:nvGrpSpPr>
      <p:grpSpPr>
        <a:xfrm>
          <a:off x="0" y="0"/>
          <a:ext cx="0" cy="0"/>
          <a:chOff x="0" y="0"/>
          <a:chExt cx="0" cy="0"/>
        </a:xfrm>
      </p:grpSpPr>
      <p:pic>
        <p:nvPicPr>
          <p:cNvPr id="2" name="Picture 2" descr="Shape&#10;&#10;Description automatically generated with medium confidence">
            <a:extLst>
              <a:ext uri="{FF2B5EF4-FFF2-40B4-BE49-F238E27FC236}">
                <a16:creationId xmlns:a16="http://schemas.microsoft.com/office/drawing/2014/main" id="{8D4E680A-5153-83CC-1A57-D4E20425667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378755" y="199674"/>
            <a:ext cx="2594567" cy="1393056"/>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33;p3">
            <a:extLst>
              <a:ext uri="{FF2B5EF4-FFF2-40B4-BE49-F238E27FC236}">
                <a16:creationId xmlns:a16="http://schemas.microsoft.com/office/drawing/2014/main" id="{039A4A0B-F783-6701-0E15-D1897EC42C9A}"/>
              </a:ext>
            </a:extLst>
          </p:cNvPr>
          <p:cNvSpPr txBox="1"/>
          <p:nvPr/>
        </p:nvSpPr>
        <p:spPr>
          <a:xfrm>
            <a:off x="1383323" y="1254369"/>
            <a:ext cx="10999835" cy="2602109"/>
          </a:xfrm>
          <a:prstGeom prst="rect">
            <a:avLst/>
          </a:prstGeom>
        </p:spPr>
        <p:txBody>
          <a:bodyPr spcFirstLastPara="1" vert="horz" lIns="91440" tIns="45720" rIns="91440" bIns="45720" rtlCol="0" anchor="b" anchorCtr="0">
            <a:noAutofit/>
          </a:bodyPr>
          <a:lstStyle/>
          <a:p>
            <a:pPr marL="2058988" marR="0" lvl="0">
              <a:lnSpc>
                <a:spcPct val="90000"/>
              </a:lnSpc>
              <a:spcBef>
                <a:spcPct val="0"/>
              </a:spcBef>
              <a:spcAft>
                <a:spcPts val="600"/>
              </a:spcAft>
            </a:pPr>
            <a:endParaRPr lang="en-US" sz="3200" b="1" kern="1200" dirty="0">
              <a:solidFill>
                <a:schemeClr val="tx1"/>
              </a:solidFill>
              <a:latin typeface="+mn-lt"/>
              <a:ea typeface="+mj-ea"/>
              <a:cs typeface="+mj-cs"/>
              <a:sym typeface="Times New Roman"/>
            </a:endParaRPr>
          </a:p>
          <a:p>
            <a:pPr marL="1152525" marR="0" lvl="0">
              <a:lnSpc>
                <a:spcPct val="90000"/>
              </a:lnSpc>
              <a:spcBef>
                <a:spcPct val="0"/>
              </a:spcBef>
              <a:spcAft>
                <a:spcPts val="600"/>
              </a:spcAft>
            </a:pPr>
            <a:r>
              <a:rPr lang="en-US" sz="4800" kern="1200" dirty="0">
                <a:solidFill>
                  <a:schemeClr val="tx1"/>
                </a:solidFill>
                <a:latin typeface="+mn-lt"/>
                <a:ea typeface="+mj-ea"/>
                <a:cs typeface="+mj-cs"/>
                <a:sym typeface="Times New Roman"/>
              </a:rPr>
              <a:t>Any </a:t>
            </a:r>
            <a:r>
              <a:rPr lang="en-US" sz="4800" i="1" u="sng" kern="1200" dirty="0">
                <a:solidFill>
                  <a:schemeClr val="tx1"/>
                </a:solidFill>
                <a:latin typeface="+mn-lt"/>
                <a:ea typeface="+mj-ea"/>
                <a:cs typeface="+mj-cs"/>
                <a:sym typeface="Times New Roman"/>
              </a:rPr>
              <a:t>Brief</a:t>
            </a:r>
            <a:r>
              <a:rPr lang="en-US" sz="4800" kern="1200" dirty="0">
                <a:solidFill>
                  <a:schemeClr val="tx1"/>
                </a:solidFill>
                <a:latin typeface="+mn-lt"/>
                <a:ea typeface="+mj-ea"/>
                <a:cs typeface="+mj-cs"/>
                <a:sym typeface="Times New Roman"/>
              </a:rPr>
              <a:t> Announcements?</a:t>
            </a:r>
          </a:p>
          <a:p>
            <a:pPr marL="1152525" marR="0" lvl="0">
              <a:lnSpc>
                <a:spcPct val="90000"/>
              </a:lnSpc>
              <a:spcBef>
                <a:spcPct val="0"/>
              </a:spcBef>
              <a:spcAft>
                <a:spcPts val="600"/>
              </a:spcAft>
            </a:pPr>
            <a:endParaRPr lang="en-US" sz="3600" kern="1200" dirty="0">
              <a:solidFill>
                <a:schemeClr val="tx1"/>
              </a:solidFill>
              <a:latin typeface="+mn-lt"/>
              <a:ea typeface="+mj-ea"/>
              <a:cs typeface="+mj-cs"/>
              <a:sym typeface="Times New Roman"/>
            </a:endParaRPr>
          </a:p>
        </p:txBody>
      </p:sp>
    </p:spTree>
    <p:extLst>
      <p:ext uri="{BB962C8B-B14F-4D97-AF65-F5344CB8AC3E}">
        <p14:creationId xmlns:p14="http://schemas.microsoft.com/office/powerpoint/2010/main" val="39794547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5">
          <a:extLst>
            <a:ext uri="{FF2B5EF4-FFF2-40B4-BE49-F238E27FC236}">
              <a16:creationId xmlns:a16="http://schemas.microsoft.com/office/drawing/2014/main" id="{C81BE931-0ABB-D09A-7F79-193A3D6F9002}"/>
            </a:ext>
          </a:extLst>
        </p:cNvPr>
        <p:cNvGrpSpPr/>
        <p:nvPr/>
      </p:nvGrpSpPr>
      <p:grpSpPr>
        <a:xfrm>
          <a:off x="0" y="0"/>
          <a:ext cx="0" cy="0"/>
          <a:chOff x="0" y="0"/>
          <a:chExt cx="0" cy="0"/>
        </a:xfrm>
      </p:grpSpPr>
      <p:pic>
        <p:nvPicPr>
          <p:cNvPr id="2" name="Picture 2" descr="Shape&#10;&#10;Description automatically generated with medium confidence">
            <a:extLst>
              <a:ext uri="{FF2B5EF4-FFF2-40B4-BE49-F238E27FC236}">
                <a16:creationId xmlns:a16="http://schemas.microsoft.com/office/drawing/2014/main" id="{E6B5CD70-2193-610C-35CF-3288A321BE5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378755" y="199674"/>
            <a:ext cx="2594567" cy="1393056"/>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33;p3">
            <a:extLst>
              <a:ext uri="{FF2B5EF4-FFF2-40B4-BE49-F238E27FC236}">
                <a16:creationId xmlns:a16="http://schemas.microsoft.com/office/drawing/2014/main" id="{63B703AD-7C12-E8FA-8395-C3C0F1D65872}"/>
              </a:ext>
            </a:extLst>
          </p:cNvPr>
          <p:cNvSpPr txBox="1"/>
          <p:nvPr/>
        </p:nvSpPr>
        <p:spPr>
          <a:xfrm>
            <a:off x="641180" y="2819894"/>
            <a:ext cx="10909640" cy="3668909"/>
          </a:xfrm>
          <a:prstGeom prst="rect">
            <a:avLst/>
          </a:prstGeom>
        </p:spPr>
        <p:txBody>
          <a:bodyPr spcFirstLastPara="1" vert="horz" lIns="91440" tIns="45720" rIns="91440" bIns="45720" rtlCol="0" anchor="b" anchorCtr="0">
            <a:noAutofit/>
          </a:bodyPr>
          <a:lstStyle/>
          <a:p>
            <a:pPr marL="0" marR="0" lvl="0" indent="0" algn="ctr">
              <a:lnSpc>
                <a:spcPct val="90000"/>
              </a:lnSpc>
              <a:spcBef>
                <a:spcPct val="0"/>
              </a:spcBef>
              <a:spcAft>
                <a:spcPts val="600"/>
              </a:spcAft>
            </a:pPr>
            <a:r>
              <a:rPr lang="en-US" sz="4000" b="1" kern="1200" dirty="0">
                <a:solidFill>
                  <a:schemeClr val="tx1"/>
                </a:solidFill>
                <a:latin typeface="+mn-lt"/>
                <a:ea typeface="+mj-ea"/>
                <a:cs typeface="+mj-cs"/>
                <a:sym typeface="Times New Roman"/>
              </a:rPr>
              <a:t>Adjournment</a:t>
            </a:r>
          </a:p>
          <a:p>
            <a:pPr marL="2058988" marR="0" lvl="0">
              <a:lnSpc>
                <a:spcPct val="90000"/>
              </a:lnSpc>
              <a:spcBef>
                <a:spcPct val="0"/>
              </a:spcBef>
              <a:spcAft>
                <a:spcPts val="600"/>
              </a:spcAft>
            </a:pPr>
            <a:endParaRPr lang="en-US" sz="3200" b="1" kern="1200" dirty="0">
              <a:solidFill>
                <a:schemeClr val="tx1"/>
              </a:solidFill>
              <a:latin typeface="+mn-lt"/>
              <a:ea typeface="+mj-ea"/>
              <a:cs typeface="+mj-cs"/>
              <a:sym typeface="Times New Roman"/>
            </a:endParaRPr>
          </a:p>
          <a:p>
            <a:pPr marL="1152525" marR="0" lvl="0">
              <a:lnSpc>
                <a:spcPct val="90000"/>
              </a:lnSpc>
              <a:spcBef>
                <a:spcPct val="0"/>
              </a:spcBef>
              <a:spcAft>
                <a:spcPts val="600"/>
              </a:spcAft>
            </a:pPr>
            <a:r>
              <a:rPr lang="en-US" sz="3600" kern="1200" dirty="0">
                <a:solidFill>
                  <a:schemeClr val="tx1"/>
                </a:solidFill>
                <a:latin typeface="+mn-lt"/>
                <a:ea typeface="+mj-ea"/>
                <a:cs typeface="+mj-cs"/>
                <a:sym typeface="Times New Roman"/>
              </a:rPr>
              <a:t>Is there a motion to adjourn?</a:t>
            </a:r>
          </a:p>
          <a:p>
            <a:pPr marL="1152525" marR="0" lvl="0">
              <a:lnSpc>
                <a:spcPct val="90000"/>
              </a:lnSpc>
              <a:spcBef>
                <a:spcPct val="0"/>
              </a:spcBef>
              <a:spcAft>
                <a:spcPts val="600"/>
              </a:spcAft>
            </a:pPr>
            <a:endParaRPr lang="en-US" sz="3600" kern="1200" dirty="0">
              <a:solidFill>
                <a:schemeClr val="tx1"/>
              </a:solidFill>
              <a:latin typeface="+mn-lt"/>
              <a:ea typeface="+mj-ea"/>
              <a:cs typeface="+mj-cs"/>
              <a:sym typeface="Times New Roman"/>
            </a:endParaRPr>
          </a:p>
          <a:p>
            <a:pPr marL="1152525" marR="0" lvl="0">
              <a:lnSpc>
                <a:spcPct val="90000"/>
              </a:lnSpc>
              <a:spcBef>
                <a:spcPct val="0"/>
              </a:spcBef>
              <a:spcAft>
                <a:spcPts val="600"/>
              </a:spcAft>
            </a:pPr>
            <a:r>
              <a:rPr lang="en-US" sz="3600" kern="1200" dirty="0">
                <a:solidFill>
                  <a:schemeClr val="tx1"/>
                </a:solidFill>
                <a:latin typeface="+mn-lt"/>
                <a:ea typeface="+mj-ea"/>
                <a:cs typeface="+mj-cs"/>
                <a:sym typeface="Times New Roman"/>
              </a:rPr>
              <a:t>Is there a second? </a:t>
            </a:r>
          </a:p>
          <a:p>
            <a:pPr marL="1152525" marR="0" lvl="0">
              <a:lnSpc>
                <a:spcPct val="90000"/>
              </a:lnSpc>
              <a:spcBef>
                <a:spcPct val="0"/>
              </a:spcBef>
              <a:spcAft>
                <a:spcPts val="600"/>
              </a:spcAft>
            </a:pPr>
            <a:endParaRPr lang="en-US" sz="3600" kern="1200" dirty="0">
              <a:solidFill>
                <a:schemeClr val="tx1"/>
              </a:solidFill>
              <a:latin typeface="+mn-lt"/>
              <a:ea typeface="+mj-ea"/>
              <a:cs typeface="+mj-cs"/>
              <a:sym typeface="Times New Roman"/>
            </a:endParaRPr>
          </a:p>
          <a:p>
            <a:pPr marL="1152525" marR="0" lvl="0">
              <a:lnSpc>
                <a:spcPct val="90000"/>
              </a:lnSpc>
              <a:spcBef>
                <a:spcPct val="0"/>
              </a:spcBef>
              <a:spcAft>
                <a:spcPts val="600"/>
              </a:spcAft>
            </a:pPr>
            <a:r>
              <a:rPr lang="en-US" sz="3600" kern="1200" dirty="0">
                <a:solidFill>
                  <a:schemeClr val="tx1"/>
                </a:solidFill>
                <a:latin typeface="+mn-lt"/>
                <a:ea typeface="+mj-ea"/>
                <a:cs typeface="+mj-cs"/>
                <a:sym typeface="Times New Roman"/>
              </a:rPr>
              <a:t>Vote.</a:t>
            </a:r>
          </a:p>
          <a:p>
            <a:pPr marL="2058988" marR="0" lvl="0">
              <a:lnSpc>
                <a:spcPct val="90000"/>
              </a:lnSpc>
              <a:spcBef>
                <a:spcPct val="0"/>
              </a:spcBef>
              <a:spcAft>
                <a:spcPts val="600"/>
              </a:spcAft>
            </a:pPr>
            <a:endParaRPr lang="en-US" sz="3600" kern="1200" dirty="0">
              <a:solidFill>
                <a:schemeClr val="tx1"/>
              </a:solidFill>
              <a:latin typeface="+mn-lt"/>
              <a:ea typeface="+mj-ea"/>
              <a:cs typeface="+mj-cs"/>
              <a:sym typeface="Times New Roman"/>
            </a:endParaRPr>
          </a:p>
          <a:p>
            <a:pPr marL="7938" marR="0" lvl="0" algn="ctr">
              <a:lnSpc>
                <a:spcPct val="90000"/>
              </a:lnSpc>
              <a:spcBef>
                <a:spcPct val="0"/>
              </a:spcBef>
              <a:spcAft>
                <a:spcPts val="600"/>
              </a:spcAft>
            </a:pPr>
            <a:r>
              <a:rPr lang="en-US" sz="3600" kern="1200" dirty="0">
                <a:solidFill>
                  <a:schemeClr val="tx1"/>
                </a:solidFill>
                <a:latin typeface="+mn-lt"/>
                <a:ea typeface="+mj-ea"/>
                <a:cs typeface="+mj-cs"/>
              </a:rPr>
              <a:t>We are adjourned. </a:t>
            </a:r>
          </a:p>
          <a:p>
            <a:pPr marL="7938" marR="0" lvl="0" algn="ctr">
              <a:lnSpc>
                <a:spcPct val="90000"/>
              </a:lnSpc>
              <a:spcBef>
                <a:spcPct val="0"/>
              </a:spcBef>
              <a:spcAft>
                <a:spcPts val="600"/>
              </a:spcAft>
            </a:pPr>
            <a:r>
              <a:rPr lang="en-US" sz="3600" kern="1200" dirty="0">
                <a:solidFill>
                  <a:schemeClr val="tx1"/>
                </a:solidFill>
                <a:latin typeface="+mn-lt"/>
                <a:ea typeface="+mj-ea"/>
                <a:cs typeface="+mj-cs"/>
              </a:rPr>
              <a:t>Thank you.</a:t>
            </a:r>
          </a:p>
          <a:p>
            <a:pPr marL="7938" marR="0" lvl="0" algn="ctr">
              <a:lnSpc>
                <a:spcPct val="90000"/>
              </a:lnSpc>
              <a:spcBef>
                <a:spcPct val="0"/>
              </a:spcBef>
              <a:spcAft>
                <a:spcPts val="600"/>
              </a:spcAft>
            </a:pPr>
            <a:r>
              <a:rPr lang="en-US" sz="4000" kern="1200" dirty="0">
                <a:solidFill>
                  <a:schemeClr val="tx1"/>
                </a:solidFill>
                <a:latin typeface="+mn-lt"/>
                <a:ea typeface="+mj-ea"/>
                <a:cs typeface="+mj-cs"/>
              </a:rPr>
              <a:t> </a:t>
            </a:r>
          </a:p>
          <a:p>
            <a:pPr marL="7938" marR="0" lvl="0" algn="ctr">
              <a:lnSpc>
                <a:spcPct val="90000"/>
              </a:lnSpc>
              <a:spcBef>
                <a:spcPct val="0"/>
              </a:spcBef>
              <a:spcAft>
                <a:spcPts val="600"/>
              </a:spcAft>
            </a:pPr>
            <a:r>
              <a:rPr lang="en-US" sz="4800" b="1" kern="1200" dirty="0">
                <a:solidFill>
                  <a:srgbClr val="0070C0"/>
                </a:solidFill>
                <a:latin typeface="+mn-lt"/>
                <a:ea typeface="+mj-ea"/>
                <a:cs typeface="+mj-cs"/>
              </a:rPr>
              <a:t>TIME TO SOCIALIZE !!</a:t>
            </a:r>
          </a:p>
        </p:txBody>
      </p:sp>
    </p:spTree>
    <p:extLst>
      <p:ext uri="{BB962C8B-B14F-4D97-AF65-F5344CB8AC3E}">
        <p14:creationId xmlns:p14="http://schemas.microsoft.com/office/powerpoint/2010/main" val="2575650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
          <a:extLst>
            <a:ext uri="{FF2B5EF4-FFF2-40B4-BE49-F238E27FC236}">
              <a16:creationId xmlns:a16="http://schemas.microsoft.com/office/drawing/2014/main" id="{FA186DF8-EF62-0939-AC05-30EC8BF7D613}"/>
            </a:ext>
          </a:extLst>
        </p:cNvPr>
        <p:cNvGrpSpPr/>
        <p:nvPr/>
      </p:nvGrpSpPr>
      <p:grpSpPr>
        <a:xfrm>
          <a:off x="0" y="0"/>
          <a:ext cx="0" cy="0"/>
          <a:chOff x="0" y="0"/>
          <a:chExt cx="0" cy="0"/>
        </a:xfrm>
      </p:grpSpPr>
      <p:pic>
        <p:nvPicPr>
          <p:cNvPr id="2" name="Picture 2" descr="Shape&#10;&#10;Description automatically generated with medium confidence">
            <a:extLst>
              <a:ext uri="{FF2B5EF4-FFF2-40B4-BE49-F238E27FC236}">
                <a16:creationId xmlns:a16="http://schemas.microsoft.com/office/drawing/2014/main" id="{F1637128-F140-5C31-C237-5762676E11A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378755" y="199674"/>
            <a:ext cx="2594567" cy="1393056"/>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33;p3">
            <a:extLst>
              <a:ext uri="{FF2B5EF4-FFF2-40B4-BE49-F238E27FC236}">
                <a16:creationId xmlns:a16="http://schemas.microsoft.com/office/drawing/2014/main" id="{954CA1FF-1A3C-59A8-C309-445232E3E0AB}"/>
              </a:ext>
            </a:extLst>
          </p:cNvPr>
          <p:cNvSpPr txBox="1"/>
          <p:nvPr/>
        </p:nvSpPr>
        <p:spPr>
          <a:xfrm>
            <a:off x="218677" y="1477641"/>
            <a:ext cx="9880543" cy="880803"/>
          </a:xfrm>
          <a:prstGeom prst="rect">
            <a:avLst/>
          </a:prstGeom>
        </p:spPr>
        <p:txBody>
          <a:bodyPr spcFirstLastPara="1" vert="horz" lIns="91440" tIns="45720" rIns="91440" bIns="45720" rtlCol="0" anchor="b" anchorCtr="0">
            <a:normAutofit/>
          </a:bodyPr>
          <a:lstStyle/>
          <a:p>
            <a:pPr marL="0" marR="0" lvl="0" indent="0">
              <a:lnSpc>
                <a:spcPct val="90000"/>
              </a:lnSpc>
              <a:spcBef>
                <a:spcPct val="0"/>
              </a:spcBef>
              <a:spcAft>
                <a:spcPts val="600"/>
              </a:spcAft>
            </a:pPr>
            <a:r>
              <a:rPr lang="en-US" sz="4000" b="1" u="sng" kern="1200" dirty="0">
                <a:solidFill>
                  <a:schemeClr val="tx1"/>
                </a:solidFill>
                <a:latin typeface="+mj-lt"/>
                <a:ea typeface="+mj-ea"/>
                <a:cs typeface="+mj-cs"/>
                <a:sym typeface="Times New Roman"/>
              </a:rPr>
              <a:t>Guest Speakers/ Community Updates</a:t>
            </a:r>
            <a:endParaRPr lang="en-US" sz="4000" u="sng" kern="1200" dirty="0">
              <a:solidFill>
                <a:schemeClr val="tx1"/>
              </a:solidFill>
              <a:latin typeface="+mj-lt"/>
              <a:ea typeface="+mj-ea"/>
              <a:cs typeface="+mj-cs"/>
            </a:endParaRPr>
          </a:p>
        </p:txBody>
      </p:sp>
      <p:sp>
        <p:nvSpPr>
          <p:cNvPr id="4" name="Google Shape;33;p3">
            <a:extLst>
              <a:ext uri="{FF2B5EF4-FFF2-40B4-BE49-F238E27FC236}">
                <a16:creationId xmlns:a16="http://schemas.microsoft.com/office/drawing/2014/main" id="{A9021268-F4AC-2552-FDD5-305A7B71A263}"/>
              </a:ext>
            </a:extLst>
          </p:cNvPr>
          <p:cNvSpPr txBox="1"/>
          <p:nvPr/>
        </p:nvSpPr>
        <p:spPr>
          <a:xfrm>
            <a:off x="421232" y="1080477"/>
            <a:ext cx="11349535" cy="3934691"/>
          </a:xfrm>
          <a:prstGeom prst="rect">
            <a:avLst/>
          </a:prstGeom>
        </p:spPr>
        <p:txBody>
          <a:bodyPr spcFirstLastPara="1" vert="horz" lIns="91440" tIns="45720" rIns="91440" bIns="45720" rtlCol="0" anchor="b" anchorCtr="0">
            <a:normAutofit/>
          </a:bodyPr>
          <a:lstStyle/>
          <a:p>
            <a:pPr marL="457200" lvl="0" indent="-457200">
              <a:lnSpc>
                <a:spcPct val="90000"/>
              </a:lnSpc>
              <a:spcBef>
                <a:spcPct val="0"/>
              </a:spcBef>
              <a:spcAft>
                <a:spcPts val="600"/>
              </a:spcAft>
              <a:buFont typeface="Wingdings" pitchFamily="2" charset="2"/>
              <a:buChar char="ü"/>
            </a:pPr>
            <a:r>
              <a:rPr lang="en-US" sz="3200" b="1" kern="1200" dirty="0">
                <a:solidFill>
                  <a:schemeClr val="tx1"/>
                </a:solidFill>
                <a:latin typeface="Arial" panose="020B0604020202020204" pitchFamily="34" charset="0"/>
                <a:cs typeface="Arial" panose="020B0604020202020204" pitchFamily="34" charset="0"/>
                <a:sym typeface="Times New Roman"/>
              </a:rPr>
              <a:t>8</a:t>
            </a:r>
            <a:r>
              <a:rPr lang="en-US" sz="3200" b="1" kern="1200" baseline="30000" dirty="0">
                <a:solidFill>
                  <a:schemeClr val="tx1"/>
                </a:solidFill>
                <a:latin typeface="Arial" panose="020B0604020202020204" pitchFamily="34" charset="0"/>
                <a:cs typeface="Arial" panose="020B0604020202020204" pitchFamily="34" charset="0"/>
                <a:sym typeface="Times New Roman"/>
              </a:rPr>
              <a:t>th</a:t>
            </a:r>
            <a:r>
              <a:rPr lang="en-US" sz="3200" b="1" kern="1200" dirty="0">
                <a:solidFill>
                  <a:schemeClr val="tx1"/>
                </a:solidFill>
                <a:latin typeface="Arial" panose="020B0604020202020204" pitchFamily="34" charset="0"/>
                <a:cs typeface="Arial" panose="020B0604020202020204" pitchFamily="34" charset="0"/>
                <a:sym typeface="Times New Roman"/>
              </a:rPr>
              <a:t> Ward Alderwoman: </a:t>
            </a:r>
            <a:r>
              <a:rPr lang="en-US" sz="3200" kern="1200" dirty="0">
                <a:solidFill>
                  <a:schemeClr val="tx1"/>
                </a:solidFill>
                <a:latin typeface="Arial" panose="020B0604020202020204" pitchFamily="34" charset="0"/>
                <a:ea typeface="+mj-ea"/>
                <a:cs typeface="Arial" panose="020B0604020202020204" pitchFamily="34" charset="0"/>
                <a:sym typeface="Times New Roman"/>
              </a:rPr>
              <a:t>Jami Cox Antwi</a:t>
            </a:r>
          </a:p>
          <a:p>
            <a:pPr marL="457200" marR="0" lvl="0" indent="-457200">
              <a:lnSpc>
                <a:spcPct val="90000"/>
              </a:lnSpc>
              <a:spcBef>
                <a:spcPct val="0"/>
              </a:spcBef>
              <a:spcAft>
                <a:spcPts val="600"/>
              </a:spcAft>
              <a:buFont typeface="Wingdings" pitchFamily="2" charset="2"/>
              <a:buChar char="ü"/>
            </a:pPr>
            <a:r>
              <a:rPr lang="en-US" sz="3200" b="1" kern="1200" dirty="0">
                <a:solidFill>
                  <a:schemeClr val="tx1"/>
                </a:solidFill>
                <a:latin typeface="Arial" panose="020B0604020202020204" pitchFamily="34" charset="0"/>
                <a:ea typeface="+mj-ea"/>
                <a:cs typeface="Arial" panose="020B0604020202020204" pitchFamily="34" charset="0"/>
                <a:sym typeface="Times New Roman"/>
              </a:rPr>
              <a:t>Police Report: </a:t>
            </a:r>
            <a:r>
              <a:rPr lang="en-US" sz="3200" kern="1200" dirty="0">
                <a:solidFill>
                  <a:schemeClr val="tx1"/>
                </a:solidFill>
                <a:latin typeface="Arial" panose="020B0604020202020204" pitchFamily="34" charset="0"/>
                <a:ea typeface="+mj-ea"/>
                <a:cs typeface="Arial" panose="020B0604020202020204" pitchFamily="34" charset="0"/>
                <a:sym typeface="Times New Roman"/>
              </a:rPr>
              <a:t>Officer Rosa Rojas</a:t>
            </a:r>
          </a:p>
          <a:p>
            <a:pPr marL="457200" marR="0" lvl="0" indent="-457200">
              <a:lnSpc>
                <a:spcPct val="90000"/>
              </a:lnSpc>
              <a:spcBef>
                <a:spcPct val="0"/>
              </a:spcBef>
              <a:spcAft>
                <a:spcPts val="600"/>
              </a:spcAft>
              <a:buFont typeface="Wingdings" pitchFamily="2" charset="2"/>
              <a:buChar char="ü"/>
            </a:pPr>
            <a:r>
              <a:rPr lang="en-US" sz="3200" b="1" kern="1200" dirty="0">
                <a:solidFill>
                  <a:schemeClr val="tx1"/>
                </a:solidFill>
                <a:latin typeface="Arial" panose="020B0604020202020204" pitchFamily="34" charset="0"/>
                <a:ea typeface="+mj-ea"/>
                <a:cs typeface="Arial" panose="020B0604020202020204" pitchFamily="34" charset="0"/>
                <a:sym typeface="Times New Roman"/>
              </a:rPr>
              <a:t>Neighborhood Improvement Specialist: </a:t>
            </a:r>
            <a:r>
              <a:rPr lang="en-US" sz="3200" kern="1200" dirty="0">
                <a:solidFill>
                  <a:schemeClr val="tx1"/>
                </a:solidFill>
                <a:latin typeface="Arial" panose="020B0604020202020204" pitchFamily="34" charset="0"/>
                <a:ea typeface="+mj-ea"/>
                <a:cs typeface="Arial" panose="020B0604020202020204" pitchFamily="34" charset="0"/>
                <a:sym typeface="Times New Roman"/>
              </a:rPr>
              <a:t>Reign Harris</a:t>
            </a:r>
          </a:p>
          <a:p>
            <a:pPr marL="0" marR="0" lvl="0" indent="0" algn="ctr">
              <a:lnSpc>
                <a:spcPct val="90000"/>
              </a:lnSpc>
              <a:spcBef>
                <a:spcPct val="0"/>
              </a:spcBef>
              <a:spcAft>
                <a:spcPts val="600"/>
              </a:spcAft>
            </a:pPr>
            <a:endParaRPr lang="en-US" sz="5100" b="1" kern="1200" dirty="0">
              <a:solidFill>
                <a:schemeClr val="tx1"/>
              </a:solidFill>
              <a:latin typeface="+mj-lt"/>
              <a:ea typeface="+mj-ea"/>
              <a:cs typeface="+mj-cs"/>
              <a:sym typeface="Times New Roman"/>
            </a:endParaRPr>
          </a:p>
        </p:txBody>
      </p:sp>
    </p:spTree>
    <p:extLst>
      <p:ext uri="{BB962C8B-B14F-4D97-AF65-F5344CB8AC3E}">
        <p14:creationId xmlns:p14="http://schemas.microsoft.com/office/powerpoint/2010/main" val="1422094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
          <a:extLst>
            <a:ext uri="{FF2B5EF4-FFF2-40B4-BE49-F238E27FC236}">
              <a16:creationId xmlns:a16="http://schemas.microsoft.com/office/drawing/2014/main" id="{16855C6F-C8D6-0DA6-E4FC-32D2DC782731}"/>
            </a:ext>
          </a:extLst>
        </p:cNvPr>
        <p:cNvGrpSpPr/>
        <p:nvPr/>
      </p:nvGrpSpPr>
      <p:grpSpPr>
        <a:xfrm>
          <a:off x="0" y="0"/>
          <a:ext cx="0" cy="0"/>
          <a:chOff x="0" y="0"/>
          <a:chExt cx="0" cy="0"/>
        </a:xfrm>
      </p:grpSpPr>
      <p:pic>
        <p:nvPicPr>
          <p:cNvPr id="2" name="Picture 2" descr="Shape&#10;&#10;Description automatically generated with medium confidence">
            <a:extLst>
              <a:ext uri="{FF2B5EF4-FFF2-40B4-BE49-F238E27FC236}">
                <a16:creationId xmlns:a16="http://schemas.microsoft.com/office/drawing/2014/main" id="{A056F7A3-FBC7-B1AB-CC2F-52419CAFC66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378755" y="199674"/>
            <a:ext cx="2594567" cy="1393056"/>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33;p3">
            <a:extLst>
              <a:ext uri="{FF2B5EF4-FFF2-40B4-BE49-F238E27FC236}">
                <a16:creationId xmlns:a16="http://schemas.microsoft.com/office/drawing/2014/main" id="{30CEA132-5589-538E-11BF-EB49E2EA5878}"/>
              </a:ext>
            </a:extLst>
          </p:cNvPr>
          <p:cNvSpPr txBox="1"/>
          <p:nvPr/>
        </p:nvSpPr>
        <p:spPr>
          <a:xfrm>
            <a:off x="-186820" y="2746512"/>
            <a:ext cx="11862486" cy="4111488"/>
          </a:xfrm>
          <a:prstGeom prst="rect">
            <a:avLst/>
          </a:prstGeom>
        </p:spPr>
        <p:txBody>
          <a:bodyPr spcFirstLastPara="1" vert="horz" lIns="91440" tIns="45720" rIns="91440" bIns="45720" rtlCol="0" anchor="b" anchorCtr="0">
            <a:normAutofit/>
          </a:bodyPr>
          <a:lstStyle/>
          <a:p>
            <a:pPr algn="ctr">
              <a:lnSpc>
                <a:spcPct val="120000"/>
              </a:lnSpc>
              <a:spcBef>
                <a:spcPct val="0"/>
              </a:spcBef>
              <a:spcAft>
                <a:spcPts val="600"/>
              </a:spcAft>
            </a:pPr>
            <a:r>
              <a:rPr lang="en-US" sz="4000" b="1" kern="1200" dirty="0">
                <a:solidFill>
                  <a:schemeClr val="tx1"/>
                </a:solidFill>
                <a:sym typeface="Times New Roman"/>
              </a:rPr>
              <a:t>8</a:t>
            </a:r>
            <a:r>
              <a:rPr lang="en-US" sz="4000" b="1" kern="1200" baseline="30000" dirty="0">
                <a:solidFill>
                  <a:schemeClr val="tx1"/>
                </a:solidFill>
                <a:sym typeface="Times New Roman"/>
              </a:rPr>
              <a:t>th</a:t>
            </a:r>
            <a:r>
              <a:rPr lang="en-US" sz="4000" b="1" kern="1200" dirty="0">
                <a:solidFill>
                  <a:schemeClr val="tx1"/>
                </a:solidFill>
                <a:sym typeface="Times New Roman"/>
              </a:rPr>
              <a:t> Ward Alderwoman: </a:t>
            </a:r>
          </a:p>
          <a:p>
            <a:pPr algn="ctr">
              <a:lnSpc>
                <a:spcPct val="120000"/>
              </a:lnSpc>
              <a:spcBef>
                <a:spcPct val="0"/>
              </a:spcBef>
              <a:spcAft>
                <a:spcPts val="600"/>
              </a:spcAft>
            </a:pPr>
            <a:r>
              <a:rPr lang="en-US" sz="4000" b="1" kern="1200" dirty="0">
                <a:solidFill>
                  <a:schemeClr val="tx1"/>
                </a:solidFill>
                <a:sym typeface="Times New Roman"/>
              </a:rPr>
              <a:t>Jami Cox Antwi</a:t>
            </a:r>
          </a:p>
          <a:p>
            <a:pPr indent="457200" algn="ctr">
              <a:lnSpc>
                <a:spcPct val="120000"/>
              </a:lnSpc>
              <a:spcBef>
                <a:spcPct val="0"/>
              </a:spcBef>
            </a:pPr>
            <a:endParaRPr lang="en-US" sz="3200" b="1" kern="1200" dirty="0">
              <a:solidFill>
                <a:schemeClr val="tx1"/>
              </a:solidFill>
              <a:sym typeface="Times New Roman"/>
            </a:endParaRPr>
          </a:p>
          <a:p>
            <a:pPr indent="457200" algn="ctr">
              <a:lnSpc>
                <a:spcPct val="120000"/>
              </a:lnSpc>
              <a:spcBef>
                <a:spcPct val="0"/>
              </a:spcBef>
            </a:pPr>
            <a:r>
              <a:rPr lang="en-US" sz="3200" dirty="0">
                <a:hlinkClick r:id="rId4"/>
              </a:rPr>
              <a:t>coxantwi@stlouis-mo.gov</a:t>
            </a:r>
            <a:r>
              <a:rPr lang="en-US" sz="3200" dirty="0"/>
              <a:t>.</a:t>
            </a:r>
          </a:p>
          <a:p>
            <a:pPr indent="457200" algn="ctr">
              <a:lnSpc>
                <a:spcPct val="120000"/>
              </a:lnSpc>
              <a:spcBef>
                <a:spcPct val="0"/>
              </a:spcBef>
            </a:pPr>
            <a:r>
              <a:rPr lang="en-US" sz="3200" dirty="0"/>
              <a:t>(314) 762-1944</a:t>
            </a:r>
          </a:p>
          <a:p>
            <a:pPr indent="457200" algn="ctr">
              <a:lnSpc>
                <a:spcPct val="120000"/>
              </a:lnSpc>
              <a:spcBef>
                <a:spcPct val="0"/>
              </a:spcBef>
            </a:pPr>
            <a:endParaRPr lang="en-US" sz="3200" kern="1200" dirty="0">
              <a:solidFill>
                <a:schemeClr val="tx1"/>
              </a:solidFill>
              <a:sym typeface="Times New Roman"/>
            </a:endParaRPr>
          </a:p>
          <a:p>
            <a:pPr marL="0" marR="0" lvl="0" indent="0" algn="ctr">
              <a:lnSpc>
                <a:spcPct val="90000"/>
              </a:lnSpc>
              <a:spcBef>
                <a:spcPct val="0"/>
              </a:spcBef>
              <a:spcAft>
                <a:spcPts val="600"/>
              </a:spcAft>
            </a:pPr>
            <a:endParaRPr lang="en-US" sz="4100" b="1" kern="1200" dirty="0">
              <a:solidFill>
                <a:schemeClr val="tx1"/>
              </a:solidFill>
              <a:latin typeface="+mn-lt"/>
              <a:ea typeface="+mj-ea"/>
              <a:cs typeface="+mj-cs"/>
              <a:sym typeface="Times New Roman"/>
            </a:endParaRPr>
          </a:p>
          <a:p>
            <a:pPr marL="0" marR="0" lvl="0" indent="0" algn="ctr">
              <a:lnSpc>
                <a:spcPct val="90000"/>
              </a:lnSpc>
              <a:spcBef>
                <a:spcPct val="0"/>
              </a:spcBef>
              <a:spcAft>
                <a:spcPts val="600"/>
              </a:spcAft>
            </a:pPr>
            <a:endParaRPr lang="en-US" sz="4100" kern="1200" dirty="0">
              <a:solidFill>
                <a:schemeClr val="tx1"/>
              </a:solidFill>
              <a:latin typeface="+mn-lt"/>
              <a:ea typeface="+mj-ea"/>
              <a:cs typeface="+mj-cs"/>
              <a:sym typeface="Times New Roman"/>
            </a:endParaRPr>
          </a:p>
        </p:txBody>
      </p:sp>
    </p:spTree>
    <p:extLst>
      <p:ext uri="{BB962C8B-B14F-4D97-AF65-F5344CB8AC3E}">
        <p14:creationId xmlns:p14="http://schemas.microsoft.com/office/powerpoint/2010/main" val="2699389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
          <a:extLst>
            <a:ext uri="{FF2B5EF4-FFF2-40B4-BE49-F238E27FC236}">
              <a16:creationId xmlns:a16="http://schemas.microsoft.com/office/drawing/2014/main" id="{71CA6E90-E29D-B342-98F1-3EA7A3C8A518}"/>
            </a:ext>
          </a:extLst>
        </p:cNvPr>
        <p:cNvGrpSpPr/>
        <p:nvPr/>
      </p:nvGrpSpPr>
      <p:grpSpPr>
        <a:xfrm>
          <a:off x="0" y="0"/>
          <a:ext cx="0" cy="0"/>
          <a:chOff x="0" y="0"/>
          <a:chExt cx="0" cy="0"/>
        </a:xfrm>
      </p:grpSpPr>
      <p:pic>
        <p:nvPicPr>
          <p:cNvPr id="2" name="Picture 2" descr="Shape&#10;&#10;Description automatically generated with medium confidence">
            <a:extLst>
              <a:ext uri="{FF2B5EF4-FFF2-40B4-BE49-F238E27FC236}">
                <a16:creationId xmlns:a16="http://schemas.microsoft.com/office/drawing/2014/main" id="{B7DB857F-6856-F1ED-C6F2-B01DA1BF5CC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378755" y="199674"/>
            <a:ext cx="2594567" cy="1393056"/>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33;p3">
            <a:extLst>
              <a:ext uri="{FF2B5EF4-FFF2-40B4-BE49-F238E27FC236}">
                <a16:creationId xmlns:a16="http://schemas.microsoft.com/office/drawing/2014/main" id="{8C03F980-C837-4C72-CA66-CC16AE9AEFD2}"/>
              </a:ext>
            </a:extLst>
          </p:cNvPr>
          <p:cNvSpPr txBox="1"/>
          <p:nvPr/>
        </p:nvSpPr>
        <p:spPr>
          <a:xfrm>
            <a:off x="-186820" y="2746512"/>
            <a:ext cx="11862486" cy="4111488"/>
          </a:xfrm>
          <a:prstGeom prst="rect">
            <a:avLst/>
          </a:prstGeom>
        </p:spPr>
        <p:txBody>
          <a:bodyPr spcFirstLastPara="1" vert="horz" lIns="91440" tIns="45720" rIns="91440" bIns="45720" rtlCol="0" anchor="b" anchorCtr="0">
            <a:normAutofit/>
          </a:bodyPr>
          <a:lstStyle/>
          <a:p>
            <a:pPr indent="457200" algn="ctr">
              <a:lnSpc>
                <a:spcPct val="120000"/>
              </a:lnSpc>
              <a:spcBef>
                <a:spcPct val="0"/>
              </a:spcBef>
            </a:pPr>
            <a:endParaRPr lang="en-US" sz="3200" kern="1200" dirty="0">
              <a:solidFill>
                <a:schemeClr val="tx1"/>
              </a:solidFill>
              <a:sym typeface="Times New Roman"/>
            </a:endParaRPr>
          </a:p>
          <a:p>
            <a:pPr marL="0" marR="0" lvl="0" indent="0" algn="ctr">
              <a:lnSpc>
                <a:spcPct val="90000"/>
              </a:lnSpc>
              <a:spcBef>
                <a:spcPct val="0"/>
              </a:spcBef>
              <a:spcAft>
                <a:spcPts val="600"/>
              </a:spcAft>
            </a:pPr>
            <a:endParaRPr lang="en-US" sz="4100" b="1" kern="1200" dirty="0">
              <a:solidFill>
                <a:schemeClr val="tx1"/>
              </a:solidFill>
              <a:latin typeface="+mn-lt"/>
              <a:ea typeface="+mj-ea"/>
              <a:cs typeface="+mj-cs"/>
              <a:sym typeface="Times New Roman"/>
            </a:endParaRPr>
          </a:p>
          <a:p>
            <a:pPr marL="0" marR="0" lvl="0" indent="0" algn="ctr">
              <a:lnSpc>
                <a:spcPct val="90000"/>
              </a:lnSpc>
              <a:spcBef>
                <a:spcPct val="0"/>
              </a:spcBef>
              <a:spcAft>
                <a:spcPts val="600"/>
              </a:spcAft>
            </a:pPr>
            <a:endParaRPr lang="en-US" sz="4100" kern="1200" dirty="0">
              <a:solidFill>
                <a:schemeClr val="tx1"/>
              </a:solidFill>
              <a:latin typeface="+mn-lt"/>
              <a:ea typeface="+mj-ea"/>
              <a:cs typeface="+mj-cs"/>
              <a:sym typeface="Times New Roman"/>
            </a:endParaRPr>
          </a:p>
        </p:txBody>
      </p:sp>
      <p:pic>
        <p:nvPicPr>
          <p:cNvPr id="6" name="Picture 5" descr="A poster with arrows and text&#10;&#10;AI-generated content may be incorrect.">
            <a:extLst>
              <a:ext uri="{FF2B5EF4-FFF2-40B4-BE49-F238E27FC236}">
                <a16:creationId xmlns:a16="http://schemas.microsoft.com/office/drawing/2014/main" id="{F74A4D15-6CD4-6CC9-D3D7-26D75E67B77E}"/>
              </a:ext>
            </a:extLst>
          </p:cNvPr>
          <p:cNvPicPr>
            <a:picLocks noChangeAspect="1"/>
          </p:cNvPicPr>
          <p:nvPr/>
        </p:nvPicPr>
        <p:blipFill>
          <a:blip r:embed="rId4"/>
          <a:stretch>
            <a:fillRect/>
          </a:stretch>
        </p:blipFill>
        <p:spPr>
          <a:xfrm>
            <a:off x="3530009" y="0"/>
            <a:ext cx="5223197" cy="6740290"/>
          </a:xfrm>
          <a:prstGeom prst="rect">
            <a:avLst/>
          </a:prstGeom>
        </p:spPr>
      </p:pic>
    </p:spTree>
    <p:extLst>
      <p:ext uri="{BB962C8B-B14F-4D97-AF65-F5344CB8AC3E}">
        <p14:creationId xmlns:p14="http://schemas.microsoft.com/office/powerpoint/2010/main" val="2410316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
          <a:extLst>
            <a:ext uri="{FF2B5EF4-FFF2-40B4-BE49-F238E27FC236}">
              <a16:creationId xmlns:a16="http://schemas.microsoft.com/office/drawing/2014/main" id="{D016B5A4-8958-3CBE-16F7-092CB59733A5}"/>
            </a:ext>
          </a:extLst>
        </p:cNvPr>
        <p:cNvGrpSpPr/>
        <p:nvPr/>
      </p:nvGrpSpPr>
      <p:grpSpPr>
        <a:xfrm>
          <a:off x="0" y="0"/>
          <a:ext cx="0" cy="0"/>
          <a:chOff x="0" y="0"/>
          <a:chExt cx="0" cy="0"/>
        </a:xfrm>
      </p:grpSpPr>
      <p:pic>
        <p:nvPicPr>
          <p:cNvPr id="2" name="Picture 2" descr="Shape&#10;&#10;Description automatically generated with medium confidence">
            <a:extLst>
              <a:ext uri="{FF2B5EF4-FFF2-40B4-BE49-F238E27FC236}">
                <a16:creationId xmlns:a16="http://schemas.microsoft.com/office/drawing/2014/main" id="{4873B1DF-0E37-2BD5-98FC-B8A7350D09A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378755" y="199674"/>
            <a:ext cx="2594567" cy="1393056"/>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33;p3">
            <a:extLst>
              <a:ext uri="{FF2B5EF4-FFF2-40B4-BE49-F238E27FC236}">
                <a16:creationId xmlns:a16="http://schemas.microsoft.com/office/drawing/2014/main" id="{722B5A83-B487-1064-A1F5-141994FF860E}"/>
              </a:ext>
            </a:extLst>
          </p:cNvPr>
          <p:cNvSpPr txBox="1"/>
          <p:nvPr/>
        </p:nvSpPr>
        <p:spPr>
          <a:xfrm>
            <a:off x="501110" y="1745673"/>
            <a:ext cx="10909640" cy="4350327"/>
          </a:xfrm>
          <a:prstGeom prst="rect">
            <a:avLst/>
          </a:prstGeom>
        </p:spPr>
        <p:txBody>
          <a:bodyPr spcFirstLastPara="1" vert="horz" lIns="91440" tIns="45720" rIns="91440" bIns="45720" rtlCol="0" anchor="b" anchorCtr="0">
            <a:normAutofit fontScale="92500" lnSpcReduction="10000"/>
          </a:bodyPr>
          <a:lstStyle/>
          <a:p>
            <a:pPr marL="0" marR="0" lvl="0" indent="0" algn="ctr">
              <a:lnSpc>
                <a:spcPct val="90000"/>
              </a:lnSpc>
              <a:spcBef>
                <a:spcPct val="0"/>
              </a:spcBef>
              <a:spcAft>
                <a:spcPts val="600"/>
              </a:spcAft>
            </a:pPr>
            <a:r>
              <a:rPr lang="en-US" sz="4000" b="1" kern="1200" dirty="0">
                <a:solidFill>
                  <a:schemeClr val="tx1"/>
                </a:solidFill>
                <a:latin typeface="+mn-lt"/>
                <a:ea typeface="+mj-ea"/>
                <a:cs typeface="+mj-cs"/>
                <a:sym typeface="Times New Roman"/>
              </a:rPr>
              <a:t>Police Report: </a:t>
            </a:r>
          </a:p>
          <a:p>
            <a:pPr marL="0" marR="0" lvl="0" indent="0" algn="ctr">
              <a:lnSpc>
                <a:spcPct val="90000"/>
              </a:lnSpc>
              <a:spcBef>
                <a:spcPct val="0"/>
              </a:spcBef>
              <a:spcAft>
                <a:spcPts val="600"/>
              </a:spcAft>
            </a:pPr>
            <a:r>
              <a:rPr lang="en-US" sz="4000" b="1" kern="1200" dirty="0">
                <a:solidFill>
                  <a:schemeClr val="tx1"/>
                </a:solidFill>
                <a:latin typeface="+mn-lt"/>
                <a:ea typeface="+mj-ea"/>
                <a:cs typeface="+mj-cs"/>
                <a:sym typeface="Times New Roman"/>
              </a:rPr>
              <a:t>Officer Rosa Rojas</a:t>
            </a:r>
          </a:p>
          <a:p>
            <a:pPr marL="0" marR="0" algn="ctr">
              <a:lnSpc>
                <a:spcPct val="115000"/>
              </a:lnSpc>
              <a:spcBef>
                <a:spcPts val="0"/>
              </a:spcBef>
              <a:spcAft>
                <a:spcPts val="0"/>
              </a:spcAft>
              <a:tabLst>
                <a:tab pos="3657600" algn="l"/>
              </a:tabLst>
            </a:pPr>
            <a:endParaRPr lang="en-US" sz="1600" dirty="0">
              <a:effectLst/>
              <a:latin typeface="Arial" panose="020B0604020202020204" pitchFamily="34" charset="0"/>
              <a:ea typeface="Arial" panose="020B0604020202020204" pitchFamily="34" charset="0"/>
              <a:cs typeface="Arial" panose="020B0604020202020204" pitchFamily="34" charset="0"/>
            </a:endParaRPr>
          </a:p>
          <a:p>
            <a:pPr marL="0" marR="0" algn="ctr">
              <a:lnSpc>
                <a:spcPct val="115000"/>
              </a:lnSpc>
              <a:spcBef>
                <a:spcPts val="260"/>
              </a:spcBef>
              <a:spcAft>
                <a:spcPts val="0"/>
              </a:spcAft>
              <a:tabLst>
                <a:tab pos="3657600" algn="l"/>
              </a:tabLst>
            </a:pPr>
            <a:r>
              <a:rPr lang="en-US" sz="3200" dirty="0">
                <a:solidFill>
                  <a:srgbClr val="0000FF"/>
                </a:solidFill>
                <a:effectLst/>
                <a:latin typeface="+mn-lt"/>
                <a:ea typeface="Calibri" panose="020F0502020204030204" pitchFamily="34" charset="0"/>
                <a:hlinkClick r:id="rId4"/>
              </a:rPr>
              <a:t>rrojas@slmpd.org</a:t>
            </a:r>
            <a:r>
              <a:rPr lang="en-US" sz="3200" dirty="0">
                <a:effectLst/>
                <a:latin typeface="+mn-lt"/>
                <a:ea typeface="Calibri" panose="020F0502020204030204" pitchFamily="34" charset="0"/>
              </a:rPr>
              <a:t> </a:t>
            </a:r>
            <a:endParaRPr lang="en-US" sz="3200" dirty="0">
              <a:effectLst/>
              <a:latin typeface="+mn-lt"/>
              <a:ea typeface="Arial" panose="020B0604020202020204" pitchFamily="34" charset="0"/>
            </a:endParaRPr>
          </a:p>
          <a:p>
            <a:pPr algn="ctr">
              <a:lnSpc>
                <a:spcPct val="90000"/>
              </a:lnSpc>
              <a:spcBef>
                <a:spcPct val="0"/>
              </a:spcBef>
              <a:spcAft>
                <a:spcPts val="600"/>
              </a:spcAft>
            </a:pPr>
            <a:r>
              <a:rPr lang="en-US" sz="3500" dirty="0">
                <a:effectLst/>
                <a:latin typeface="+mn-lt"/>
                <a:ea typeface="Calibri" panose="020F0502020204030204" pitchFamily="34" charset="0"/>
                <a:cs typeface="Arial" panose="020B0604020202020204" pitchFamily="34" charset="0"/>
              </a:rPr>
              <a:t>Mobile: 314-444-2595</a:t>
            </a:r>
          </a:p>
          <a:p>
            <a:pPr algn="ctr">
              <a:lnSpc>
                <a:spcPct val="90000"/>
              </a:lnSpc>
              <a:spcBef>
                <a:spcPct val="0"/>
              </a:spcBef>
              <a:spcAft>
                <a:spcPts val="600"/>
              </a:spcAft>
            </a:pPr>
            <a:endParaRPr lang="en-US" sz="3500" dirty="0">
              <a:latin typeface="+mn-lt"/>
              <a:ea typeface="Calibri" panose="020F0502020204030204" pitchFamily="34" charset="0"/>
              <a:cs typeface="Arial" panose="020B0604020202020204" pitchFamily="34" charset="0"/>
            </a:endParaRPr>
          </a:p>
          <a:p>
            <a:pPr>
              <a:lnSpc>
                <a:spcPct val="90000"/>
              </a:lnSpc>
              <a:spcBef>
                <a:spcPct val="0"/>
              </a:spcBef>
              <a:spcAft>
                <a:spcPts val="600"/>
              </a:spcAft>
            </a:pPr>
            <a:r>
              <a:rPr lang="en-US" sz="3500" dirty="0"/>
              <a:t>“I am currently on limited duty due to a car accident where I broke my thumb and required surgery. Any question or concerns you can still email me or contact my number.”</a:t>
            </a:r>
            <a:endParaRPr lang="en-US" sz="3500" dirty="0">
              <a:effectLst/>
              <a:latin typeface="+mn-lt"/>
              <a:ea typeface="Calibri" panose="020F0502020204030204" pitchFamily="34" charset="0"/>
              <a:cs typeface="Arial" panose="020B0604020202020204" pitchFamily="34" charset="0"/>
            </a:endParaRPr>
          </a:p>
          <a:p>
            <a:pPr marL="0" marR="0" lvl="0" indent="0" algn="ctr">
              <a:lnSpc>
                <a:spcPct val="90000"/>
              </a:lnSpc>
              <a:spcBef>
                <a:spcPct val="0"/>
              </a:spcBef>
              <a:spcAft>
                <a:spcPts val="600"/>
              </a:spcAft>
            </a:pPr>
            <a:endParaRPr lang="en-US" sz="5100" kern="1200" dirty="0">
              <a:solidFill>
                <a:schemeClr val="tx1"/>
              </a:solidFill>
              <a:latin typeface="+mj-lt"/>
              <a:ea typeface="+mj-ea"/>
              <a:cs typeface="+mj-cs"/>
            </a:endParaRPr>
          </a:p>
        </p:txBody>
      </p:sp>
    </p:spTree>
    <p:extLst>
      <p:ext uri="{BB962C8B-B14F-4D97-AF65-F5344CB8AC3E}">
        <p14:creationId xmlns:p14="http://schemas.microsoft.com/office/powerpoint/2010/main" val="119666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
          <a:extLst>
            <a:ext uri="{FF2B5EF4-FFF2-40B4-BE49-F238E27FC236}">
              <a16:creationId xmlns:a16="http://schemas.microsoft.com/office/drawing/2014/main" id="{CAC67096-312D-0F0B-B4FB-BF1F297815C2}"/>
            </a:ext>
          </a:extLst>
        </p:cNvPr>
        <p:cNvGrpSpPr/>
        <p:nvPr/>
      </p:nvGrpSpPr>
      <p:grpSpPr>
        <a:xfrm>
          <a:off x="0" y="0"/>
          <a:ext cx="0" cy="0"/>
          <a:chOff x="0" y="0"/>
          <a:chExt cx="0" cy="0"/>
        </a:xfrm>
      </p:grpSpPr>
      <p:pic>
        <p:nvPicPr>
          <p:cNvPr id="2" name="Picture 2" descr="Shape&#10;&#10;Description automatically generated with medium confidence">
            <a:extLst>
              <a:ext uri="{FF2B5EF4-FFF2-40B4-BE49-F238E27FC236}">
                <a16:creationId xmlns:a16="http://schemas.microsoft.com/office/drawing/2014/main" id="{FA08E36E-2637-A086-A9CB-69DA5BDC562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9378755" y="199674"/>
            <a:ext cx="2594567" cy="139305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5EDE16F-8543-CD7D-7C1D-6A2C5E03F85C}"/>
              </a:ext>
            </a:extLst>
          </p:cNvPr>
          <p:cNvPicPr>
            <a:picLocks noChangeAspect="1"/>
          </p:cNvPicPr>
          <p:nvPr/>
        </p:nvPicPr>
        <p:blipFill>
          <a:blip r:embed="rId4"/>
          <a:stretch>
            <a:fillRect/>
          </a:stretch>
        </p:blipFill>
        <p:spPr>
          <a:xfrm>
            <a:off x="3446318" y="-180109"/>
            <a:ext cx="5299364" cy="7218218"/>
          </a:xfrm>
          <a:prstGeom prst="rect">
            <a:avLst/>
          </a:prstGeom>
        </p:spPr>
      </p:pic>
    </p:spTree>
    <p:extLst>
      <p:ext uri="{BB962C8B-B14F-4D97-AF65-F5344CB8AC3E}">
        <p14:creationId xmlns:p14="http://schemas.microsoft.com/office/powerpoint/2010/main" val="3529933404"/>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63677</TotalTime>
  <Words>2078</Words>
  <Application>Microsoft Macintosh PowerPoint</Application>
  <PresentationFormat>Widescreen</PresentationFormat>
  <Paragraphs>379</Paragraphs>
  <Slides>44</Slides>
  <Notes>44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Calibri</vt:lpstr>
      <vt:lpstr>Times New Roman</vt:lpstr>
      <vt:lpstr>Trebuchet MS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Budde.Erin</dc:creator>
  <cp:lastModifiedBy>Vincent Volpe</cp:lastModifiedBy>
  <cp:revision>236</cp:revision>
  <cp:lastPrinted>2025-01-09T00:23:47Z</cp:lastPrinted>
  <dcterms:created xsi:type="dcterms:W3CDTF">2024-01-06T15:10:06Z</dcterms:created>
  <dcterms:modified xsi:type="dcterms:W3CDTF">2025-12-13T01:34:11Z</dcterms:modified>
</cp:coreProperties>
</file>