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ink/ink1.xml" ContentType="application/inkml+xml"/>
  <Override PartName="/ppt/notesSlides/notesSlide26.xml" ContentType="application/vnd.openxmlformats-officedocument.presentationml.notesSlide+xml"/>
  <Override PartName="/ppt/ink/ink2.xml" ContentType="application/inkml+xml"/>
  <Override PartName="/ppt/notesSlides/notesSlide27.xml" ContentType="application/vnd.openxmlformats-officedocument.presentationml.notesSlide+xml"/>
  <Override PartName="/ppt/ink/ink3.xml" ContentType="application/inkml+xml"/>
  <Override PartName="/ppt/notesSlides/notesSlide28.xml" ContentType="application/vnd.openxmlformats-officedocument.presentationml.notesSlide+xml"/>
  <Override PartName="/ppt/ink/ink4.xml" ContentType="application/inkml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4"/>
  </p:notesMasterIdLst>
  <p:sldIdLst>
    <p:sldId id="332" r:id="rId2"/>
    <p:sldId id="335" r:id="rId3"/>
    <p:sldId id="340" r:id="rId4"/>
    <p:sldId id="341" r:id="rId5"/>
    <p:sldId id="344" r:id="rId6"/>
    <p:sldId id="346" r:id="rId7"/>
    <p:sldId id="347" r:id="rId8"/>
    <p:sldId id="417" r:id="rId9"/>
    <p:sldId id="418" r:id="rId10"/>
    <p:sldId id="354" r:id="rId11"/>
    <p:sldId id="385" r:id="rId12"/>
    <p:sldId id="391" r:id="rId13"/>
    <p:sldId id="382" r:id="rId14"/>
    <p:sldId id="430" r:id="rId15"/>
    <p:sldId id="369" r:id="rId16"/>
    <p:sldId id="388" r:id="rId17"/>
    <p:sldId id="422" r:id="rId18"/>
    <p:sldId id="431" r:id="rId19"/>
    <p:sldId id="432" r:id="rId20"/>
    <p:sldId id="420" r:id="rId21"/>
    <p:sldId id="408" r:id="rId22"/>
    <p:sldId id="357" r:id="rId23"/>
    <p:sldId id="389" r:id="rId24"/>
    <p:sldId id="257" r:id="rId25"/>
    <p:sldId id="409" r:id="rId26"/>
    <p:sldId id="425" r:id="rId27"/>
    <p:sldId id="423" r:id="rId28"/>
    <p:sldId id="424" r:id="rId29"/>
    <p:sldId id="426" r:id="rId30"/>
    <p:sldId id="376" r:id="rId31"/>
    <p:sldId id="412" r:id="rId32"/>
    <p:sldId id="378" r:id="rId33"/>
  </p:sldIdLst>
  <p:sldSz cx="12192000" cy="6858000"/>
  <p:notesSz cx="6858000" cy="9144000"/>
  <p:embeddedFontLst>
    <p:embeddedFont>
      <p:font typeface="Amasis MT Pro" panose="02040504050005020304" pitchFamily="18" charset="77"/>
      <p:regular r:id="rId35"/>
      <p:bold r:id="rId36"/>
      <p:italic r:id="rId37"/>
      <p:boldItalic r:id="rId38"/>
    </p:embeddedFont>
    <p:embeddedFont>
      <p:font typeface="Amasis MT Pro Black" panose="020F0502020204030204" pitchFamily="34" charset="0"/>
      <p:bold r:id="rId39"/>
      <p:italic r:id="rId40"/>
      <p:boldItalic r:id="rId41"/>
    </p:embeddedFont>
    <p:embeddedFont>
      <p:font typeface="Avenir Next LT Pro" panose="020B0504020202020204" pitchFamily="34" charset="77"/>
      <p:regular r:id="rId42"/>
      <p:bold r:id="rId43"/>
      <p:italic r:id="rId44"/>
      <p:boldItalic r:id="rId45"/>
    </p:embeddedFont>
    <p:embeddedFont>
      <p:font typeface="Bauhaus 93" pitchFamily="82" charset="77"/>
      <p:regular r:id="rId46"/>
    </p:embeddedFont>
    <p:embeddedFont>
      <p:font typeface="Edwardian Script ITC" panose="030303020407070D0804" pitchFamily="66" charset="77"/>
      <p:regular r:id="rId47"/>
    </p:embeddedFont>
    <p:embeddedFont>
      <p:font typeface="Segoe UI Historic" panose="020B0502040204020203" pitchFamily="34" charset="0"/>
      <p:regular r:id="rId48"/>
    </p:embeddedFont>
    <p:embeddedFont>
      <p:font typeface="Trebuchet MS" panose="020B0703020202090204" pitchFamily="34" charset="0"/>
      <p:regular r:id="rId49"/>
      <p:bold r:id="rId50"/>
      <p:italic r:id="rId5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58" roundtripDataSignature="AMtx7mjKx+MOwsxkJeqR2m+iD/6DCa79X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412"/>
    <p:restoredTop sz="96174"/>
  </p:normalViewPr>
  <p:slideViewPr>
    <p:cSldViewPr snapToGrid="0">
      <p:cViewPr varScale="1">
        <p:scale>
          <a:sx n="92" d="100"/>
          <a:sy n="92" d="100"/>
        </p:scale>
        <p:origin x="200" y="8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5.fntdata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42" Type="http://schemas.openxmlformats.org/officeDocument/2006/relationships/font" Target="fonts/font8.fntdata"/><Relationship Id="rId47" Type="http://schemas.openxmlformats.org/officeDocument/2006/relationships/font" Target="fonts/font13.fntdata"/><Relationship Id="rId50" Type="http://schemas.openxmlformats.org/officeDocument/2006/relationships/font" Target="fonts/font16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3.fntdata"/><Relationship Id="rId40" Type="http://schemas.openxmlformats.org/officeDocument/2006/relationships/font" Target="fonts/font6.fntdata"/><Relationship Id="rId45" Type="http://schemas.openxmlformats.org/officeDocument/2006/relationships/font" Target="fonts/font11.fntdata"/><Relationship Id="rId58" Type="http://customschemas.google.com/relationships/presentationmetadata" Target="metadata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0.fntdata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1.fntdata"/><Relationship Id="rId43" Type="http://schemas.openxmlformats.org/officeDocument/2006/relationships/font" Target="fonts/font9.fntdata"/><Relationship Id="rId48" Type="http://schemas.openxmlformats.org/officeDocument/2006/relationships/font" Target="fonts/font14.fntdata"/><Relationship Id="rId8" Type="http://schemas.openxmlformats.org/officeDocument/2006/relationships/slide" Target="slides/slide7.xml"/><Relationship Id="rId51" Type="http://schemas.openxmlformats.org/officeDocument/2006/relationships/font" Target="fonts/font17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4.fntdata"/><Relationship Id="rId46" Type="http://schemas.openxmlformats.org/officeDocument/2006/relationships/font" Target="fonts/font12.fntdata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font" Target="fonts/font7.fntdata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2.fntdata"/><Relationship Id="rId49" Type="http://schemas.openxmlformats.org/officeDocument/2006/relationships/font" Target="fonts/font15.fntdata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41:50.31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13 24575,'11'-5'0,"-1"1"-2458,-6 2 0,-1 0 1,-3 2-1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41:50.31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13 24575,'11'-5'0,"-1"1"-2458,-6 2 0,-1 0 1,-3 2-1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41:50.31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13 24575,'11'-5'0,"-1"1"-2458,-6 2 0,-1 0 1,-3 2-1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3T22:41:50.31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13 24575,'11'-5'0,"-1"1"-2458,-6 2 0,-1 0 1,-3 2-1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">
          <a:extLst>
            <a:ext uri="{FF2B5EF4-FFF2-40B4-BE49-F238E27FC236}">
              <a16:creationId xmlns:a16="http://schemas.microsoft.com/office/drawing/2014/main" id="{625826DC-7C00-87D7-2B4C-769093E519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:notes">
            <a:extLst>
              <a:ext uri="{FF2B5EF4-FFF2-40B4-BE49-F238E27FC236}">
                <a16:creationId xmlns:a16="http://schemas.microsoft.com/office/drawing/2014/main" id="{B6FE9C3E-BAE7-2C36-49BC-22716E7D421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2:notes">
            <a:extLst>
              <a:ext uri="{FF2B5EF4-FFF2-40B4-BE49-F238E27FC236}">
                <a16:creationId xmlns:a16="http://schemas.microsoft.com/office/drawing/2014/main" id="{00109975-19D7-4D40-6E51-A84EC0E1A59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803325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">
          <a:extLst>
            <a:ext uri="{FF2B5EF4-FFF2-40B4-BE49-F238E27FC236}">
              <a16:creationId xmlns:a16="http://schemas.microsoft.com/office/drawing/2014/main" id="{356A251F-A34A-726B-0882-44289DF868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:notes">
            <a:extLst>
              <a:ext uri="{FF2B5EF4-FFF2-40B4-BE49-F238E27FC236}">
                <a16:creationId xmlns:a16="http://schemas.microsoft.com/office/drawing/2014/main" id="{F7AC961C-49F1-C445-EDEA-BB6B77A1FF8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2:notes">
            <a:extLst>
              <a:ext uri="{FF2B5EF4-FFF2-40B4-BE49-F238E27FC236}">
                <a16:creationId xmlns:a16="http://schemas.microsoft.com/office/drawing/2014/main" id="{3357CC52-4FF7-D000-88C0-8ED2DA63681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348853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">
          <a:extLst>
            <a:ext uri="{FF2B5EF4-FFF2-40B4-BE49-F238E27FC236}">
              <a16:creationId xmlns:a16="http://schemas.microsoft.com/office/drawing/2014/main" id="{F82BC1CB-0D1C-57EA-A1E3-896299C64E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:notes">
            <a:extLst>
              <a:ext uri="{FF2B5EF4-FFF2-40B4-BE49-F238E27FC236}">
                <a16:creationId xmlns:a16="http://schemas.microsoft.com/office/drawing/2014/main" id="{30AC7FD0-F49C-968B-E216-CC26DA95880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2:notes">
            <a:extLst>
              <a:ext uri="{FF2B5EF4-FFF2-40B4-BE49-F238E27FC236}">
                <a16:creationId xmlns:a16="http://schemas.microsoft.com/office/drawing/2014/main" id="{379CD1D5-F1B8-9CB6-FD20-736D5B7F056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961723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">
          <a:extLst>
            <a:ext uri="{FF2B5EF4-FFF2-40B4-BE49-F238E27FC236}">
              <a16:creationId xmlns:a16="http://schemas.microsoft.com/office/drawing/2014/main" id="{C0089854-6E0C-ED8E-D197-4969139A6F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:notes">
            <a:extLst>
              <a:ext uri="{FF2B5EF4-FFF2-40B4-BE49-F238E27FC236}">
                <a16:creationId xmlns:a16="http://schemas.microsoft.com/office/drawing/2014/main" id="{EE0FC978-CFCC-FAAD-5710-20A58F522F0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2:notes">
            <a:extLst>
              <a:ext uri="{FF2B5EF4-FFF2-40B4-BE49-F238E27FC236}">
                <a16:creationId xmlns:a16="http://schemas.microsoft.com/office/drawing/2014/main" id="{CFEA3169-7863-D82E-776D-BB1B2758E9D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86799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">
          <a:extLst>
            <a:ext uri="{FF2B5EF4-FFF2-40B4-BE49-F238E27FC236}">
              <a16:creationId xmlns:a16="http://schemas.microsoft.com/office/drawing/2014/main" id="{6A66EE89-AF07-46A0-D649-BD45AA9782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:notes">
            <a:extLst>
              <a:ext uri="{FF2B5EF4-FFF2-40B4-BE49-F238E27FC236}">
                <a16:creationId xmlns:a16="http://schemas.microsoft.com/office/drawing/2014/main" id="{2E0D6C84-8DD4-253C-E422-72E5DEDA524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2:notes">
            <a:extLst>
              <a:ext uri="{FF2B5EF4-FFF2-40B4-BE49-F238E27FC236}">
                <a16:creationId xmlns:a16="http://schemas.microsoft.com/office/drawing/2014/main" id="{1F85BDE6-09F6-88EB-0466-B7AE4C87FFB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601931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">
          <a:extLst>
            <a:ext uri="{FF2B5EF4-FFF2-40B4-BE49-F238E27FC236}">
              <a16:creationId xmlns:a16="http://schemas.microsoft.com/office/drawing/2014/main" id="{0CAC89AE-F10F-3663-5EAE-F73BB32D25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:notes">
            <a:extLst>
              <a:ext uri="{FF2B5EF4-FFF2-40B4-BE49-F238E27FC236}">
                <a16:creationId xmlns:a16="http://schemas.microsoft.com/office/drawing/2014/main" id="{1B4511BA-8610-AF6D-9EB1-3390060B476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2:notes">
            <a:extLst>
              <a:ext uri="{FF2B5EF4-FFF2-40B4-BE49-F238E27FC236}">
                <a16:creationId xmlns:a16="http://schemas.microsoft.com/office/drawing/2014/main" id="{F7C6579B-5903-3DBF-8679-45D71C79C73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988317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">
          <a:extLst>
            <a:ext uri="{FF2B5EF4-FFF2-40B4-BE49-F238E27FC236}">
              <a16:creationId xmlns:a16="http://schemas.microsoft.com/office/drawing/2014/main" id="{9C3894B1-FBAB-3FD4-7638-F73042FBFE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:notes">
            <a:extLst>
              <a:ext uri="{FF2B5EF4-FFF2-40B4-BE49-F238E27FC236}">
                <a16:creationId xmlns:a16="http://schemas.microsoft.com/office/drawing/2014/main" id="{7D3564AD-8767-91CC-E197-19004CD4C69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2:notes">
            <a:extLst>
              <a:ext uri="{FF2B5EF4-FFF2-40B4-BE49-F238E27FC236}">
                <a16:creationId xmlns:a16="http://schemas.microsoft.com/office/drawing/2014/main" id="{6875D166-6990-CB48-7AA9-5CD99727243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1041129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">
          <a:extLst>
            <a:ext uri="{FF2B5EF4-FFF2-40B4-BE49-F238E27FC236}">
              <a16:creationId xmlns:a16="http://schemas.microsoft.com/office/drawing/2014/main" id="{E3E2686E-98B2-739D-0269-9BD3760B13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:notes">
            <a:extLst>
              <a:ext uri="{FF2B5EF4-FFF2-40B4-BE49-F238E27FC236}">
                <a16:creationId xmlns:a16="http://schemas.microsoft.com/office/drawing/2014/main" id="{377B2B8B-D3F1-7927-1D79-8CA81416EF9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2:notes">
            <a:extLst>
              <a:ext uri="{FF2B5EF4-FFF2-40B4-BE49-F238E27FC236}">
                <a16:creationId xmlns:a16="http://schemas.microsoft.com/office/drawing/2014/main" id="{6D0A0CB6-69F7-42A7-84E6-CCC6E1ACD3B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723728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">
          <a:extLst>
            <a:ext uri="{FF2B5EF4-FFF2-40B4-BE49-F238E27FC236}">
              <a16:creationId xmlns:a16="http://schemas.microsoft.com/office/drawing/2014/main" id="{99A02D43-FFFB-66C6-05C9-2DEC634DAF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:notes">
            <a:extLst>
              <a:ext uri="{FF2B5EF4-FFF2-40B4-BE49-F238E27FC236}">
                <a16:creationId xmlns:a16="http://schemas.microsoft.com/office/drawing/2014/main" id="{F024994D-C305-75B0-0296-8530CB5BD8D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2:notes">
            <a:extLst>
              <a:ext uri="{FF2B5EF4-FFF2-40B4-BE49-F238E27FC236}">
                <a16:creationId xmlns:a16="http://schemas.microsoft.com/office/drawing/2014/main" id="{9A213F85-7920-40AD-EEFC-6A1A6C849B5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7454810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">
          <a:extLst>
            <a:ext uri="{FF2B5EF4-FFF2-40B4-BE49-F238E27FC236}">
              <a16:creationId xmlns:a16="http://schemas.microsoft.com/office/drawing/2014/main" id="{615B9418-22BA-5D92-104F-09FAE1C16B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:notes">
            <a:extLst>
              <a:ext uri="{FF2B5EF4-FFF2-40B4-BE49-F238E27FC236}">
                <a16:creationId xmlns:a16="http://schemas.microsoft.com/office/drawing/2014/main" id="{045C04FC-6A2E-0A3A-5A5B-476B7D4A4A3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2:notes">
            <a:extLst>
              <a:ext uri="{FF2B5EF4-FFF2-40B4-BE49-F238E27FC236}">
                <a16:creationId xmlns:a16="http://schemas.microsoft.com/office/drawing/2014/main" id="{A0554BA8-6487-BEE0-3E8A-B443884E947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453729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">
          <a:extLst>
            <a:ext uri="{FF2B5EF4-FFF2-40B4-BE49-F238E27FC236}">
              <a16:creationId xmlns:a16="http://schemas.microsoft.com/office/drawing/2014/main" id="{45E8A475-53B5-BAFF-55AD-7A7928B695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:notes">
            <a:extLst>
              <a:ext uri="{FF2B5EF4-FFF2-40B4-BE49-F238E27FC236}">
                <a16:creationId xmlns:a16="http://schemas.microsoft.com/office/drawing/2014/main" id="{204C610D-EF4C-14FD-42D3-61AE04D20C0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2:notes">
            <a:extLst>
              <a:ext uri="{FF2B5EF4-FFF2-40B4-BE49-F238E27FC236}">
                <a16:creationId xmlns:a16="http://schemas.microsoft.com/office/drawing/2014/main" id="{0FF86189-54A2-08F1-E390-5B82B828020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3985215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">
          <a:extLst>
            <a:ext uri="{FF2B5EF4-FFF2-40B4-BE49-F238E27FC236}">
              <a16:creationId xmlns:a16="http://schemas.microsoft.com/office/drawing/2014/main" id="{8A941A94-FDC1-86CE-949D-FE94BC47DB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:notes">
            <a:extLst>
              <a:ext uri="{FF2B5EF4-FFF2-40B4-BE49-F238E27FC236}">
                <a16:creationId xmlns:a16="http://schemas.microsoft.com/office/drawing/2014/main" id="{9B05867A-2EE3-99CD-7793-CA5F5099AF5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2:notes">
            <a:extLst>
              <a:ext uri="{FF2B5EF4-FFF2-40B4-BE49-F238E27FC236}">
                <a16:creationId xmlns:a16="http://schemas.microsoft.com/office/drawing/2014/main" id="{4F9BA81D-3EEE-F59C-1F5D-ED6252BEF4B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3917648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">
          <a:extLst>
            <a:ext uri="{FF2B5EF4-FFF2-40B4-BE49-F238E27FC236}">
              <a16:creationId xmlns:a16="http://schemas.microsoft.com/office/drawing/2014/main" id="{4DB56A69-627D-9E6B-90D4-FDDB10A19C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:notes">
            <a:extLst>
              <a:ext uri="{FF2B5EF4-FFF2-40B4-BE49-F238E27FC236}">
                <a16:creationId xmlns:a16="http://schemas.microsoft.com/office/drawing/2014/main" id="{8666ABCF-4C20-B57C-763A-0C0D761A731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4" name="Google Shape;24;p2:notes">
            <a:extLst>
              <a:ext uri="{FF2B5EF4-FFF2-40B4-BE49-F238E27FC236}">
                <a16:creationId xmlns:a16="http://schemas.microsoft.com/office/drawing/2014/main" id="{B237A311-3B55-F355-2201-73CB56C5951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3449503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">
          <a:extLst>
            <a:ext uri="{FF2B5EF4-FFF2-40B4-BE49-F238E27FC236}">
              <a16:creationId xmlns:a16="http://schemas.microsoft.com/office/drawing/2014/main" id="{F0AC87AA-3899-79DC-B7C5-DB53B161D3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:notes">
            <a:extLst>
              <a:ext uri="{FF2B5EF4-FFF2-40B4-BE49-F238E27FC236}">
                <a16:creationId xmlns:a16="http://schemas.microsoft.com/office/drawing/2014/main" id="{6A6990B0-5441-18D0-61CE-52112ECAE8D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2:notes">
            <a:extLst>
              <a:ext uri="{FF2B5EF4-FFF2-40B4-BE49-F238E27FC236}">
                <a16:creationId xmlns:a16="http://schemas.microsoft.com/office/drawing/2014/main" id="{D063714C-B169-2B4E-F4F7-DF7F6F5B6FF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6237905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ED2929-B1A0-48E8-B3CD-ADEA0FB02DFD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81492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">
          <a:extLst>
            <a:ext uri="{FF2B5EF4-FFF2-40B4-BE49-F238E27FC236}">
              <a16:creationId xmlns:a16="http://schemas.microsoft.com/office/drawing/2014/main" id="{BD20EBC9-51AA-B59C-A2DD-5B6BBC43FD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:notes">
            <a:extLst>
              <a:ext uri="{FF2B5EF4-FFF2-40B4-BE49-F238E27FC236}">
                <a16:creationId xmlns:a16="http://schemas.microsoft.com/office/drawing/2014/main" id="{30E12785-5702-5046-BDD0-FE80C5A44F7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2:notes">
            <a:extLst>
              <a:ext uri="{FF2B5EF4-FFF2-40B4-BE49-F238E27FC236}">
                <a16:creationId xmlns:a16="http://schemas.microsoft.com/office/drawing/2014/main" id="{47EB7C08-EBCE-943D-9DC0-033BD0AD5BE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2987570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">
          <a:extLst>
            <a:ext uri="{FF2B5EF4-FFF2-40B4-BE49-F238E27FC236}">
              <a16:creationId xmlns:a16="http://schemas.microsoft.com/office/drawing/2014/main" id="{1ECC8477-A113-FE99-E022-1149C73158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:notes">
            <a:extLst>
              <a:ext uri="{FF2B5EF4-FFF2-40B4-BE49-F238E27FC236}">
                <a16:creationId xmlns:a16="http://schemas.microsoft.com/office/drawing/2014/main" id="{8EEAB1E8-A5AB-E47A-ECF6-750BDDBF187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2:notes">
            <a:extLst>
              <a:ext uri="{FF2B5EF4-FFF2-40B4-BE49-F238E27FC236}">
                <a16:creationId xmlns:a16="http://schemas.microsoft.com/office/drawing/2014/main" id="{097629A6-0F82-3D79-1553-32C90FF1168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4239154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">
          <a:extLst>
            <a:ext uri="{FF2B5EF4-FFF2-40B4-BE49-F238E27FC236}">
              <a16:creationId xmlns:a16="http://schemas.microsoft.com/office/drawing/2014/main" id="{02FD55C7-0BF5-D171-441D-BB487FCA0F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:notes">
            <a:extLst>
              <a:ext uri="{FF2B5EF4-FFF2-40B4-BE49-F238E27FC236}">
                <a16:creationId xmlns:a16="http://schemas.microsoft.com/office/drawing/2014/main" id="{2F79B91D-7495-954F-A890-459C9F3C9E1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2:notes">
            <a:extLst>
              <a:ext uri="{FF2B5EF4-FFF2-40B4-BE49-F238E27FC236}">
                <a16:creationId xmlns:a16="http://schemas.microsoft.com/office/drawing/2014/main" id="{707859D6-E472-0590-A8C7-3D086925280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8982331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">
          <a:extLst>
            <a:ext uri="{FF2B5EF4-FFF2-40B4-BE49-F238E27FC236}">
              <a16:creationId xmlns:a16="http://schemas.microsoft.com/office/drawing/2014/main" id="{81FAC0AB-E795-E39A-73CF-9848A9F70E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:notes">
            <a:extLst>
              <a:ext uri="{FF2B5EF4-FFF2-40B4-BE49-F238E27FC236}">
                <a16:creationId xmlns:a16="http://schemas.microsoft.com/office/drawing/2014/main" id="{0341B54A-57C0-A9A2-1292-027B661D076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2:notes">
            <a:extLst>
              <a:ext uri="{FF2B5EF4-FFF2-40B4-BE49-F238E27FC236}">
                <a16:creationId xmlns:a16="http://schemas.microsoft.com/office/drawing/2014/main" id="{52168057-4766-4337-0A7C-AAFB77DFF67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1202109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">
          <a:extLst>
            <a:ext uri="{FF2B5EF4-FFF2-40B4-BE49-F238E27FC236}">
              <a16:creationId xmlns:a16="http://schemas.microsoft.com/office/drawing/2014/main" id="{6F2FEE56-3D2F-DAAD-4003-623799A8C3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:notes">
            <a:extLst>
              <a:ext uri="{FF2B5EF4-FFF2-40B4-BE49-F238E27FC236}">
                <a16:creationId xmlns:a16="http://schemas.microsoft.com/office/drawing/2014/main" id="{3916B7C2-B249-AE5A-9FD9-16FC5F119A0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2:notes">
            <a:extLst>
              <a:ext uri="{FF2B5EF4-FFF2-40B4-BE49-F238E27FC236}">
                <a16:creationId xmlns:a16="http://schemas.microsoft.com/office/drawing/2014/main" id="{77008218-27A6-B048-C541-43FC3ACDE87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13182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">
          <a:extLst>
            <a:ext uri="{FF2B5EF4-FFF2-40B4-BE49-F238E27FC236}">
              <a16:creationId xmlns:a16="http://schemas.microsoft.com/office/drawing/2014/main" id="{88BE3779-5325-B82D-5C57-0C4114C851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:notes">
            <a:extLst>
              <a:ext uri="{FF2B5EF4-FFF2-40B4-BE49-F238E27FC236}">
                <a16:creationId xmlns:a16="http://schemas.microsoft.com/office/drawing/2014/main" id="{FA27EC60-68B3-2E74-AEBE-B3E3ACFFF0E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2:notes">
            <a:extLst>
              <a:ext uri="{FF2B5EF4-FFF2-40B4-BE49-F238E27FC236}">
                <a16:creationId xmlns:a16="http://schemas.microsoft.com/office/drawing/2014/main" id="{DAAFD3FF-78D9-186A-6425-6FC5ACABF84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7262765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">
          <a:extLst>
            <a:ext uri="{FF2B5EF4-FFF2-40B4-BE49-F238E27FC236}">
              <a16:creationId xmlns:a16="http://schemas.microsoft.com/office/drawing/2014/main" id="{2C169E53-8F6F-0140-D6AA-0288B1F0FC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:notes">
            <a:extLst>
              <a:ext uri="{FF2B5EF4-FFF2-40B4-BE49-F238E27FC236}">
                <a16:creationId xmlns:a16="http://schemas.microsoft.com/office/drawing/2014/main" id="{F712512D-0358-C5A2-65DB-EA11DC081EF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2:notes">
            <a:extLst>
              <a:ext uri="{FF2B5EF4-FFF2-40B4-BE49-F238E27FC236}">
                <a16:creationId xmlns:a16="http://schemas.microsoft.com/office/drawing/2014/main" id="{0C8861BC-26D7-F998-2FB3-A02BB0753F2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6592089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">
          <a:extLst>
            <a:ext uri="{FF2B5EF4-FFF2-40B4-BE49-F238E27FC236}">
              <a16:creationId xmlns:a16="http://schemas.microsoft.com/office/drawing/2014/main" id="{92A4AED8-9759-868D-DC3A-7DBE8F0423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:notes">
            <a:extLst>
              <a:ext uri="{FF2B5EF4-FFF2-40B4-BE49-F238E27FC236}">
                <a16:creationId xmlns:a16="http://schemas.microsoft.com/office/drawing/2014/main" id="{0B2A0544-F522-F76F-B1E2-29D50489F37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2:notes">
            <a:extLst>
              <a:ext uri="{FF2B5EF4-FFF2-40B4-BE49-F238E27FC236}">
                <a16:creationId xmlns:a16="http://schemas.microsoft.com/office/drawing/2014/main" id="{3BB2587D-1F89-A849-0CAD-8122EB24B03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7049237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">
          <a:extLst>
            <a:ext uri="{FF2B5EF4-FFF2-40B4-BE49-F238E27FC236}">
              <a16:creationId xmlns:a16="http://schemas.microsoft.com/office/drawing/2014/main" id="{B0E71F62-41F5-BE14-4633-BEA2CCC5DA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:notes">
            <a:extLst>
              <a:ext uri="{FF2B5EF4-FFF2-40B4-BE49-F238E27FC236}">
                <a16:creationId xmlns:a16="http://schemas.microsoft.com/office/drawing/2014/main" id="{3425950E-A91B-7EB8-A83E-D4F56307598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4" name="Google Shape;24;p2:notes">
            <a:extLst>
              <a:ext uri="{FF2B5EF4-FFF2-40B4-BE49-F238E27FC236}">
                <a16:creationId xmlns:a16="http://schemas.microsoft.com/office/drawing/2014/main" id="{D9BCC0DE-B0CF-17F8-D34B-52E4A39639C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447045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">
          <a:extLst>
            <a:ext uri="{FF2B5EF4-FFF2-40B4-BE49-F238E27FC236}">
              <a16:creationId xmlns:a16="http://schemas.microsoft.com/office/drawing/2014/main" id="{B4466A7E-EC6C-EA92-E9FB-A152FE20E1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:notes">
            <a:extLst>
              <a:ext uri="{FF2B5EF4-FFF2-40B4-BE49-F238E27FC236}">
                <a16:creationId xmlns:a16="http://schemas.microsoft.com/office/drawing/2014/main" id="{CCC722F0-2884-A9CA-D285-32F600587B2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2:notes">
            <a:extLst>
              <a:ext uri="{FF2B5EF4-FFF2-40B4-BE49-F238E27FC236}">
                <a16:creationId xmlns:a16="http://schemas.microsoft.com/office/drawing/2014/main" id="{147B709D-8B08-29B9-D187-A0448EBA4E7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691633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">
          <a:extLst>
            <a:ext uri="{FF2B5EF4-FFF2-40B4-BE49-F238E27FC236}">
              <a16:creationId xmlns:a16="http://schemas.microsoft.com/office/drawing/2014/main" id="{86252D67-0B96-118A-E0CC-C72AD8B291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:notes">
            <a:extLst>
              <a:ext uri="{FF2B5EF4-FFF2-40B4-BE49-F238E27FC236}">
                <a16:creationId xmlns:a16="http://schemas.microsoft.com/office/drawing/2014/main" id="{AECF9D13-D251-6E0A-585F-C19AA9383C8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2:notes">
            <a:extLst>
              <a:ext uri="{FF2B5EF4-FFF2-40B4-BE49-F238E27FC236}">
                <a16:creationId xmlns:a16="http://schemas.microsoft.com/office/drawing/2014/main" id="{1F499202-F110-7056-4CEA-B3482CDC232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912673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">
          <a:extLst>
            <a:ext uri="{FF2B5EF4-FFF2-40B4-BE49-F238E27FC236}">
              <a16:creationId xmlns:a16="http://schemas.microsoft.com/office/drawing/2014/main" id="{959FEE58-3220-F7A6-F5D5-7CF301E3F7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:notes">
            <a:extLst>
              <a:ext uri="{FF2B5EF4-FFF2-40B4-BE49-F238E27FC236}">
                <a16:creationId xmlns:a16="http://schemas.microsoft.com/office/drawing/2014/main" id="{87F71A11-8C13-CD7D-0682-13EB09F094D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2:notes">
            <a:extLst>
              <a:ext uri="{FF2B5EF4-FFF2-40B4-BE49-F238E27FC236}">
                <a16:creationId xmlns:a16="http://schemas.microsoft.com/office/drawing/2014/main" id="{AF4C61C0-AA9F-8F33-9081-BEE972527BB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625479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">
          <a:extLst>
            <a:ext uri="{FF2B5EF4-FFF2-40B4-BE49-F238E27FC236}">
              <a16:creationId xmlns:a16="http://schemas.microsoft.com/office/drawing/2014/main" id="{C36B9B2D-41AA-D5C2-A0A1-E0327301E7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:notes">
            <a:extLst>
              <a:ext uri="{FF2B5EF4-FFF2-40B4-BE49-F238E27FC236}">
                <a16:creationId xmlns:a16="http://schemas.microsoft.com/office/drawing/2014/main" id="{03A255C6-8715-B47D-887E-870C26894B9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2:notes">
            <a:extLst>
              <a:ext uri="{FF2B5EF4-FFF2-40B4-BE49-F238E27FC236}">
                <a16:creationId xmlns:a16="http://schemas.microsoft.com/office/drawing/2014/main" id="{3E97C403-9BDB-070F-E773-0A4B72EB7C3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376547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">
          <a:extLst>
            <a:ext uri="{FF2B5EF4-FFF2-40B4-BE49-F238E27FC236}">
              <a16:creationId xmlns:a16="http://schemas.microsoft.com/office/drawing/2014/main" id="{28ED62E3-2ED7-C6CB-9ED2-6D3CCA5B19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:notes">
            <a:extLst>
              <a:ext uri="{FF2B5EF4-FFF2-40B4-BE49-F238E27FC236}">
                <a16:creationId xmlns:a16="http://schemas.microsoft.com/office/drawing/2014/main" id="{F083ED88-7EBC-8052-97B8-55FC1928236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2:notes">
            <a:extLst>
              <a:ext uri="{FF2B5EF4-FFF2-40B4-BE49-F238E27FC236}">
                <a16:creationId xmlns:a16="http://schemas.microsoft.com/office/drawing/2014/main" id="{F57CE15D-E8BF-1F08-1F23-5E3BE0D4F7F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268647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">
          <a:extLst>
            <a:ext uri="{FF2B5EF4-FFF2-40B4-BE49-F238E27FC236}">
              <a16:creationId xmlns:a16="http://schemas.microsoft.com/office/drawing/2014/main" id="{B467C880-F4BE-B6F9-5736-028365FAA3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:notes">
            <a:extLst>
              <a:ext uri="{FF2B5EF4-FFF2-40B4-BE49-F238E27FC236}">
                <a16:creationId xmlns:a16="http://schemas.microsoft.com/office/drawing/2014/main" id="{4B956193-8C98-9E8C-B0D8-546ADB2172C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2:notes">
            <a:extLst>
              <a:ext uri="{FF2B5EF4-FFF2-40B4-BE49-F238E27FC236}">
                <a16:creationId xmlns:a16="http://schemas.microsoft.com/office/drawing/2014/main" id="{86B845E1-6FA3-999F-0790-38FF058412F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055550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5" name="Google Shape;15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6" name="Google Shape;16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29101"/>
                <a:lumOff val="70899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9" name="Google Shape;9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0" name="Google Shape;10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harrisre@stlouis-mo.gov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michael.bushur@lafayettepark.org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president@lafayettesquare.org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wmw@studio2108.com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lafayettesquare.org/square-roots" TargetMode="External"/><Relationship Id="rId4" Type="http://schemas.openxmlformats.org/officeDocument/2006/relationships/image" Target="../media/image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holidaytour@lafayettesquare.org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membership@lafayettesquare.org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9.png"/><Relationship Id="rId7" Type="http://schemas.openxmlformats.org/officeDocument/2006/relationships/hyperlink" Target="mailto:welcomesocial@lafayettesquare.org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1.png"/><Relationship Id="rId10" Type="http://schemas.openxmlformats.org/officeDocument/2006/relationships/image" Target="../media/image14.png"/><Relationship Id="rId4" Type="http://schemas.openxmlformats.org/officeDocument/2006/relationships/image" Target="../media/image10.png"/><Relationship Id="rId9" Type="http://schemas.openxmlformats.org/officeDocument/2006/relationships/image" Target="../media/image1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0.png"/><Relationship Id="rId4" Type="http://schemas.openxmlformats.org/officeDocument/2006/relationships/customXml" Target="../ink/ink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0.png"/><Relationship Id="rId4" Type="http://schemas.openxmlformats.org/officeDocument/2006/relationships/customXml" Target="../ink/ink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0.png"/><Relationship Id="rId4" Type="http://schemas.openxmlformats.org/officeDocument/2006/relationships/customXml" Target="../ink/ink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0.png"/><Relationship Id="rId4" Type="http://schemas.openxmlformats.org/officeDocument/2006/relationships/customXml" Target="../ink/ink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coxantwi@stlouis-mo.gov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rrojas@slmpd.org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3" name="Rectangle 1032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35" name="Rectangle 1034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7" name="Rectangle 1036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39" name="Freeform: Shape 1038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1026" name="Picture 2" descr="Shape&#10;&#10;Description automatically generated with medium confidence">
            <a:extLst>
              <a:ext uri="{FF2B5EF4-FFF2-40B4-BE49-F238E27FC236}">
                <a16:creationId xmlns:a16="http://schemas.microsoft.com/office/drawing/2014/main" id="{69E7072B-6A66-E616-1B51-E752A71884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02428" y="1489202"/>
            <a:ext cx="7225748" cy="3879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C6E8250-99FE-7BF9-1F05-E2BEAADA607A}"/>
              </a:ext>
            </a:extLst>
          </p:cNvPr>
          <p:cNvSpPr txBox="1"/>
          <p:nvPr/>
        </p:nvSpPr>
        <p:spPr>
          <a:xfrm>
            <a:off x="7876032" y="182880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Google Shape;21;p1">
            <a:extLst>
              <a:ext uri="{FF2B5EF4-FFF2-40B4-BE49-F238E27FC236}">
                <a16:creationId xmlns:a16="http://schemas.microsoft.com/office/drawing/2014/main" id="{B2807D4A-1E3B-E87E-31FF-2FC9C03D48D3}"/>
              </a:ext>
            </a:extLst>
          </p:cNvPr>
          <p:cNvSpPr txBox="1"/>
          <p:nvPr/>
        </p:nvSpPr>
        <p:spPr>
          <a:xfrm>
            <a:off x="47066" y="857502"/>
            <a:ext cx="4045225" cy="4776285"/>
          </a:xfrm>
          <a:prstGeom prst="rect">
            <a:avLst/>
          </a:prstGeom>
        </p:spPr>
        <p:txBody>
          <a:bodyPr spcFirstLastPara="1" vert="horz" lIns="91440" tIns="45720" rIns="91440" bIns="45720" rtlCol="0" anchor="t" anchorCtr="0">
            <a:normAutofit fontScale="85000" lnSpcReduction="10000"/>
          </a:bodyPr>
          <a:lstStyle/>
          <a:p>
            <a:pPr marL="0" marR="0" lv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600" b="1" i="0" u="none" strike="noStrike" kern="1200" cap="none" dirty="0">
                <a:solidFill>
                  <a:srgbClr val="FFFFFF"/>
                </a:solidFill>
                <a:latin typeface="+mj-lt"/>
                <a:ea typeface="+mj-ea"/>
                <a:cs typeface="+mj-cs"/>
                <a:sym typeface="Times New Roman"/>
              </a:rPr>
              <a:t>Membership Meeting Wednesday</a:t>
            </a:r>
            <a:endParaRPr lang="en-US" sz="26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 marL="0" marR="0" lv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6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  <a:sym typeface="Times New Roman"/>
              </a:rPr>
              <a:t>September 10</a:t>
            </a:r>
            <a:r>
              <a:rPr lang="en-US" sz="2600" b="1" i="0" u="none" strike="noStrike" kern="1200" cap="none" dirty="0">
                <a:solidFill>
                  <a:srgbClr val="FFFFFF"/>
                </a:solidFill>
                <a:latin typeface="+mj-lt"/>
                <a:ea typeface="+mj-ea"/>
                <a:cs typeface="+mj-cs"/>
                <a:sym typeface="Times New Roman"/>
              </a:rPr>
              <a:t>, 2025</a:t>
            </a:r>
            <a:endParaRPr lang="en-US" sz="26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 marL="0" marR="0" lv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600" b="1" i="0" u="none" strike="noStrike" kern="1200" cap="none" dirty="0">
              <a:solidFill>
                <a:srgbClr val="FFFFFF"/>
              </a:solidFill>
              <a:latin typeface="+mj-lt"/>
              <a:ea typeface="+mj-ea"/>
              <a:cs typeface="+mj-cs"/>
              <a:sym typeface="Times New Roman"/>
            </a:endParaRPr>
          </a:p>
          <a:p>
            <a:pPr marL="0" marR="0" lv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600" b="1" i="0" u="none" strike="noStrike" kern="1200" cap="none" dirty="0">
                <a:solidFill>
                  <a:srgbClr val="FFFFFF"/>
                </a:solidFill>
                <a:latin typeface="+mj-lt"/>
                <a:ea typeface="+mj-ea"/>
                <a:cs typeface="+mj-cs"/>
                <a:sym typeface="Times New Roman"/>
              </a:rPr>
              <a:t>Lafayette Square Restoration Committee (LSRC)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600" b="1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 neighborhood association 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600" b="1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of Lafayette Square</a:t>
            </a:r>
            <a:endParaRPr lang="en-US" sz="26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lv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9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  <a:sym typeface="Times New Roman"/>
              </a:rPr>
              <a:t>Established 1969.</a:t>
            </a:r>
          </a:p>
          <a:p>
            <a:pPr marL="0" marR="0" lv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900" b="1" i="0" u="none" strike="noStrike" kern="1200" cap="none" dirty="0">
                <a:solidFill>
                  <a:srgbClr val="FFFFFF"/>
                </a:solidFill>
                <a:latin typeface="+mj-lt"/>
                <a:ea typeface="+mj-ea"/>
                <a:cs typeface="+mj-cs"/>
                <a:sym typeface="Times New Roman"/>
              </a:rPr>
              <a:t>Incorporated 1971. </a:t>
            </a:r>
          </a:p>
          <a:p>
            <a:pPr marL="0" marR="0" lv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900" b="1" i="0" u="none" strike="noStrike" kern="1200" cap="none" dirty="0">
                <a:solidFill>
                  <a:srgbClr val="FFFFFF"/>
                </a:solidFill>
                <a:latin typeface="+mj-lt"/>
                <a:ea typeface="+mj-ea"/>
                <a:cs typeface="+mj-cs"/>
                <a:sym typeface="Times New Roman"/>
              </a:rPr>
              <a:t>dba </a:t>
            </a:r>
            <a:r>
              <a:rPr lang="en-US" sz="2600" b="1" i="0" u="none" strike="noStrike" kern="1200" cap="none" dirty="0">
                <a:solidFill>
                  <a:srgbClr val="FFFFFF"/>
                </a:solidFill>
                <a:latin typeface="+mj-lt"/>
                <a:ea typeface="+mj-ea"/>
                <a:cs typeface="+mj-cs"/>
                <a:sym typeface="Times New Roman"/>
              </a:rPr>
              <a:t>Lafayette Square Neighborhood Association </a:t>
            </a:r>
          </a:p>
          <a:p>
            <a:pPr marL="0" marR="0" lv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400" b="1" i="0" u="none" strike="noStrike" kern="1200" cap="none" dirty="0">
                <a:solidFill>
                  <a:srgbClr val="FFFFFF"/>
                </a:solidFill>
                <a:latin typeface="+mj-lt"/>
                <a:ea typeface="+mj-ea"/>
                <a:cs typeface="+mj-cs"/>
                <a:sym typeface="Times New Roman"/>
              </a:rPr>
              <a:t>(LSNA) </a:t>
            </a:r>
          </a:p>
          <a:p>
            <a:pPr marL="0" marR="0" lv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900" b="1" i="0" u="none" strike="noStrike" kern="1200" cap="none" dirty="0">
                <a:solidFill>
                  <a:srgbClr val="FFFFFF"/>
                </a:solidFill>
                <a:latin typeface="+mj-lt"/>
                <a:ea typeface="+mj-ea"/>
                <a:cs typeface="+mj-cs"/>
                <a:sym typeface="Times New Roman"/>
              </a:rPr>
              <a:t>Since 2022</a:t>
            </a:r>
            <a:endParaRPr lang="en-US" sz="19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 marL="0" marR="0" lv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1900" b="1" i="0" u="none" strike="noStrike" kern="1200" cap="none" dirty="0">
              <a:solidFill>
                <a:srgbClr val="FFFFFF"/>
              </a:solidFill>
              <a:latin typeface="+mj-lt"/>
              <a:ea typeface="+mj-ea"/>
              <a:cs typeface="+mj-cs"/>
              <a:sym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">
          <a:extLst>
            <a:ext uri="{FF2B5EF4-FFF2-40B4-BE49-F238E27FC236}">
              <a16:creationId xmlns:a16="http://schemas.microsoft.com/office/drawing/2014/main" id="{F7D63328-4A24-CEE9-BD54-E13467BAA5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hape&#10;&#10;Description automatically generated with medium confidence">
            <a:extLst>
              <a:ext uri="{FF2B5EF4-FFF2-40B4-BE49-F238E27FC236}">
                <a16:creationId xmlns:a16="http://schemas.microsoft.com/office/drawing/2014/main" id="{2730EDA3-2FCD-47DB-EAEA-73FEC60659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378755" y="199674"/>
            <a:ext cx="2594567" cy="1393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Google Shape;33;p3">
            <a:extLst>
              <a:ext uri="{FF2B5EF4-FFF2-40B4-BE49-F238E27FC236}">
                <a16:creationId xmlns:a16="http://schemas.microsoft.com/office/drawing/2014/main" id="{4181BBFC-5DA1-AE89-38E0-02AB340A58DB}"/>
              </a:ext>
            </a:extLst>
          </p:cNvPr>
          <p:cNvSpPr txBox="1"/>
          <p:nvPr/>
        </p:nvSpPr>
        <p:spPr>
          <a:xfrm>
            <a:off x="499525" y="3164519"/>
            <a:ext cx="11192949" cy="2852814"/>
          </a:xfrm>
          <a:prstGeom prst="rect">
            <a:avLst/>
          </a:prstGeom>
        </p:spPr>
        <p:txBody>
          <a:bodyPr spcFirstLastPara="1" vert="horz" lIns="91440" tIns="45720" rIns="91440" bIns="45720" rtlCol="0" anchor="b" anchorCtr="0">
            <a:noAutofit/>
          </a:bodyPr>
          <a:lstStyle/>
          <a:p>
            <a:pPr marL="0" marR="0" lv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kern="1200" dirty="0">
                <a:solidFill>
                  <a:schemeClr val="tx1"/>
                </a:solidFill>
                <a:latin typeface="+mn-lt"/>
                <a:ea typeface="+mj-ea"/>
                <a:cs typeface="+mj-cs"/>
                <a:sym typeface="Times New Roman"/>
              </a:rPr>
              <a:t>St. Louis Neighborhood Stabilization Division</a:t>
            </a:r>
          </a:p>
          <a:p>
            <a:pPr marL="0" marR="0" lv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kern="1200" dirty="0">
                <a:solidFill>
                  <a:schemeClr val="tx1"/>
                </a:solidFill>
                <a:latin typeface="+mn-lt"/>
                <a:ea typeface="+mj-ea"/>
                <a:cs typeface="+mj-cs"/>
                <a:sym typeface="Times New Roman"/>
              </a:rPr>
              <a:t>Neighborhood Improvement Specialist:</a:t>
            </a:r>
          </a:p>
          <a:p>
            <a:pPr marL="0" marR="0" lv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kern="1200" dirty="0">
                <a:solidFill>
                  <a:schemeClr val="tx1"/>
                </a:solidFill>
                <a:latin typeface="+mn-lt"/>
                <a:ea typeface="+mj-ea"/>
                <a:cs typeface="+mj-cs"/>
                <a:sym typeface="Times New Roman"/>
              </a:rPr>
              <a:t>Ms. Reign Harris</a:t>
            </a:r>
          </a:p>
          <a:p>
            <a:pPr marL="0" marR="0" lv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1600" b="1" kern="1200" dirty="0">
              <a:solidFill>
                <a:schemeClr val="tx1"/>
              </a:solidFill>
              <a:latin typeface="+mn-lt"/>
              <a:ea typeface="+mj-ea"/>
              <a:cs typeface="+mj-cs"/>
              <a:sym typeface="Times New Roman"/>
            </a:endParaRPr>
          </a:p>
          <a:p>
            <a:pPr marL="0" marR="0" algn="ctr">
              <a:lnSpc>
                <a:spcPct val="115000"/>
              </a:lnSpc>
              <a:spcBef>
                <a:spcPts val="405"/>
              </a:spcBef>
              <a:spcAft>
                <a:spcPts val="0"/>
              </a:spcAft>
              <a:tabLst>
                <a:tab pos="3657600" algn="l"/>
              </a:tabLst>
            </a:pPr>
            <a:r>
              <a:rPr lang="en-US" sz="3200" dirty="0">
                <a:solidFill>
                  <a:srgbClr val="1155CC"/>
                </a:solidFill>
                <a:effectLst/>
                <a:latin typeface="+mn-lt"/>
                <a:ea typeface="Calibri" panose="020F0502020204030204" pitchFamily="34" charset="0"/>
                <a:hlinkClick r:id="rId4"/>
              </a:rPr>
              <a:t>harrisre@stlouis-mo.gov</a:t>
            </a:r>
            <a:endParaRPr lang="en-US" sz="3200" dirty="0">
              <a:effectLst/>
              <a:latin typeface="+mn-lt"/>
              <a:ea typeface="Arial" panose="020B0604020202020204" pitchFamily="34" charset="0"/>
            </a:endParaRPr>
          </a:p>
          <a:p>
            <a:pPr marL="0" marR="0" algn="ctr">
              <a:lnSpc>
                <a:spcPct val="115000"/>
              </a:lnSpc>
              <a:spcBef>
                <a:spcPts val="405"/>
              </a:spcBef>
              <a:spcAft>
                <a:spcPts val="0"/>
              </a:spcAft>
              <a:tabLst>
                <a:tab pos="3657600" algn="l"/>
              </a:tabLst>
            </a:pPr>
            <a:r>
              <a:rPr lang="en-US" sz="3200" dirty="0">
                <a:solidFill>
                  <a:srgbClr val="333333"/>
                </a:solidFill>
                <a:effectLst/>
                <a:latin typeface="+mn-lt"/>
                <a:ea typeface="Calibri" panose="020F0502020204030204" pitchFamily="34" charset="0"/>
              </a:rPr>
              <a:t>(314) 901-3615 (cell)</a:t>
            </a:r>
            <a:endParaRPr lang="en-US" sz="3200" dirty="0">
              <a:effectLst/>
              <a:latin typeface="+mn-lt"/>
              <a:ea typeface="Arial" panose="020B0604020202020204" pitchFamily="34" charset="0"/>
            </a:endParaRPr>
          </a:p>
          <a:p>
            <a:pPr marL="0" marR="0" lv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800" b="1" kern="1200" dirty="0">
              <a:solidFill>
                <a:schemeClr val="tx1"/>
              </a:solidFill>
              <a:latin typeface="+mj-lt"/>
              <a:ea typeface="+mj-ea"/>
              <a:cs typeface="+mj-cs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404012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">
          <a:extLst>
            <a:ext uri="{FF2B5EF4-FFF2-40B4-BE49-F238E27FC236}">
              <a16:creationId xmlns:a16="http://schemas.microsoft.com/office/drawing/2014/main" id="{6B55991C-A582-F3F2-9522-C3DC4F7D08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hape&#10;&#10;Description automatically generated with medium confidence">
            <a:extLst>
              <a:ext uri="{FF2B5EF4-FFF2-40B4-BE49-F238E27FC236}">
                <a16:creationId xmlns:a16="http://schemas.microsoft.com/office/drawing/2014/main" id="{141ADF75-0814-475D-98AD-25CDE46B20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378755" y="199674"/>
            <a:ext cx="2594567" cy="1393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Google Shape;33;p3">
            <a:extLst>
              <a:ext uri="{FF2B5EF4-FFF2-40B4-BE49-F238E27FC236}">
                <a16:creationId xmlns:a16="http://schemas.microsoft.com/office/drawing/2014/main" id="{1C906FBD-F685-8D85-C29F-ADE609701523}"/>
              </a:ext>
            </a:extLst>
          </p:cNvPr>
          <p:cNvSpPr txBox="1"/>
          <p:nvPr/>
        </p:nvSpPr>
        <p:spPr>
          <a:xfrm>
            <a:off x="221733" y="2890127"/>
            <a:ext cx="11192949" cy="2852814"/>
          </a:xfrm>
          <a:prstGeom prst="rect">
            <a:avLst/>
          </a:prstGeom>
        </p:spPr>
        <p:txBody>
          <a:bodyPr spcFirstLastPara="1" vert="horz" lIns="91440" tIns="45720" rIns="91440" bIns="45720" rtlCol="0" anchor="b" anchorCtr="0">
            <a:noAutofit/>
          </a:bodyPr>
          <a:lstStyle/>
          <a:p>
            <a:pPr marL="0" marR="0" lv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kern="1200" dirty="0">
                <a:solidFill>
                  <a:schemeClr val="tx1"/>
                </a:solidFill>
                <a:latin typeface="+mn-lt"/>
                <a:ea typeface="+mj-ea"/>
                <a:cs typeface="+mj-cs"/>
                <a:sym typeface="Times New Roman"/>
              </a:rPr>
              <a:t>Lafayette Park Conservancy (LPC)</a:t>
            </a:r>
          </a:p>
          <a:p>
            <a:pPr marL="0" marR="0" lv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kern="1200" dirty="0">
                <a:solidFill>
                  <a:schemeClr val="tx1"/>
                </a:solidFill>
                <a:latin typeface="+mn-lt"/>
                <a:ea typeface="+mj-ea"/>
                <a:cs typeface="+mj-cs"/>
                <a:sym typeface="Times New Roman"/>
              </a:rPr>
              <a:t>Executive Director:</a:t>
            </a:r>
          </a:p>
          <a:p>
            <a:pPr marL="0" marR="0" lv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kern="1200" dirty="0">
                <a:solidFill>
                  <a:schemeClr val="tx1"/>
                </a:solidFill>
                <a:latin typeface="+mn-lt"/>
                <a:ea typeface="+mj-ea"/>
                <a:cs typeface="+mj-cs"/>
                <a:sym typeface="Times New Roman"/>
              </a:rPr>
              <a:t>Michael </a:t>
            </a:r>
            <a:r>
              <a:rPr lang="en-US" sz="4000" b="1" kern="1200" dirty="0" err="1">
                <a:solidFill>
                  <a:schemeClr val="tx1"/>
                </a:solidFill>
                <a:latin typeface="+mn-lt"/>
                <a:ea typeface="+mj-ea"/>
                <a:cs typeface="+mj-cs"/>
                <a:sym typeface="Times New Roman"/>
              </a:rPr>
              <a:t>Bushur</a:t>
            </a:r>
            <a:endParaRPr lang="en-US" sz="4000" b="1" kern="1200" dirty="0">
              <a:solidFill>
                <a:schemeClr val="tx1"/>
              </a:solidFill>
              <a:latin typeface="+mn-lt"/>
              <a:ea typeface="+mj-ea"/>
              <a:cs typeface="+mj-cs"/>
              <a:sym typeface="Times New Roman"/>
            </a:endParaRPr>
          </a:p>
          <a:p>
            <a:pPr marL="0" marR="0" lv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kern="1200" dirty="0">
                <a:solidFill>
                  <a:schemeClr val="tx1"/>
                </a:solidFill>
                <a:latin typeface="+mn-lt"/>
                <a:ea typeface="+mj-ea"/>
                <a:cs typeface="+mj-cs"/>
                <a:sym typeface="Times New Roman"/>
              </a:rPr>
              <a:t> </a:t>
            </a:r>
          </a:p>
          <a:p>
            <a:pPr marL="0" marR="0" lv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dirty="0">
                <a:solidFill>
                  <a:srgbClr val="1155CC"/>
                </a:solidFill>
                <a:effectLst/>
                <a:latin typeface="+mn-lt"/>
                <a:ea typeface="Calibri" panose="020F0502020204030204" pitchFamily="34" charset="0"/>
                <a:hlinkClick r:id="rId4"/>
              </a:rPr>
              <a:t>michael.bushur@lafayettepark.org</a:t>
            </a:r>
            <a:endParaRPr lang="en-US" sz="3200" dirty="0">
              <a:solidFill>
                <a:srgbClr val="1155CC"/>
              </a:solidFill>
              <a:effectLst/>
              <a:latin typeface="+mn-lt"/>
              <a:ea typeface="Calibri" panose="020F0502020204030204" pitchFamily="34" charset="0"/>
            </a:endParaRPr>
          </a:p>
          <a:p>
            <a:pPr marL="0" marR="0" lv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dirty="0">
                <a:solidFill>
                  <a:schemeClr val="tx1"/>
                </a:solidFill>
                <a:latin typeface="+mn-lt"/>
                <a:ea typeface="Calibri" panose="020F0502020204030204" pitchFamily="34" charset="0"/>
              </a:rPr>
              <a:t>(314) 949-2210</a:t>
            </a:r>
            <a:endParaRPr lang="en-US" sz="3200" dirty="0">
              <a:solidFill>
                <a:schemeClr val="tx1"/>
              </a:solidFill>
              <a:effectLst/>
              <a:latin typeface="+mn-lt"/>
              <a:ea typeface="Calibri" panose="020F0502020204030204" pitchFamily="34" charset="0"/>
            </a:endParaRPr>
          </a:p>
          <a:p>
            <a:pPr marL="0" marR="0" lv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200" b="1" kern="1200" dirty="0">
              <a:solidFill>
                <a:schemeClr val="tx1"/>
              </a:solidFill>
              <a:latin typeface="+mn-lt"/>
              <a:ea typeface="+mj-ea"/>
              <a:cs typeface="+mj-cs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462926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">
          <a:extLst>
            <a:ext uri="{FF2B5EF4-FFF2-40B4-BE49-F238E27FC236}">
              <a16:creationId xmlns:a16="http://schemas.microsoft.com/office/drawing/2014/main" id="{C279DD91-DF1A-CE27-B357-A5C88561DF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hape&#10;&#10;Description automatically generated with medium confidence">
            <a:extLst>
              <a:ext uri="{FF2B5EF4-FFF2-40B4-BE49-F238E27FC236}">
                <a16:creationId xmlns:a16="http://schemas.microsoft.com/office/drawing/2014/main" id="{C0518EB7-236A-E2B7-D9B3-3F41367E97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378755" y="199674"/>
            <a:ext cx="2594567" cy="1393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Google Shape;33;p3">
            <a:extLst>
              <a:ext uri="{FF2B5EF4-FFF2-40B4-BE49-F238E27FC236}">
                <a16:creationId xmlns:a16="http://schemas.microsoft.com/office/drawing/2014/main" id="{C31423C9-B8FC-DCED-CC16-F3518D10CEAD}"/>
              </a:ext>
            </a:extLst>
          </p:cNvPr>
          <p:cNvSpPr txBox="1"/>
          <p:nvPr/>
        </p:nvSpPr>
        <p:spPr>
          <a:xfrm>
            <a:off x="123567" y="199674"/>
            <a:ext cx="9880543" cy="880803"/>
          </a:xfrm>
          <a:prstGeom prst="rect">
            <a:avLst/>
          </a:prstGeom>
        </p:spPr>
        <p:txBody>
          <a:bodyPr spcFirstLastPara="1" vert="horz" lIns="91440" tIns="45720" rIns="91440" bIns="45720" rtlCol="0" anchor="b" anchorCtr="0">
            <a:normAutofit/>
          </a:bodyPr>
          <a:lstStyle/>
          <a:p>
            <a:pPr marL="0" marR="0" lvl="0" inden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u="sng" kern="1200" dirty="0">
                <a:solidFill>
                  <a:schemeClr val="tx1"/>
                </a:solidFill>
                <a:latin typeface="+mj-lt"/>
                <a:ea typeface="+mj-ea"/>
                <a:cs typeface="+mj-cs"/>
                <a:sym typeface="Times New Roman"/>
              </a:rPr>
              <a:t>Back to . . . Community Updates</a:t>
            </a:r>
            <a:endParaRPr lang="en-US" sz="4000" u="sng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Google Shape;33;p3">
            <a:extLst>
              <a:ext uri="{FF2B5EF4-FFF2-40B4-BE49-F238E27FC236}">
                <a16:creationId xmlns:a16="http://schemas.microsoft.com/office/drawing/2014/main" id="{9EF42446-96DD-7EBC-2070-3BA0B0E0B5C6}"/>
              </a:ext>
            </a:extLst>
          </p:cNvPr>
          <p:cNvSpPr txBox="1"/>
          <p:nvPr/>
        </p:nvSpPr>
        <p:spPr>
          <a:xfrm>
            <a:off x="490787" y="2250100"/>
            <a:ext cx="12467669" cy="4408226"/>
          </a:xfrm>
          <a:prstGeom prst="rect">
            <a:avLst/>
          </a:prstGeom>
        </p:spPr>
        <p:txBody>
          <a:bodyPr spcFirstLastPara="1" vert="horz" lIns="91440" tIns="45720" rIns="91440" bIns="45720" rtlCol="0" anchor="b" anchorCtr="0">
            <a:normAutofit/>
          </a:bodyPr>
          <a:lstStyle/>
          <a:p>
            <a:pPr marR="0" lvl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500" b="1" kern="1200" dirty="0">
              <a:solidFill>
                <a:srgbClr val="FF0000"/>
              </a:solidFill>
              <a:latin typeface="+mn-lt"/>
              <a:ea typeface="+mj-ea"/>
              <a:cs typeface="+mj-cs"/>
              <a:sym typeface="Times New Roman"/>
            </a:endParaRPr>
          </a:p>
          <a:p>
            <a:pPr marR="0" lvl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500" b="1" kern="1200" dirty="0">
              <a:solidFill>
                <a:srgbClr val="FF0000"/>
              </a:solidFill>
              <a:latin typeface="+mn-lt"/>
              <a:ea typeface="+mj-ea"/>
              <a:cs typeface="+mj-cs"/>
              <a:sym typeface="Times New Roman"/>
            </a:endParaRPr>
          </a:p>
          <a:p>
            <a:pPr marL="457200" indent="-4572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en-US" sz="3200" b="1" kern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Times New Roman"/>
              </a:rPr>
              <a:t>8</a:t>
            </a:r>
            <a:r>
              <a:rPr lang="en-US" sz="3200" b="1" kern="1200" baseline="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Times New Roman"/>
              </a:rPr>
              <a:t>th</a:t>
            </a:r>
            <a:r>
              <a:rPr lang="en-US" sz="3200" b="1" kern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Times New Roman"/>
              </a:rPr>
              <a:t> Ward Alderwoman: </a:t>
            </a:r>
            <a:r>
              <a:rPr lang="en-US" sz="3200" kern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Times New Roman"/>
              </a:rPr>
              <a:t>Jami Cox Antwi</a:t>
            </a:r>
          </a:p>
          <a:p>
            <a:pPr marL="457200" marR="0" lvl="0" indent="-4572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en-US" sz="3200" b="1" kern="1200" dirty="0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Times New Roman"/>
              </a:rPr>
              <a:t>Police Report: </a:t>
            </a:r>
            <a:r>
              <a:rPr lang="en-US" sz="3200" kern="1200" dirty="0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Times New Roman"/>
              </a:rPr>
              <a:t>Officer Rosa Rojas</a:t>
            </a:r>
          </a:p>
          <a:p>
            <a:pPr marL="457200" marR="0" lvl="0" indent="-4572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en-US" sz="3200" b="1" kern="1200" dirty="0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Times New Roman"/>
              </a:rPr>
              <a:t>Neighborhood Improvement Specialist: </a:t>
            </a:r>
            <a:r>
              <a:rPr lang="en-US" sz="3200" kern="1200" dirty="0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Times New Roman"/>
              </a:rPr>
              <a:t>Reign Harris</a:t>
            </a:r>
          </a:p>
          <a:p>
            <a:pPr marL="457200" marR="0" lvl="0" indent="-4572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en-US" sz="3200" b="1" kern="1200" dirty="0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Times New Roman"/>
              </a:rPr>
              <a:t>Lafayette Park Conservancy: </a:t>
            </a:r>
            <a:r>
              <a:rPr lang="en-US" sz="3200" kern="1200" dirty="0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Times New Roman"/>
              </a:rPr>
              <a:t>Michael Bushur</a:t>
            </a:r>
          </a:p>
          <a:p>
            <a:pPr marL="457200" indent="-4572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en-US" sz="3200" b="1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Times New Roman"/>
              </a:rPr>
              <a:t>Arts Council of Lafayette Square</a:t>
            </a:r>
          </a:p>
          <a:p>
            <a:pPr marL="457200" marR="0" lvl="0" indent="-4572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ü"/>
            </a:pPr>
            <a:endParaRPr lang="en-US" sz="3500" kern="1200" dirty="0">
              <a:solidFill>
                <a:srgbClr val="FF000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  <a:sym typeface="Times New Roman"/>
            </a:endParaRPr>
          </a:p>
          <a:p>
            <a:pPr marL="457200" indent="-4572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ü"/>
            </a:pPr>
            <a:endParaRPr lang="en-US" sz="3300" b="1" kern="1200" dirty="0">
              <a:solidFill>
                <a:schemeClr val="tx1"/>
              </a:solidFill>
              <a:latin typeface="+mn-lt"/>
              <a:ea typeface="+mj-ea"/>
              <a:cs typeface="+mj-cs"/>
              <a:sym typeface="Times New Roman"/>
            </a:endParaRPr>
          </a:p>
          <a:p>
            <a:pPr marL="0" marR="0" lv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5100" b="1" kern="1200" dirty="0">
              <a:solidFill>
                <a:schemeClr val="tx1"/>
              </a:solidFill>
              <a:latin typeface="+mj-lt"/>
              <a:ea typeface="+mj-ea"/>
              <a:cs typeface="+mj-cs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654658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">
          <a:extLst>
            <a:ext uri="{FF2B5EF4-FFF2-40B4-BE49-F238E27FC236}">
              <a16:creationId xmlns:a16="http://schemas.microsoft.com/office/drawing/2014/main" id="{E5F019A3-F9E5-7E7C-D68B-E255FE8CDE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hape&#10;&#10;Description automatically generated with medium confidence">
            <a:extLst>
              <a:ext uri="{FF2B5EF4-FFF2-40B4-BE49-F238E27FC236}">
                <a16:creationId xmlns:a16="http://schemas.microsoft.com/office/drawing/2014/main" id="{5887FCFB-85AF-3763-2CCB-F69D4D2FCB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378755" y="199674"/>
            <a:ext cx="2594567" cy="1393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Google Shape;33;p3">
            <a:extLst>
              <a:ext uri="{FF2B5EF4-FFF2-40B4-BE49-F238E27FC236}">
                <a16:creationId xmlns:a16="http://schemas.microsoft.com/office/drawing/2014/main" id="{359102DB-E48F-E086-AA68-A2FA478F4091}"/>
              </a:ext>
            </a:extLst>
          </p:cNvPr>
          <p:cNvSpPr txBox="1"/>
          <p:nvPr/>
        </p:nvSpPr>
        <p:spPr>
          <a:xfrm>
            <a:off x="152247" y="2260297"/>
            <a:ext cx="11227970" cy="4398029"/>
          </a:xfrm>
          <a:prstGeom prst="rect">
            <a:avLst/>
          </a:prstGeom>
        </p:spPr>
        <p:txBody>
          <a:bodyPr spcFirstLastPara="1" vert="horz" lIns="91440" tIns="45720" rIns="91440" bIns="45720" rtlCol="0" anchor="b" anchorCtr="0">
            <a:normAutofit/>
          </a:bodyPr>
          <a:lstStyle/>
          <a:p>
            <a:pPr marL="0" marR="0" lv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kern="1200" dirty="0">
                <a:solidFill>
                  <a:schemeClr val="tx1"/>
                </a:solidFill>
                <a:latin typeface="+mn-lt"/>
                <a:ea typeface="+mj-ea"/>
                <a:cs typeface="+mj-cs"/>
                <a:sym typeface="Times New Roman"/>
              </a:rPr>
              <a:t>President’s Report:</a:t>
            </a:r>
          </a:p>
          <a:p>
            <a:pPr marL="0" marR="0" lv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kern="1200" dirty="0">
                <a:solidFill>
                  <a:schemeClr val="tx1"/>
                </a:solidFill>
                <a:latin typeface="+mn-lt"/>
                <a:ea typeface="+mj-ea"/>
                <a:cs typeface="+mj-cs"/>
                <a:sym typeface="Times New Roman"/>
              </a:rPr>
              <a:t>Vince Volpe</a:t>
            </a:r>
          </a:p>
          <a:p>
            <a:pPr marL="0" marR="0" lv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kern="1200" dirty="0">
                <a:solidFill>
                  <a:schemeClr val="tx1"/>
                </a:solidFill>
                <a:latin typeface="+mn-lt"/>
                <a:ea typeface="+mj-ea"/>
                <a:cs typeface="+mj-cs"/>
                <a:sym typeface="Times New Roman"/>
                <a:hlinkClick r:id="rId4"/>
              </a:rPr>
              <a:t>president@lafayettesquare.org</a:t>
            </a:r>
            <a:endParaRPr lang="en-US" sz="3200" kern="1200" dirty="0">
              <a:solidFill>
                <a:schemeClr val="tx1"/>
              </a:solidFill>
              <a:latin typeface="+mn-lt"/>
              <a:ea typeface="+mj-ea"/>
              <a:cs typeface="+mj-cs"/>
              <a:sym typeface="Times New Roman"/>
            </a:endParaRPr>
          </a:p>
          <a:p>
            <a:pPr marL="0" marR="0" lv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kern="1200" dirty="0">
                <a:solidFill>
                  <a:schemeClr val="tx1"/>
                </a:solidFill>
                <a:latin typeface="+mn-lt"/>
                <a:ea typeface="+mj-ea"/>
                <a:cs typeface="+mj-cs"/>
                <a:sym typeface="Times New Roman"/>
              </a:rPr>
              <a:t> </a:t>
            </a:r>
          </a:p>
          <a:p>
            <a:pPr marL="0" marR="0" lv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5200" b="1" kern="1200" dirty="0">
              <a:solidFill>
                <a:schemeClr val="tx1"/>
              </a:solidFill>
              <a:latin typeface="+mn-lt"/>
              <a:ea typeface="+mj-ea"/>
              <a:cs typeface="+mj-cs"/>
              <a:sym typeface="Times New Roman"/>
            </a:endParaRP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3657600" algn="l"/>
              </a:tabLst>
            </a:pP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endParaRPr lang="en-US" sz="32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marR="0" lv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51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660906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">
          <a:extLst>
            <a:ext uri="{FF2B5EF4-FFF2-40B4-BE49-F238E27FC236}">
              <a16:creationId xmlns:a16="http://schemas.microsoft.com/office/drawing/2014/main" id="{6FC8E415-06A0-15EA-EF4A-5A94B60153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hape&#10;&#10;Description automatically generated with medium confidence">
            <a:extLst>
              <a:ext uri="{FF2B5EF4-FFF2-40B4-BE49-F238E27FC236}">
                <a16:creationId xmlns:a16="http://schemas.microsoft.com/office/drawing/2014/main" id="{3DEECF04-6D1C-FF4C-3B94-309C775CD1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378755" y="199674"/>
            <a:ext cx="2594567" cy="1393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Google Shape;33;p3">
            <a:extLst>
              <a:ext uri="{FF2B5EF4-FFF2-40B4-BE49-F238E27FC236}">
                <a16:creationId xmlns:a16="http://schemas.microsoft.com/office/drawing/2014/main" id="{836F45ED-94FE-9478-6FBD-4B2A1D13EFDD}"/>
              </a:ext>
            </a:extLst>
          </p:cNvPr>
          <p:cNvSpPr txBox="1"/>
          <p:nvPr/>
        </p:nvSpPr>
        <p:spPr>
          <a:xfrm>
            <a:off x="385033" y="1592730"/>
            <a:ext cx="11227970" cy="4905052"/>
          </a:xfrm>
          <a:prstGeom prst="rect">
            <a:avLst/>
          </a:prstGeom>
        </p:spPr>
        <p:txBody>
          <a:bodyPr spcFirstLastPara="1" vert="horz" lIns="91440" tIns="45720" rIns="91440" bIns="45720" rtlCol="0" anchor="b" anchorCtr="0">
            <a:normAutofit fontScale="92500"/>
          </a:bodyPr>
          <a:lstStyle/>
          <a:p>
            <a:pPr marL="0" marR="0" lvl="0" inden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300" b="1" kern="1200" dirty="0">
                <a:solidFill>
                  <a:schemeClr val="tx1"/>
                </a:solidFill>
                <a:latin typeface="+mn-lt"/>
                <a:ea typeface="+mj-ea"/>
                <a:cs typeface="+mj-cs"/>
                <a:sym typeface="Times New Roman"/>
              </a:rPr>
              <a:t>President’s Report: Vince Volpe</a:t>
            </a:r>
          </a:p>
          <a:p>
            <a:pPr marL="0" marR="0" lvl="0" inden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800" b="1" kern="1200" dirty="0">
              <a:solidFill>
                <a:schemeClr val="tx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  <a:sym typeface="Times New Roman"/>
            </a:endParaRPr>
          </a:p>
          <a:p>
            <a:pPr marL="514350" lvl="0" indent="-51435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5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Times New Roman"/>
              </a:rPr>
              <a:t>Vicini lease extension: from 8/31/25 to 10/19/25</a:t>
            </a:r>
          </a:p>
          <a:p>
            <a:pPr marL="514350" lvl="0" indent="-51435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5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Times New Roman"/>
              </a:rPr>
              <a:t>1817 Park Avenue Police Substation</a:t>
            </a:r>
          </a:p>
          <a:p>
            <a:pPr marL="514350" marR="0" lvl="0" indent="-51435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500" kern="120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Times New Roman"/>
              </a:rPr>
              <a:t>National Night Out: Tuesday, October 7th</a:t>
            </a:r>
          </a:p>
          <a:p>
            <a:pPr marL="514350" marR="0" lvl="0" indent="-51435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500" kern="120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Times New Roman"/>
              </a:rPr>
              <a:t>2350 Chouteau: Revised Proposal</a:t>
            </a:r>
          </a:p>
          <a:p>
            <a:pPr marL="514350" indent="-51435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5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Times New Roman"/>
              </a:rPr>
              <a:t>“Square Roots” </a:t>
            </a:r>
          </a:p>
          <a:p>
            <a:pPr marL="514350" indent="-51435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5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Times New Roman"/>
              </a:rPr>
              <a:t>Holiday Parlor Tour: Sunday, 12/14/25</a:t>
            </a:r>
          </a:p>
          <a:p>
            <a:pPr marL="514350" indent="-51435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5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Times New Roman"/>
              </a:rPr>
              <a:t>Nominations for 2026 Board and Preservation Committee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100" kern="1200" dirty="0">
              <a:solidFill>
                <a:schemeClr val="tx1"/>
              </a:solidFill>
              <a:sym typeface="Times New Roman"/>
            </a:endParaRPr>
          </a:p>
          <a:p>
            <a:pPr marR="0" lvl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2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47912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">
          <a:extLst>
            <a:ext uri="{FF2B5EF4-FFF2-40B4-BE49-F238E27FC236}">
              <a16:creationId xmlns:a16="http://schemas.microsoft.com/office/drawing/2014/main" id="{5C5EB263-23FC-A2C8-429C-C60B401FA3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hape&#10;&#10;Description automatically generated with medium confidence">
            <a:extLst>
              <a:ext uri="{FF2B5EF4-FFF2-40B4-BE49-F238E27FC236}">
                <a16:creationId xmlns:a16="http://schemas.microsoft.com/office/drawing/2014/main" id="{09B5156F-A960-E428-0563-E64C8BB9BB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378755" y="199674"/>
            <a:ext cx="2594567" cy="1393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Google Shape;33;p3">
            <a:extLst>
              <a:ext uri="{FF2B5EF4-FFF2-40B4-BE49-F238E27FC236}">
                <a16:creationId xmlns:a16="http://schemas.microsoft.com/office/drawing/2014/main" id="{94D1B519-20CF-AAD9-C627-1EDB19DFC31E}"/>
              </a:ext>
            </a:extLst>
          </p:cNvPr>
          <p:cNvSpPr txBox="1"/>
          <p:nvPr/>
        </p:nvSpPr>
        <p:spPr>
          <a:xfrm>
            <a:off x="0" y="2431447"/>
            <a:ext cx="10909640" cy="2874848"/>
          </a:xfrm>
          <a:prstGeom prst="rect">
            <a:avLst/>
          </a:prstGeom>
        </p:spPr>
        <p:txBody>
          <a:bodyPr spcFirstLastPara="1" vert="horz" lIns="91440" tIns="45720" rIns="91440" bIns="45720" rtlCol="0" anchor="b" anchorCtr="0">
            <a:normAutofit fontScale="92500" lnSpcReduction="20000"/>
          </a:bodyPr>
          <a:lstStyle/>
          <a:p>
            <a:pPr marL="0" marR="0" lv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300" b="1" kern="1200" dirty="0">
                <a:solidFill>
                  <a:schemeClr val="tx1"/>
                </a:solidFill>
                <a:latin typeface="+mn-lt"/>
                <a:ea typeface="+mj-ea"/>
                <a:cs typeface="+mj-cs"/>
                <a:sym typeface="Times New Roman"/>
              </a:rPr>
              <a:t>National Night Out &amp; Block Captains:</a:t>
            </a:r>
          </a:p>
          <a:p>
            <a:pPr marL="0" marR="0" lv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300" b="1" kern="1200" dirty="0">
                <a:solidFill>
                  <a:schemeClr val="tx1"/>
                </a:solidFill>
                <a:latin typeface="+mn-lt"/>
                <a:ea typeface="+mj-ea"/>
                <a:cs typeface="+mj-cs"/>
                <a:sym typeface="Times New Roman"/>
              </a:rPr>
              <a:t>Wayne White</a:t>
            </a:r>
          </a:p>
          <a:p>
            <a:pPr marL="0" marR="0" lv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500" b="1" kern="1200" dirty="0">
              <a:solidFill>
                <a:schemeClr val="tx1"/>
              </a:solidFill>
              <a:latin typeface="+mj-lt"/>
              <a:ea typeface="+mj-ea"/>
              <a:cs typeface="+mj-cs"/>
              <a:sym typeface="Times New Roman"/>
            </a:endParaRPr>
          </a:p>
          <a:p>
            <a:pPr marL="0" marR="0" lv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500" kern="1200" dirty="0">
                <a:solidFill>
                  <a:schemeClr val="tx1"/>
                </a:solidFill>
                <a:latin typeface="+mn-lt"/>
                <a:ea typeface="+mj-ea"/>
                <a:cs typeface="+mj-cs"/>
                <a:sym typeface="Times New Roman"/>
                <a:hlinkClick r:id="rId4"/>
              </a:rPr>
              <a:t>wmw@studio2108.com</a:t>
            </a:r>
            <a:endParaRPr lang="en-US" sz="3500" kern="1200" dirty="0">
              <a:solidFill>
                <a:schemeClr val="tx1"/>
              </a:solidFill>
              <a:latin typeface="+mn-lt"/>
              <a:ea typeface="+mj-ea"/>
              <a:cs typeface="+mj-cs"/>
              <a:sym typeface="Times New Roman"/>
            </a:endParaRPr>
          </a:p>
          <a:p>
            <a:pPr marL="0" marR="0" lv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200" kern="1200" dirty="0">
              <a:solidFill>
                <a:schemeClr val="tx1"/>
              </a:solidFill>
              <a:latin typeface="+mn-lt"/>
              <a:ea typeface="+mj-ea"/>
              <a:cs typeface="+mj-cs"/>
              <a:sym typeface="Times New Roman"/>
            </a:endParaRP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3657600" algn="l"/>
              </a:tabLst>
            </a:pP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endParaRPr lang="en-US" sz="32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marR="0" lv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51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9227281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">
          <a:extLst>
            <a:ext uri="{FF2B5EF4-FFF2-40B4-BE49-F238E27FC236}">
              <a16:creationId xmlns:a16="http://schemas.microsoft.com/office/drawing/2014/main" id="{BD77747C-61C4-32E2-70B8-FB7F5C8F9A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hape&#10;&#10;Description automatically generated with medium confidence">
            <a:extLst>
              <a:ext uri="{FF2B5EF4-FFF2-40B4-BE49-F238E27FC236}">
                <a16:creationId xmlns:a16="http://schemas.microsoft.com/office/drawing/2014/main" id="{05CDF415-43EC-2465-745B-9050241C26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378755" y="199674"/>
            <a:ext cx="2594567" cy="1393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B0BC2F2-D102-3C07-4076-A2242B8787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6318" y="0"/>
            <a:ext cx="5299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2455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">
          <a:extLst>
            <a:ext uri="{FF2B5EF4-FFF2-40B4-BE49-F238E27FC236}">
              <a16:creationId xmlns:a16="http://schemas.microsoft.com/office/drawing/2014/main" id="{5AFF7B07-6321-4DAB-8001-10383C6E83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hape&#10;&#10;Description automatically generated with medium confidence">
            <a:extLst>
              <a:ext uri="{FF2B5EF4-FFF2-40B4-BE49-F238E27FC236}">
                <a16:creationId xmlns:a16="http://schemas.microsoft.com/office/drawing/2014/main" id="{23D04F82-F706-0CD3-685D-B8F9428EB5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378755" y="199674"/>
            <a:ext cx="2594567" cy="1393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Google Shape;33;p3">
            <a:extLst>
              <a:ext uri="{FF2B5EF4-FFF2-40B4-BE49-F238E27FC236}">
                <a16:creationId xmlns:a16="http://schemas.microsoft.com/office/drawing/2014/main" id="{E646A6B1-CA28-0A85-E79C-EEBC48984E50}"/>
              </a:ext>
            </a:extLst>
          </p:cNvPr>
          <p:cNvSpPr txBox="1"/>
          <p:nvPr/>
        </p:nvSpPr>
        <p:spPr>
          <a:xfrm>
            <a:off x="218677" y="997527"/>
            <a:ext cx="11599249" cy="5660799"/>
          </a:xfrm>
          <a:prstGeom prst="rect">
            <a:avLst/>
          </a:prstGeom>
        </p:spPr>
        <p:txBody>
          <a:bodyPr spcFirstLastPara="1" vert="horz" lIns="91440" tIns="45720" rIns="91440" bIns="45720" rtlCol="0" anchor="b" anchorCtr="0">
            <a:normAutofit fontScale="77500" lnSpcReduction="20000"/>
          </a:bodyPr>
          <a:lstStyle/>
          <a:p>
            <a:pPr marL="0" marR="0" lvl="0" inden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200" b="1" kern="1200" dirty="0">
                <a:solidFill>
                  <a:schemeClr val="tx1"/>
                </a:solidFill>
                <a:latin typeface="+mn-lt"/>
                <a:ea typeface="+mj-ea"/>
                <a:cs typeface="+mj-cs"/>
                <a:sym typeface="Times New Roman"/>
              </a:rPr>
              <a:t>2350 Chouteau </a:t>
            </a:r>
            <a:r>
              <a:rPr lang="en-US" sz="4600" kern="1200" dirty="0">
                <a:solidFill>
                  <a:schemeClr val="tx1"/>
                </a:solidFill>
                <a:latin typeface="+mn-lt"/>
                <a:ea typeface="+mj-ea"/>
                <a:cs typeface="+mj-cs"/>
                <a:sym typeface="Times New Roman"/>
              </a:rPr>
              <a:t>(SE corner of Jefferson) </a:t>
            </a:r>
          </a:p>
          <a:p>
            <a:pPr marL="0" marR="0" lvl="0" inden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200" b="1" kern="1200" dirty="0">
                <a:solidFill>
                  <a:schemeClr val="tx1"/>
                </a:solidFill>
                <a:latin typeface="+mn-lt"/>
                <a:ea typeface="+mj-ea"/>
                <a:cs typeface="+mj-cs"/>
                <a:sym typeface="Times New Roman"/>
              </a:rPr>
              <a:t>24/7 Public Storage Proposal</a:t>
            </a:r>
          </a:p>
          <a:p>
            <a:pPr lvl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5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20000"/>
              </a:lnSpc>
              <a:spcBef>
                <a:spcPct val="0"/>
              </a:spcBef>
            </a:pPr>
            <a:r>
              <a:rPr lang="en-US" sz="4100" dirty="0">
                <a:latin typeface="Arial" panose="020B0604020202020204" pitchFamily="34" charset="0"/>
                <a:cs typeface="Arial" panose="020B0604020202020204" pitchFamily="34" charset="0"/>
              </a:rPr>
              <a:t>Although a building permit was denied for the original proposal for a public storage facility at 2350 Chouteau Avenue, a revised proposal has been submitted. </a:t>
            </a:r>
          </a:p>
          <a:p>
            <a:pPr lvl="0">
              <a:lnSpc>
                <a:spcPct val="120000"/>
              </a:lnSpc>
              <a:spcBef>
                <a:spcPct val="0"/>
              </a:spcBef>
            </a:pPr>
            <a:endParaRPr lang="en-US" sz="4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20000"/>
              </a:lnSpc>
              <a:spcBef>
                <a:spcPct val="0"/>
              </a:spcBef>
            </a:pPr>
            <a:r>
              <a:rPr lang="en-US" sz="4100" dirty="0">
                <a:latin typeface="Arial" panose="020B0604020202020204" pitchFamily="34" charset="0"/>
                <a:cs typeface="Arial" panose="020B0604020202020204" pitchFamily="34" charset="0"/>
              </a:rPr>
              <a:t>In an attempt to meet “mixed use” for zoning, the revised proposal includes five (5) small “residential lofts” and three (3) small “office/ commercial” spaces on the south (LaSalle) side of the property. </a:t>
            </a:r>
            <a:endParaRPr lang="en-US" sz="32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marR="0" lv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51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0258249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">
          <a:extLst>
            <a:ext uri="{FF2B5EF4-FFF2-40B4-BE49-F238E27FC236}">
              <a16:creationId xmlns:a16="http://schemas.microsoft.com/office/drawing/2014/main" id="{E0F2B0F6-76A6-E9B2-F621-162C4AC060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hape&#10;&#10;Description automatically generated with medium confidence">
            <a:extLst>
              <a:ext uri="{FF2B5EF4-FFF2-40B4-BE49-F238E27FC236}">
                <a16:creationId xmlns:a16="http://schemas.microsoft.com/office/drawing/2014/main" id="{FD2BD3BA-9449-9991-9006-074B2A08C7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378755" y="199674"/>
            <a:ext cx="2594567" cy="1393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Google Shape;33;p3">
            <a:extLst>
              <a:ext uri="{FF2B5EF4-FFF2-40B4-BE49-F238E27FC236}">
                <a16:creationId xmlns:a16="http://schemas.microsoft.com/office/drawing/2014/main" id="{1A9C0220-1A90-2073-4364-8D08F6537A52}"/>
              </a:ext>
            </a:extLst>
          </p:cNvPr>
          <p:cNvSpPr txBox="1"/>
          <p:nvPr/>
        </p:nvSpPr>
        <p:spPr>
          <a:xfrm>
            <a:off x="218677" y="997527"/>
            <a:ext cx="11599249" cy="5660799"/>
          </a:xfrm>
          <a:prstGeom prst="rect">
            <a:avLst/>
          </a:prstGeom>
        </p:spPr>
        <p:txBody>
          <a:bodyPr spcFirstLastPara="1" vert="horz" lIns="91440" tIns="45720" rIns="91440" bIns="45720" rtlCol="0" anchor="b" anchorCtr="0">
            <a:normAutofit/>
          </a:bodyPr>
          <a:lstStyle/>
          <a:p>
            <a:pPr lvl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5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51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65C331B-D148-5241-D8C5-E60EE57F7F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74751" y="0"/>
            <a:ext cx="44424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9135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">
          <a:extLst>
            <a:ext uri="{FF2B5EF4-FFF2-40B4-BE49-F238E27FC236}">
              <a16:creationId xmlns:a16="http://schemas.microsoft.com/office/drawing/2014/main" id="{10188463-2CB9-B855-8AA5-37C5BC0D18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hape&#10;&#10;Description automatically generated with medium confidence">
            <a:extLst>
              <a:ext uri="{FF2B5EF4-FFF2-40B4-BE49-F238E27FC236}">
                <a16:creationId xmlns:a16="http://schemas.microsoft.com/office/drawing/2014/main" id="{AE681229-B2AE-C633-D589-4907890436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378755" y="199674"/>
            <a:ext cx="2594567" cy="1393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Google Shape;33;p3">
            <a:extLst>
              <a:ext uri="{FF2B5EF4-FFF2-40B4-BE49-F238E27FC236}">
                <a16:creationId xmlns:a16="http://schemas.microsoft.com/office/drawing/2014/main" id="{B752AE06-0113-8357-1575-1AB2487E2E5C}"/>
              </a:ext>
            </a:extLst>
          </p:cNvPr>
          <p:cNvSpPr txBox="1"/>
          <p:nvPr/>
        </p:nvSpPr>
        <p:spPr>
          <a:xfrm>
            <a:off x="218677" y="997527"/>
            <a:ext cx="11599249" cy="5660799"/>
          </a:xfrm>
          <a:prstGeom prst="rect">
            <a:avLst/>
          </a:prstGeom>
        </p:spPr>
        <p:txBody>
          <a:bodyPr spcFirstLastPara="1" vert="horz" lIns="91440" tIns="45720" rIns="91440" bIns="45720" rtlCol="0" anchor="b" anchorCtr="0">
            <a:normAutofit/>
          </a:bodyPr>
          <a:lstStyle/>
          <a:p>
            <a:pPr lvl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5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51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6" name="Picture 5" descr="A blueprint of a building&#10;&#10;AI-generated content may be incorrect.">
            <a:extLst>
              <a:ext uri="{FF2B5EF4-FFF2-40B4-BE49-F238E27FC236}">
                <a16:creationId xmlns:a16="http://schemas.microsoft.com/office/drawing/2014/main" id="{A70B4AA2-2BEC-8039-F7C8-18974B0208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6355" y="665688"/>
            <a:ext cx="7772400" cy="6020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8595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"/>
          <p:cNvSpPr txBox="1"/>
          <p:nvPr/>
        </p:nvSpPr>
        <p:spPr>
          <a:xfrm>
            <a:off x="-163717" y="63558"/>
            <a:ext cx="11991975" cy="1261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sng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AGENDA</a:t>
            </a:r>
            <a:endParaRPr lang="en-US" sz="2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36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7" name="Google Shape;27;p2"/>
          <p:cNvSpPr txBox="1"/>
          <p:nvPr/>
        </p:nvSpPr>
        <p:spPr>
          <a:xfrm>
            <a:off x="177114" y="1756012"/>
            <a:ext cx="5819700" cy="393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8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Call to order</a:t>
            </a:r>
            <a:endParaRPr lang="en-US" sz="2800" b="1" dirty="0"/>
          </a:p>
          <a:p>
            <a:pPr marL="342900" indent="-342900"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8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Approval of August 13, 2025 minutes</a:t>
            </a:r>
          </a:p>
          <a:p>
            <a:pPr marL="342900" indent="-342900"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8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Welcome new residents</a:t>
            </a:r>
          </a:p>
          <a:p>
            <a:pPr marL="342900" indent="-342900"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8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Sharing of news</a:t>
            </a:r>
            <a:endParaRPr lang="en-US" sz="2800" b="1" dirty="0"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800" b="1" dirty="0">
                <a:solidFill>
                  <a:schemeClr val="dk1"/>
                </a:solidFill>
                <a:latin typeface="Times New Roman"/>
                <a:cs typeface="Times New Roman"/>
                <a:sym typeface="Times New Roman"/>
              </a:rPr>
              <a:t>Guest Speakers &amp; Community Updates</a:t>
            </a:r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</a:pPr>
            <a:endParaRPr lang="en-US" b="1" dirty="0"/>
          </a:p>
          <a:p>
            <a:pPr marL="457200" marR="0" lvl="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</a:pPr>
            <a:endParaRPr lang="en-US" sz="20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</a:pPr>
            <a:endParaRPr lang="en-US" sz="2000" b="1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8" name="Google Shape;28;p2"/>
          <p:cNvSpPr txBox="1"/>
          <p:nvPr/>
        </p:nvSpPr>
        <p:spPr>
          <a:xfrm>
            <a:off x="6096000" y="1756012"/>
            <a:ext cx="5819775" cy="3108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indent="-342900"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800" b="1" dirty="0">
                <a:solidFill>
                  <a:schemeClr val="dk1"/>
                </a:solidFill>
                <a:latin typeface="Times New Roman"/>
                <a:cs typeface="Times New Roman"/>
                <a:sym typeface="Times New Roman"/>
              </a:rPr>
              <a:t>President’s Report</a:t>
            </a:r>
          </a:p>
          <a:p>
            <a:pPr marL="342900" indent="-342900"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800" b="1" dirty="0">
                <a:solidFill>
                  <a:schemeClr val="dk1"/>
                </a:solidFill>
                <a:latin typeface="Times New Roman"/>
                <a:cs typeface="Times New Roman"/>
                <a:sym typeface="Times New Roman"/>
              </a:rPr>
              <a:t>2025 Holiday Parlor Tour </a:t>
            </a:r>
          </a:p>
          <a:p>
            <a:pPr marL="342900" indent="-342900"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800" b="1" dirty="0">
                <a:solidFill>
                  <a:schemeClr val="dk1"/>
                </a:solidFill>
                <a:latin typeface="Times New Roman"/>
                <a:cs typeface="Times New Roman"/>
                <a:sym typeface="Times New Roman"/>
              </a:rPr>
              <a:t>Membership Report</a:t>
            </a:r>
          </a:p>
          <a:p>
            <a:pPr marL="342900" lvl="0" indent="-342900"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800" b="1" dirty="0">
                <a:solidFill>
                  <a:schemeClr val="dk1"/>
                </a:solidFill>
                <a:latin typeface="Times New Roman"/>
                <a:cs typeface="Times New Roman"/>
                <a:sym typeface="Times New Roman"/>
              </a:rPr>
              <a:t>Nominations for October Elections 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8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Upcoming Events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8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Adjournment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800" b="1" dirty="0">
                <a:solidFill>
                  <a:schemeClr val="dk1"/>
                </a:solidFill>
                <a:latin typeface="Times New Roman"/>
                <a:cs typeface="Times New Roman"/>
                <a:sym typeface="Times New Roman"/>
              </a:rPr>
              <a:t>Post-Meeting Socializing</a:t>
            </a:r>
            <a:endParaRPr lang="en-US" sz="2800" b="1" dirty="0"/>
          </a:p>
        </p:txBody>
      </p:sp>
      <p:pic>
        <p:nvPicPr>
          <p:cNvPr id="2" name="Picture 2" descr="Shape&#10;&#10;Description automatically generated with medium confidence">
            <a:extLst>
              <a:ext uri="{FF2B5EF4-FFF2-40B4-BE49-F238E27FC236}">
                <a16:creationId xmlns:a16="http://schemas.microsoft.com/office/drawing/2014/main" id="{E0AC075A-367C-CAE2-CBBC-8544E01206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378755" y="199674"/>
            <a:ext cx="2594567" cy="1393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">
          <a:extLst>
            <a:ext uri="{FF2B5EF4-FFF2-40B4-BE49-F238E27FC236}">
              <a16:creationId xmlns:a16="http://schemas.microsoft.com/office/drawing/2014/main" id="{80DBE257-09AE-6672-4ABF-6166E8A13A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hape&#10;&#10;Description automatically generated with medium confidence">
            <a:extLst>
              <a:ext uri="{FF2B5EF4-FFF2-40B4-BE49-F238E27FC236}">
                <a16:creationId xmlns:a16="http://schemas.microsoft.com/office/drawing/2014/main" id="{77930BB7-81F0-7994-4CBC-79E31DF3A0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378755" y="199674"/>
            <a:ext cx="2594567" cy="1393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Google Shape;33;p3">
            <a:extLst>
              <a:ext uri="{FF2B5EF4-FFF2-40B4-BE49-F238E27FC236}">
                <a16:creationId xmlns:a16="http://schemas.microsoft.com/office/drawing/2014/main" id="{7F6FA47B-BF9C-3C0F-F818-E04E65C56299}"/>
              </a:ext>
            </a:extLst>
          </p:cNvPr>
          <p:cNvSpPr txBox="1"/>
          <p:nvPr/>
        </p:nvSpPr>
        <p:spPr>
          <a:xfrm>
            <a:off x="250880" y="1233054"/>
            <a:ext cx="11264914" cy="5425271"/>
          </a:xfrm>
          <a:prstGeom prst="rect">
            <a:avLst/>
          </a:prstGeom>
        </p:spPr>
        <p:txBody>
          <a:bodyPr spcFirstLastPara="1" vert="horz" lIns="91440" tIns="45720" rIns="91440" bIns="45720" rtlCol="0" anchor="b" anchorCtr="0">
            <a:normAutofit/>
          </a:bodyPr>
          <a:lstStyle/>
          <a:p>
            <a:endParaRPr lang="en-US" sz="41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B0D9C77-8424-CB13-1460-CBFD911FFF6D}"/>
              </a:ext>
            </a:extLst>
          </p:cNvPr>
          <p:cNvSpPr txBox="1"/>
          <p:nvPr/>
        </p:nvSpPr>
        <p:spPr>
          <a:xfrm>
            <a:off x="2832229" y="249871"/>
            <a:ext cx="41729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kern="1200" dirty="0">
                <a:solidFill>
                  <a:schemeClr val="tx1"/>
                </a:solidFill>
                <a:sym typeface="Times New Roman"/>
              </a:rPr>
              <a:t>“Square Roots” 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53195C12-8FE0-D460-89B7-E7B96DDC3B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1574" y="698751"/>
            <a:ext cx="9371189" cy="6032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31313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We want to celebrate </a:t>
            </a:r>
            <a:r>
              <a:rPr kumimoji="0" lang="en-US" altLang="en-US" sz="3200" b="0" i="1" u="none" strike="noStrike" cap="none" normalizeH="0" baseline="0" dirty="0">
                <a:ln>
                  <a:noFill/>
                </a:ln>
                <a:solidFill>
                  <a:srgbClr val="31313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you 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31313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and your time here!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rgbClr val="31313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31313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Whether 2025 marks one year here or 51 years here, we want to include you in a listing of anniversaries of how long each person has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31313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lived in the Lafayette Square restoration community. Look for this 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Annual Celebratory Listing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31313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in the November issue of the </a:t>
            </a:r>
            <a:r>
              <a:rPr kumimoji="0" lang="en-US" altLang="en-US" sz="3200" b="0" i="1" u="none" strike="noStrike" cap="none" normalizeH="0" baseline="0" dirty="0">
                <a:ln>
                  <a:noFill/>
                </a:ln>
                <a:solidFill>
                  <a:srgbClr val="31313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Marquis.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31313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Please use this QR code </a:t>
            </a: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NLT October 15</a:t>
            </a:r>
            <a:r>
              <a:rPr kumimoji="0" lang="en-US" altLang="en-US" sz="3200" b="1" i="0" u="none" strike="noStrike" cap="none" normalizeH="0" baseline="3000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</a:t>
            </a: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31313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to provide name, address, and year you moved to Lafayette Square!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8" name="Picture 1" descr="A qr code with a white background&#10;&#10;AI-generated content may be incorrect.">
            <a:extLst>
              <a:ext uri="{FF2B5EF4-FFF2-40B4-BE49-F238E27FC236}">
                <a16:creationId xmlns:a16="http://schemas.microsoft.com/office/drawing/2014/main" id="{2D7155C1-B945-5D85-C32D-A76C064EBA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1461" y="2273412"/>
            <a:ext cx="2883097" cy="2883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6">
            <a:extLst>
              <a:ext uri="{FF2B5EF4-FFF2-40B4-BE49-F238E27FC236}">
                <a16:creationId xmlns:a16="http://schemas.microsoft.com/office/drawing/2014/main" id="{C7D592AB-052A-8A91-908E-C72151BD97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46389" y="6196868"/>
            <a:ext cx="6854762" cy="46166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Or go to: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5"/>
              </a:rPr>
              <a:t>http://lafayettesquare.org/square-roots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95906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">
          <a:extLst>
            <a:ext uri="{FF2B5EF4-FFF2-40B4-BE49-F238E27FC236}">
              <a16:creationId xmlns:a16="http://schemas.microsoft.com/office/drawing/2014/main" id="{A4C0C40B-A787-5124-F76E-ECA8AB2FF8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hape&#10;&#10;Description automatically generated with medium confidence">
            <a:extLst>
              <a:ext uri="{FF2B5EF4-FFF2-40B4-BE49-F238E27FC236}">
                <a16:creationId xmlns:a16="http://schemas.microsoft.com/office/drawing/2014/main" id="{FEB937C7-09FF-7BF8-5E4E-C6C3CC07ED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378755" y="199674"/>
            <a:ext cx="2594567" cy="1393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Google Shape;33;p3">
            <a:extLst>
              <a:ext uri="{FF2B5EF4-FFF2-40B4-BE49-F238E27FC236}">
                <a16:creationId xmlns:a16="http://schemas.microsoft.com/office/drawing/2014/main" id="{09E1CEAF-5FDA-9E79-99F4-FDAC4DAE155D}"/>
              </a:ext>
            </a:extLst>
          </p:cNvPr>
          <p:cNvSpPr txBox="1"/>
          <p:nvPr/>
        </p:nvSpPr>
        <p:spPr>
          <a:xfrm>
            <a:off x="181607" y="2406984"/>
            <a:ext cx="11264914" cy="3040372"/>
          </a:xfrm>
          <a:prstGeom prst="rect">
            <a:avLst/>
          </a:prstGeom>
        </p:spPr>
        <p:txBody>
          <a:bodyPr spcFirstLastPara="1" vert="horz" lIns="91440" tIns="45720" rIns="91440" bIns="45720" rtlCol="0" anchor="b" anchorCtr="0">
            <a:normAutofit/>
          </a:bodyPr>
          <a:lstStyle/>
          <a:p>
            <a:pPr algn="ctr">
              <a:lnSpc>
                <a:spcPct val="115000"/>
              </a:lnSpc>
              <a:tabLst>
                <a:tab pos="3657600" algn="l"/>
              </a:tabLst>
            </a:pPr>
            <a:endParaRPr lang="en-US" sz="5100" dirty="0">
              <a:effectLst/>
              <a:latin typeface="+mn-lt"/>
              <a:ea typeface="Calibri" panose="020F0502020204030204" pitchFamily="34" charset="0"/>
            </a:endParaRPr>
          </a:p>
          <a:p>
            <a:pPr algn="ctr">
              <a:lnSpc>
                <a:spcPct val="115000"/>
              </a:lnSpc>
              <a:tabLst>
                <a:tab pos="3657600" algn="l"/>
              </a:tabLst>
            </a:pPr>
            <a:r>
              <a:rPr lang="en-US" sz="3800" dirty="0">
                <a:effectLst/>
                <a:latin typeface="+mn-lt"/>
                <a:ea typeface="Calibri" panose="020F0502020204030204" pitchFamily="34" charset="0"/>
              </a:rPr>
              <a:t>2025 Holiday Parlor Tour Chair: Barbara Absher</a:t>
            </a:r>
          </a:p>
          <a:p>
            <a:pPr algn="ctr">
              <a:lnSpc>
                <a:spcPct val="115000"/>
              </a:lnSpc>
              <a:tabLst>
                <a:tab pos="3657600" algn="l"/>
              </a:tabLst>
            </a:pPr>
            <a:r>
              <a:rPr lang="en-US" sz="3800" kern="1200" dirty="0">
                <a:solidFill>
                  <a:schemeClr val="tx1"/>
                </a:solidFill>
                <a:latin typeface="+mn-lt"/>
                <a:ea typeface="+mj-ea"/>
                <a:cs typeface="+mj-cs"/>
                <a:hlinkClick r:id="rId4"/>
              </a:rPr>
              <a:t>holidaytour@lafayettesquare.org</a:t>
            </a:r>
            <a:endParaRPr lang="en-US" sz="3800" kern="1200" dirty="0">
              <a:solidFill>
                <a:schemeClr val="tx1"/>
              </a:solidFill>
              <a:latin typeface="+mn-lt"/>
              <a:ea typeface="+mj-ea"/>
              <a:cs typeface="+mj-cs"/>
            </a:endParaRPr>
          </a:p>
          <a:p>
            <a:pPr algn="ctr">
              <a:lnSpc>
                <a:spcPct val="115000"/>
              </a:lnSpc>
              <a:tabLst>
                <a:tab pos="3657600" algn="l"/>
              </a:tabLst>
            </a:pPr>
            <a:r>
              <a:rPr lang="en-US" sz="3800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(314) 322-8152</a:t>
            </a:r>
            <a:endParaRPr lang="en-US" sz="35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F284941-E497-308F-C62E-9D2B78056DEA}"/>
              </a:ext>
            </a:extLst>
          </p:cNvPr>
          <p:cNvSpPr txBox="1"/>
          <p:nvPr/>
        </p:nvSpPr>
        <p:spPr>
          <a:xfrm>
            <a:off x="342245" y="795331"/>
            <a:ext cx="7799507" cy="19082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kern="1200" dirty="0">
                <a:solidFill>
                  <a:schemeClr val="tx1"/>
                </a:solidFill>
                <a:sym typeface="Times New Roman"/>
              </a:rPr>
              <a:t>48</a:t>
            </a:r>
            <a:r>
              <a:rPr lang="en-US" sz="4000" b="1" kern="1200" baseline="30000" dirty="0">
                <a:solidFill>
                  <a:schemeClr val="tx1"/>
                </a:solidFill>
                <a:sym typeface="Times New Roman"/>
              </a:rPr>
              <a:t>th</a:t>
            </a:r>
            <a:r>
              <a:rPr lang="en-US" sz="4000" b="1" kern="1200" dirty="0">
                <a:solidFill>
                  <a:schemeClr val="tx1"/>
                </a:solidFill>
                <a:sym typeface="Times New Roman"/>
              </a:rPr>
              <a:t> Annual Holiday Parlor Tour</a:t>
            </a:r>
          </a:p>
          <a:p>
            <a:pPr lvl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kern="1200" dirty="0">
                <a:solidFill>
                  <a:schemeClr val="tx1"/>
                </a:solidFill>
                <a:sym typeface="Times New Roman"/>
              </a:rPr>
              <a:t>Sunday, December 14, 2024</a:t>
            </a:r>
          </a:p>
          <a:p>
            <a:pPr lvl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kern="1200" dirty="0">
                <a:solidFill>
                  <a:schemeClr val="tx1"/>
                </a:solidFill>
                <a:sym typeface="Times New Roman"/>
              </a:rPr>
              <a:t>10:00 am to 4:00 pm</a:t>
            </a:r>
          </a:p>
        </p:txBody>
      </p:sp>
    </p:spTree>
    <p:extLst>
      <p:ext uri="{BB962C8B-B14F-4D97-AF65-F5344CB8AC3E}">
        <p14:creationId xmlns:p14="http://schemas.microsoft.com/office/powerpoint/2010/main" val="30994048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">
          <a:extLst>
            <a:ext uri="{FF2B5EF4-FFF2-40B4-BE49-F238E27FC236}">
              <a16:creationId xmlns:a16="http://schemas.microsoft.com/office/drawing/2014/main" id="{A358F8C3-13E1-B82B-EF66-EEB36F865E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hape&#10;&#10;Description automatically generated with medium confidence">
            <a:extLst>
              <a:ext uri="{FF2B5EF4-FFF2-40B4-BE49-F238E27FC236}">
                <a16:creationId xmlns:a16="http://schemas.microsoft.com/office/drawing/2014/main" id="{0CFB0B69-2388-01AD-A118-E3915B904C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378755" y="199674"/>
            <a:ext cx="2594567" cy="1393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Google Shape;33;p3">
            <a:extLst>
              <a:ext uri="{FF2B5EF4-FFF2-40B4-BE49-F238E27FC236}">
                <a16:creationId xmlns:a16="http://schemas.microsoft.com/office/drawing/2014/main" id="{4284C1FA-9A40-6D4A-F48D-3E41BEA162D9}"/>
              </a:ext>
            </a:extLst>
          </p:cNvPr>
          <p:cNvSpPr txBox="1"/>
          <p:nvPr/>
        </p:nvSpPr>
        <p:spPr>
          <a:xfrm>
            <a:off x="641180" y="2414220"/>
            <a:ext cx="10909640" cy="2874848"/>
          </a:xfrm>
          <a:prstGeom prst="rect">
            <a:avLst/>
          </a:prstGeom>
        </p:spPr>
        <p:txBody>
          <a:bodyPr spcFirstLastPara="1" vert="horz" lIns="91440" tIns="45720" rIns="91440" bIns="45720" rtlCol="0" anchor="b" anchorCtr="0">
            <a:normAutofit fontScale="70000" lnSpcReduction="20000"/>
          </a:bodyPr>
          <a:lstStyle/>
          <a:p>
            <a:pPr marL="0" marR="0" lv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7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  <a:sym typeface="Times New Roman"/>
              </a:rPr>
              <a:t>Membership Chair:</a:t>
            </a:r>
          </a:p>
          <a:p>
            <a:pPr marL="0" marR="0" lv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7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  <a:sym typeface="Times New Roman"/>
              </a:rPr>
              <a:t>Kim Winters</a:t>
            </a:r>
          </a:p>
          <a:p>
            <a:pPr marL="0" marR="0" lv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600" b="1" kern="1200" dirty="0">
              <a:solidFill>
                <a:schemeClr val="tx1"/>
              </a:solidFill>
              <a:latin typeface="+mn-lt"/>
              <a:ea typeface="+mj-ea"/>
              <a:cs typeface="+mj-cs"/>
              <a:sym typeface="Times New Roman"/>
            </a:endParaRPr>
          </a:p>
          <a:p>
            <a:pPr marL="0" marR="0" lv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600" kern="1200" dirty="0">
                <a:solidFill>
                  <a:schemeClr val="tx1"/>
                </a:solidFill>
                <a:latin typeface="+mn-lt"/>
                <a:ea typeface="+mj-ea"/>
                <a:cs typeface="+mj-cs"/>
                <a:sym typeface="Times New Roman"/>
                <a:hlinkClick r:id="rId4"/>
              </a:rPr>
              <a:t>membership@lafayettesquare.org</a:t>
            </a:r>
            <a:endParaRPr lang="en-US" sz="4600" kern="1200" dirty="0">
              <a:solidFill>
                <a:schemeClr val="tx1"/>
              </a:solidFill>
              <a:latin typeface="+mn-lt"/>
              <a:ea typeface="+mj-ea"/>
              <a:cs typeface="+mj-cs"/>
              <a:sym typeface="Times New Roman"/>
            </a:endParaRPr>
          </a:p>
          <a:p>
            <a:pPr marL="0" marR="0" lv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200" kern="1200" dirty="0">
              <a:solidFill>
                <a:schemeClr val="tx1"/>
              </a:solidFill>
              <a:latin typeface="+mn-lt"/>
              <a:ea typeface="+mj-ea"/>
              <a:cs typeface="+mj-cs"/>
              <a:sym typeface="Times New Roman"/>
            </a:endParaRPr>
          </a:p>
          <a:p>
            <a:pPr marL="0" marR="0" lv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200" kern="1200" dirty="0">
              <a:solidFill>
                <a:schemeClr val="tx1"/>
              </a:solidFill>
              <a:latin typeface="+mn-lt"/>
              <a:ea typeface="+mj-ea"/>
              <a:cs typeface="+mj-cs"/>
              <a:sym typeface="Times New Roman"/>
            </a:endParaRP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3657600" algn="l"/>
              </a:tabLst>
            </a:pP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endParaRPr lang="en-US" sz="32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marR="0" lv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51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0559970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">
          <a:extLst>
            <a:ext uri="{FF2B5EF4-FFF2-40B4-BE49-F238E27FC236}">
              <a16:creationId xmlns:a16="http://schemas.microsoft.com/office/drawing/2014/main" id="{E4B8F822-5E53-72EE-D069-364B784598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hape&#10;&#10;Description automatically generated with medium confidence">
            <a:extLst>
              <a:ext uri="{FF2B5EF4-FFF2-40B4-BE49-F238E27FC236}">
                <a16:creationId xmlns:a16="http://schemas.microsoft.com/office/drawing/2014/main" id="{C8DDE1E8-0F16-BEFF-A023-1AB5416701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378755" y="199674"/>
            <a:ext cx="2594567" cy="1393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8DF3DCD-BAE6-4BCD-5B23-35F7FE714015}"/>
              </a:ext>
            </a:extLst>
          </p:cNvPr>
          <p:cNvSpPr txBox="1"/>
          <p:nvPr/>
        </p:nvSpPr>
        <p:spPr>
          <a:xfrm>
            <a:off x="218678" y="896202"/>
            <a:ext cx="8578655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spcAft>
                <a:spcPts val="800"/>
              </a:spcAft>
            </a:pPr>
            <a:endParaRPr lang="en-US" sz="2400" dirty="0">
              <a:latin typeface="+mn-lt"/>
            </a:endParaRPr>
          </a:p>
          <a:p>
            <a:pPr algn="ctr" rtl="0">
              <a:spcAft>
                <a:spcPts val="800"/>
              </a:spcAft>
            </a:pPr>
            <a:endParaRPr lang="en-US" sz="2400" b="0" dirty="0">
              <a:effectLst/>
              <a:latin typeface="+mn-lt"/>
            </a:endParaRPr>
          </a:p>
          <a:p>
            <a:pPr algn="ctr" rtl="0">
              <a:spcAft>
                <a:spcPts val="800"/>
              </a:spcAft>
            </a:pPr>
            <a:endParaRPr lang="en-US" sz="2400" b="0" dirty="0">
              <a:effectLst/>
              <a:latin typeface="+mn-lt"/>
            </a:endParaRPr>
          </a:p>
          <a:p>
            <a:br>
              <a:rPr lang="en-US" dirty="0"/>
            </a:br>
            <a:endParaRPr lang="en-US" dirty="0"/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B337B483-3F4F-1832-F192-8C127EB403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4915" y="582067"/>
            <a:ext cx="6650865" cy="5693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7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2025 LSNA MEMBERSHIP GOAL:</a:t>
            </a:r>
            <a:endParaRPr kumimoji="0" lang="en-US" alt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50 NEW MEMBERSHIPS (350 TOTAL) &amp;</a:t>
            </a:r>
            <a:endParaRPr kumimoji="0" lang="en-US" alt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18% OF RESIDENTS ARE LSNA MEMBERS</a:t>
            </a:r>
            <a:endParaRPr kumimoji="0" lang="en-US" alt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</a:b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AUGUST: 316/ 15%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200" dirty="0">
                <a:latin typeface="+mn-lt"/>
              </a:rPr>
              <a:t>September: 319/ 15%</a:t>
            </a:r>
            <a:endParaRPr kumimoji="0" lang="en-US" alt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rebuchet MS" panose="020B0703020202090204" pitchFamily="34" charset="0"/>
              </a:rPr>
              <a:t>JOIN TODAY!</a:t>
            </a:r>
            <a:endParaRPr kumimoji="0" lang="en-US" alt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UNSURE IF YOU ARE A MEMBER OR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DO YOU HAVE QUESTIONS?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PLEASE EMAIL ME AT: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MEMBERSHIP@LAFAYETTESQUARE.ORG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Picture 2" descr="A qr code with a white background&#10;&#10;Description automatically generated">
            <a:extLst>
              <a:ext uri="{FF2B5EF4-FFF2-40B4-BE49-F238E27FC236}">
                <a16:creationId xmlns:a16="http://schemas.microsoft.com/office/drawing/2014/main" id="{2FDFFD1E-65DD-8E4F-E8AC-BA56839B51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6491" y="2121495"/>
            <a:ext cx="4536831" cy="4536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85096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77A71D-ECD7-4A8A-5031-75008DD5EE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1DB86F8D-C8DE-95DA-1E1F-4464515FD897}"/>
              </a:ext>
            </a:extLst>
          </p:cNvPr>
          <p:cNvSpPr/>
          <p:nvPr/>
        </p:nvSpPr>
        <p:spPr>
          <a:xfrm>
            <a:off x="4140224" y="4497201"/>
            <a:ext cx="4140070" cy="918974"/>
          </a:xfrm>
          <a:prstGeom prst="rect">
            <a:avLst/>
          </a:prstGeom>
          <a:solidFill>
            <a:srgbClr val="C6B25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55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28D1D4A-1ADA-2B13-5F10-C9399457B537}"/>
              </a:ext>
            </a:extLst>
          </p:cNvPr>
          <p:cNvSpPr txBox="1"/>
          <p:nvPr/>
        </p:nvSpPr>
        <p:spPr>
          <a:xfrm>
            <a:off x="5248383" y="5586103"/>
            <a:ext cx="1663061" cy="2392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955" dirty="0">
                <a:solidFill>
                  <a:schemeClr val="accent6">
                    <a:lumMod val="50000"/>
                  </a:schemeClr>
                </a:solidFill>
                <a:latin typeface="Avenir Next LT Pro" panose="020B0504020202020204" pitchFamily="34" charset="0"/>
                <a:ea typeface="Calibri" panose="020F0502020204030204" pitchFamily="34" charset="0"/>
              </a:rPr>
              <a:t>Presented by: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0D56087-ABF4-C519-26D8-75055312D77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37180"/>
          <a:stretch>
            <a:fillRect/>
          </a:stretch>
        </p:blipFill>
        <p:spPr>
          <a:xfrm>
            <a:off x="5578503" y="5817671"/>
            <a:ext cx="1006135" cy="33973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5FA8A36F-5204-87D4-96DF-57784256438C}"/>
              </a:ext>
            </a:extLst>
          </p:cNvPr>
          <p:cNvSpPr/>
          <p:nvPr/>
        </p:nvSpPr>
        <p:spPr>
          <a:xfrm>
            <a:off x="3847888" y="411838"/>
            <a:ext cx="4475325" cy="1618660"/>
          </a:xfrm>
          <a:prstGeom prst="rect">
            <a:avLst/>
          </a:prstGeom>
          <a:noFill/>
        </p:spPr>
        <p:txBody>
          <a:bodyPr spcFirstLastPara="1" wrap="none" lIns="62345" tIns="31173" rIns="62345" bIns="31173" numCol="1">
            <a:prstTxWarp prst="textArchUp">
              <a:avLst>
                <a:gd name="adj" fmla="val 11095610"/>
              </a:avLst>
            </a:prstTxWarp>
            <a:spAutoFit/>
          </a:bodyPr>
          <a:lstStyle/>
          <a:p>
            <a:pPr algn="ctr"/>
            <a:r>
              <a:rPr lang="en-US" sz="3682" b="1" dirty="0">
                <a:ln w="9525">
                  <a:solidFill>
                    <a:srgbClr val="C6B259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venir Next LT Pro" panose="020B0504020202020204" pitchFamily="34" charset="0"/>
                <a:ea typeface="Calibri" panose="020F0502020204030204" pitchFamily="34" charset="0"/>
              </a:rPr>
              <a:t>NEW RESIDENT SOCIAL</a:t>
            </a:r>
            <a:endParaRPr lang="en-US" sz="3682" b="1" dirty="0">
              <a:ln w="9525">
                <a:solidFill>
                  <a:srgbClr val="C6B259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A425A57-9863-E5E9-8FEA-D1C229619CA6}"/>
              </a:ext>
            </a:extLst>
          </p:cNvPr>
          <p:cNvSpPr txBox="1"/>
          <p:nvPr/>
        </p:nvSpPr>
        <p:spPr>
          <a:xfrm>
            <a:off x="4680353" y="2788213"/>
            <a:ext cx="3059814" cy="3022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364" dirty="0">
                <a:solidFill>
                  <a:schemeClr val="accent6">
                    <a:lumMod val="50000"/>
                  </a:schemeClr>
                </a:solidFill>
                <a:latin typeface="Amasis MT Pro Black" panose="02040A04050005020304" pitchFamily="18" charset="0"/>
              </a:rPr>
              <a:t>Saturday, Sept. 27</a:t>
            </a:r>
            <a:r>
              <a:rPr lang="en-US" sz="1364" baseline="30000" dirty="0">
                <a:solidFill>
                  <a:schemeClr val="accent6">
                    <a:lumMod val="50000"/>
                  </a:schemeClr>
                </a:solidFill>
                <a:latin typeface="Amasis MT Pro Black" panose="02040A04050005020304" pitchFamily="18" charset="0"/>
              </a:rPr>
              <a:t>th</a:t>
            </a:r>
            <a:r>
              <a:rPr lang="en-US" sz="1364" dirty="0">
                <a:solidFill>
                  <a:schemeClr val="accent6">
                    <a:lumMod val="50000"/>
                  </a:schemeClr>
                </a:solidFill>
                <a:latin typeface="Amasis MT Pro Black" panose="02040A04050005020304" pitchFamily="18" charset="0"/>
              </a:rPr>
              <a:t> 5pm – 9pm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1A0F659-E27F-4B68-B862-D82B941EBEDB}"/>
              </a:ext>
            </a:extLst>
          </p:cNvPr>
          <p:cNvSpPr txBox="1"/>
          <p:nvPr/>
        </p:nvSpPr>
        <p:spPr>
          <a:xfrm>
            <a:off x="5169311" y="3128170"/>
            <a:ext cx="1915735" cy="23929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955" dirty="0">
                <a:solidFill>
                  <a:schemeClr val="accent6">
                    <a:lumMod val="50000"/>
                  </a:schemeClr>
                </a:solidFill>
                <a:latin typeface="Amasis MT Pro Black" panose="02040A04050005020304" pitchFamily="18" charset="0"/>
              </a:rPr>
              <a:t>!!! FREE !!!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9FAF3C5-0770-85E5-4770-B1FCE2A2F729}"/>
              </a:ext>
            </a:extLst>
          </p:cNvPr>
          <p:cNvSpPr txBox="1"/>
          <p:nvPr/>
        </p:nvSpPr>
        <p:spPr>
          <a:xfrm>
            <a:off x="3446318" y="2522799"/>
            <a:ext cx="5299364" cy="2392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955" b="1" dirty="0">
                <a:solidFill>
                  <a:srgbClr val="C6B259"/>
                </a:solidFill>
                <a:latin typeface="Amasis MT Pro" panose="02040504050005020304" pitchFamily="18" charset="0"/>
                <a:ea typeface="Calibri" panose="020F0502020204030204" pitchFamily="34" charset="0"/>
              </a:rPr>
              <a:t>Join us at </a:t>
            </a:r>
            <a:r>
              <a:rPr lang="en-US" sz="955" b="1" i="1" dirty="0">
                <a:solidFill>
                  <a:srgbClr val="C6B259"/>
                </a:solidFill>
                <a:latin typeface="Amasis MT Pro" panose="02040504050005020304" pitchFamily="18" charset="0"/>
                <a:ea typeface="Calibri" panose="020F0502020204030204" pitchFamily="34" charset="0"/>
              </a:rPr>
              <a:t>THE PARK HOUSE </a:t>
            </a:r>
            <a:r>
              <a:rPr lang="en-US" sz="955" b="1" dirty="0">
                <a:solidFill>
                  <a:srgbClr val="C6B259"/>
                </a:solidFill>
                <a:latin typeface="Amasis MT Pro" panose="02040504050005020304" pitchFamily="18" charset="0"/>
                <a:ea typeface="Calibri" panose="020F0502020204030204" pitchFamily="34" charset="0"/>
              </a:rPr>
              <a:t>for Family Fun &amp; Food 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C7732C6-0CC6-9AE4-4C45-D6167949720A}"/>
              </a:ext>
            </a:extLst>
          </p:cNvPr>
          <p:cNvSpPr txBox="1"/>
          <p:nvPr/>
        </p:nvSpPr>
        <p:spPr>
          <a:xfrm>
            <a:off x="3507690" y="1883646"/>
            <a:ext cx="5131548" cy="3862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955" b="1" dirty="0">
                <a:solidFill>
                  <a:srgbClr val="C6B259"/>
                </a:solidFill>
                <a:latin typeface="Amasis MT Pro" panose="02040504050005020304" pitchFamily="18" charset="0"/>
                <a:ea typeface="Calibri" panose="020F0502020204030204" pitchFamily="34" charset="0"/>
              </a:rPr>
              <a:t>of welcoming </a:t>
            </a:r>
            <a:r>
              <a:rPr lang="en-US" sz="955" b="1" i="1" dirty="0">
                <a:solidFill>
                  <a:srgbClr val="C6B259"/>
                </a:solidFill>
                <a:latin typeface="Amasis MT Pro" panose="02040504050005020304" pitchFamily="18" charset="0"/>
                <a:ea typeface="Calibri" panose="020F0502020204030204" pitchFamily="34" charset="0"/>
              </a:rPr>
              <a:t>NEW RESIDENTS </a:t>
            </a:r>
            <a:r>
              <a:rPr lang="en-US" sz="955" b="1" dirty="0">
                <a:solidFill>
                  <a:srgbClr val="C6B259"/>
                </a:solidFill>
                <a:latin typeface="Amasis MT Pro" panose="02040504050005020304" pitchFamily="18" charset="0"/>
                <a:ea typeface="Calibri" panose="020F0502020204030204" pitchFamily="34" charset="0"/>
              </a:rPr>
              <a:t>who have moved to     </a:t>
            </a:r>
          </a:p>
          <a:p>
            <a:pPr algn="ctr"/>
            <a:r>
              <a:rPr lang="en-US" sz="955" b="1" dirty="0">
                <a:solidFill>
                  <a:srgbClr val="C6B259"/>
                </a:solidFill>
                <a:latin typeface="Amasis MT Pro" panose="02040504050005020304" pitchFamily="18" charset="0"/>
                <a:ea typeface="Calibri" panose="020F0502020204030204" pitchFamily="34" charset="0"/>
              </a:rPr>
              <a:t>                           on / after Jan. 1st, 2024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959081F-E40E-7BAB-9826-BA9D703EAE22}"/>
              </a:ext>
            </a:extLst>
          </p:cNvPr>
          <p:cNvSpPr txBox="1"/>
          <p:nvPr/>
        </p:nvSpPr>
        <p:spPr>
          <a:xfrm>
            <a:off x="5020086" y="6130337"/>
            <a:ext cx="2122970" cy="2392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955" dirty="0">
                <a:solidFill>
                  <a:schemeClr val="accent6">
                    <a:lumMod val="50000"/>
                  </a:schemeClr>
                </a:solidFill>
                <a:latin typeface="Amasis MT Pro" panose="02040504050005020304" pitchFamily="18" charset="0"/>
                <a:ea typeface="Calibri" panose="020F0502020204030204" pitchFamily="34" charset="0"/>
              </a:rPr>
              <a:t>Neighborhood Association </a:t>
            </a:r>
            <a:endParaRPr lang="en-US" sz="955" dirty="0">
              <a:solidFill>
                <a:schemeClr val="accent6">
                  <a:lumMod val="50000"/>
                </a:schemeClr>
              </a:solidFill>
              <a:latin typeface="Amasis MT Pro" panose="02040504050005020304" pitchFamily="18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26FD207-BC9B-79CE-6F20-EAF2182C83BD}"/>
              </a:ext>
            </a:extLst>
          </p:cNvPr>
          <p:cNvSpPr txBox="1"/>
          <p:nvPr/>
        </p:nvSpPr>
        <p:spPr>
          <a:xfrm>
            <a:off x="3902830" y="6425592"/>
            <a:ext cx="4489258" cy="3862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955" dirty="0">
                <a:solidFill>
                  <a:srgbClr val="080809"/>
                </a:solidFill>
                <a:latin typeface="Segoe UI Historic" panose="020B0502040204020203" pitchFamily="34" charset="0"/>
              </a:rPr>
              <a:t>***If the event is impacted by rain/inclement weather, check the event page on the Lafayette Square Website or our Facebook page***</a:t>
            </a:r>
            <a:endParaRPr lang="en-US" sz="955" dirty="0"/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6025CDA6-268A-15A5-43B2-80A9EDB9410D}"/>
              </a:ext>
            </a:extLst>
          </p:cNvPr>
          <p:cNvGrpSpPr/>
          <p:nvPr/>
        </p:nvGrpSpPr>
        <p:grpSpPr>
          <a:xfrm>
            <a:off x="4877719" y="1229290"/>
            <a:ext cx="2595607" cy="439016"/>
            <a:chOff x="3156761" y="7160044"/>
            <a:chExt cx="3917228" cy="661218"/>
          </a:xfrm>
        </p:grpSpPr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7526F6F5-58B2-CF07-DD3A-EF15C2CCAC6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/>
            </a:blip>
            <a:srcRect t="1" b="14065"/>
            <a:stretch>
              <a:fillRect/>
            </a:stretch>
          </p:blipFill>
          <p:spPr>
            <a:xfrm>
              <a:off x="3156761" y="7160044"/>
              <a:ext cx="2011039" cy="661218"/>
            </a:xfrm>
            <a:prstGeom prst="rect">
              <a:avLst/>
            </a:prstGeom>
          </p:spPr>
        </p:pic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7C1F7CCD-45CE-8279-B421-F36B9A43B8A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/>
            </a:blip>
            <a:srcRect t="1" b="14065"/>
            <a:stretch>
              <a:fillRect/>
            </a:stretch>
          </p:blipFill>
          <p:spPr>
            <a:xfrm>
              <a:off x="5062950" y="7160044"/>
              <a:ext cx="2011039" cy="661218"/>
            </a:xfrm>
            <a:prstGeom prst="rect">
              <a:avLst/>
            </a:prstGeom>
          </p:spPr>
        </p:pic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CC89E4F2-B497-6882-C6A2-096E44B307F0}"/>
              </a:ext>
            </a:extLst>
          </p:cNvPr>
          <p:cNvSpPr txBox="1"/>
          <p:nvPr/>
        </p:nvSpPr>
        <p:spPr>
          <a:xfrm>
            <a:off x="4546604" y="755725"/>
            <a:ext cx="3135136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000" b="1" dirty="0">
                <a:solidFill>
                  <a:schemeClr val="accent6">
                    <a:lumMod val="50000"/>
                  </a:schemeClr>
                </a:solidFill>
                <a:latin typeface="Edwardian Script ITC" panose="030303020407070D0804" pitchFamily="66" charset="0"/>
              </a:rPr>
              <a:t>Welcome to The Square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959ECD15-ACBD-B158-BBAE-38AA7F66042F}"/>
              </a:ext>
            </a:extLst>
          </p:cNvPr>
          <p:cNvSpPr txBox="1"/>
          <p:nvPr/>
        </p:nvSpPr>
        <p:spPr>
          <a:xfrm>
            <a:off x="5832273" y="584019"/>
            <a:ext cx="554220" cy="2811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27" dirty="0">
                <a:solidFill>
                  <a:schemeClr val="accent6">
                    <a:lumMod val="50000"/>
                  </a:schemeClr>
                </a:solidFill>
                <a:latin typeface="Amasis MT Pro Black" panose="02040A04050005020304" pitchFamily="18" charset="0"/>
              </a:rPr>
              <a:t>2025</a:t>
            </a:r>
            <a:endParaRPr lang="en-US" sz="955" dirty="0">
              <a:latin typeface="Amasis MT Pro Black" panose="02040A04050005020304" pitchFamily="18" charset="0"/>
            </a:endParaRP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5BA33621-3AB0-5812-2C05-103F9EA68310}"/>
              </a:ext>
            </a:extLst>
          </p:cNvPr>
          <p:cNvCxnSpPr>
            <a:cxnSpLocks/>
            <a:endCxn id="45" idx="1"/>
          </p:cNvCxnSpPr>
          <p:nvPr/>
        </p:nvCxnSpPr>
        <p:spPr>
          <a:xfrm>
            <a:off x="5358194" y="701679"/>
            <a:ext cx="474079" cy="22924"/>
          </a:xfrm>
          <a:prstGeom prst="line">
            <a:avLst/>
          </a:prstGeom>
          <a:ln>
            <a:solidFill>
              <a:srgbClr val="C6B25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8B99FF0B-8647-EA5D-4F14-248991E8772C}"/>
              </a:ext>
            </a:extLst>
          </p:cNvPr>
          <p:cNvCxnSpPr>
            <a:cxnSpLocks/>
          </p:cNvCxnSpPr>
          <p:nvPr/>
        </p:nvCxnSpPr>
        <p:spPr>
          <a:xfrm flipV="1">
            <a:off x="6374877" y="684378"/>
            <a:ext cx="515142" cy="12926"/>
          </a:xfrm>
          <a:prstGeom prst="line">
            <a:avLst/>
          </a:prstGeom>
          <a:ln>
            <a:solidFill>
              <a:srgbClr val="C6B25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A1386410-DAD6-7C1B-9221-34B012F176D4}"/>
              </a:ext>
            </a:extLst>
          </p:cNvPr>
          <p:cNvSpPr txBox="1"/>
          <p:nvPr/>
        </p:nvSpPr>
        <p:spPr>
          <a:xfrm>
            <a:off x="4559749" y="3310118"/>
            <a:ext cx="3205220" cy="2601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1091" dirty="0">
                <a:solidFill>
                  <a:schemeClr val="accent6">
                    <a:lumMod val="50000"/>
                  </a:schemeClr>
                </a:solidFill>
                <a:latin typeface="Amasis MT Pro Black" panose="02040A04050005020304" pitchFamily="18" charset="0"/>
              </a:rPr>
              <a:t>Hamburgers, Hot dogs, Chips &amp; Popcorn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916382B-8A58-C7DE-A427-AF11DE5F54B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991" b="95425" l="4394" r="94365">
                        <a14:foregroundMark x1="8309" y1="22969" x2="8023" y2="55742"/>
                        <a14:foregroundMark x1="8023" y1="55742" x2="8309" y2="58357"/>
                        <a14:foregroundMark x1="4394" y1="36415" x2="4489" y2="37535"/>
                        <a14:foregroundMark x1="26504" y1="92250" x2="39064" y2="95425"/>
                        <a14:foregroundMark x1="39064" y1="95425" x2="48806" y2="89076"/>
                        <a14:foregroundMark x1="70296" y1="23249" x2="70296" y2="65359"/>
                        <a14:foregroundMark x1="89876" y1="35574" x2="90115" y2="76471"/>
                        <a14:foregroundMark x1="87154" y1="31279" x2="94365" y2="32213"/>
                        <a14:foregroundMark x1="90306" y1="50514" x2="89112" y2="71802"/>
                        <a14:foregroundMark x1="72111" y1="21102" x2="78032" y2="24743"/>
                        <a14:foregroundMark x1="63419" y1="24743" x2="79083" y2="27918"/>
                        <a14:foregroundMark x1="79083" y1="27918" x2="79417" y2="24463"/>
                        <a14:foregroundMark x1="93171" y1="40896" x2="93219" y2="64893"/>
                        <a14:foregroundMark x1="93219" y1="64893" x2="91834" y2="7114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03967" y="3558422"/>
            <a:ext cx="1181697" cy="60439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AC51346-AE00-BEA6-447C-5CB253295B9E}"/>
              </a:ext>
            </a:extLst>
          </p:cNvPr>
          <p:cNvSpPr txBox="1"/>
          <p:nvPr/>
        </p:nvSpPr>
        <p:spPr>
          <a:xfrm>
            <a:off x="3975397" y="4607426"/>
            <a:ext cx="3319427" cy="7221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364" dirty="0">
                <a:solidFill>
                  <a:schemeClr val="accent6">
                    <a:lumMod val="50000"/>
                  </a:schemeClr>
                </a:solidFill>
                <a:latin typeface="Amasis MT Pro Black" panose="02040A04050005020304" pitchFamily="18" charset="0"/>
              </a:rPr>
              <a:t>RSVP by September 20</a:t>
            </a:r>
            <a:r>
              <a:rPr lang="en-US" sz="1364" baseline="30000" dirty="0">
                <a:solidFill>
                  <a:schemeClr val="accent6">
                    <a:lumMod val="50000"/>
                  </a:schemeClr>
                </a:solidFill>
                <a:latin typeface="Amasis MT Pro Black" panose="02040A04050005020304" pitchFamily="18" charset="0"/>
              </a:rPr>
              <a:t>th</a:t>
            </a:r>
            <a:r>
              <a:rPr lang="en-US" sz="1364" dirty="0">
                <a:solidFill>
                  <a:schemeClr val="accent6">
                    <a:lumMod val="50000"/>
                  </a:schemeClr>
                </a:solidFill>
                <a:latin typeface="Amasis MT Pro Black" panose="02040A04050005020304" pitchFamily="18" charset="0"/>
              </a:rPr>
              <a:t> </a:t>
            </a:r>
          </a:p>
          <a:p>
            <a:pPr algn="ctr"/>
            <a:r>
              <a:rPr lang="en-US" sz="1364" dirty="0">
                <a:solidFill>
                  <a:schemeClr val="accent6">
                    <a:lumMod val="50000"/>
                  </a:schemeClr>
                </a:solidFill>
                <a:latin typeface="Amasis MT Pro Black" panose="02040A04050005020304" pitchFamily="18" charset="0"/>
              </a:rPr>
              <a:t>To</a:t>
            </a:r>
          </a:p>
          <a:p>
            <a:pPr algn="ctr"/>
            <a:r>
              <a:rPr lang="en-US" sz="1364" dirty="0">
                <a:solidFill>
                  <a:schemeClr val="accent6">
                    <a:lumMod val="50000"/>
                  </a:schemeClr>
                </a:solidFill>
                <a:latin typeface="Amasis MT Pro Black" panose="02040A04050005020304" pitchFamily="18" charset="0"/>
              </a:rPr>
              <a:t> </a:t>
            </a:r>
            <a:r>
              <a:rPr lang="en-US" sz="955" dirty="0">
                <a:solidFill>
                  <a:schemeClr val="accent6">
                    <a:lumMod val="50000"/>
                  </a:schemeClr>
                </a:solidFill>
                <a:latin typeface="Amasis MT Pro Black" panose="02040A04050005020304" pitchFamily="18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welcomesocial@lafayettesquare.org</a:t>
            </a:r>
            <a:endParaRPr lang="en-US" sz="955" dirty="0">
              <a:solidFill>
                <a:schemeClr val="accent6">
                  <a:lumMod val="50000"/>
                </a:schemeClr>
              </a:solidFill>
              <a:latin typeface="Amasis MT Pro Black" panose="02040A040500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4DDF577-3E70-79FB-0334-69B9D21CD518}"/>
              </a:ext>
            </a:extLst>
          </p:cNvPr>
          <p:cNvSpPr txBox="1"/>
          <p:nvPr/>
        </p:nvSpPr>
        <p:spPr>
          <a:xfrm>
            <a:off x="4981418" y="3606516"/>
            <a:ext cx="459054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dirty="0">
                <a:solidFill>
                  <a:schemeClr val="accent6">
                    <a:lumMod val="50000"/>
                  </a:schemeClr>
                </a:solidFill>
                <a:latin typeface="Bauhaus 93" panose="04030905020B02020C02" pitchFamily="82" charset="0"/>
              </a:rPr>
              <a:t>+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B7AB3B1-2019-A70B-8135-D20236803EC8}"/>
              </a:ext>
            </a:extLst>
          </p:cNvPr>
          <p:cNvSpPr txBox="1"/>
          <p:nvPr/>
        </p:nvSpPr>
        <p:spPr>
          <a:xfrm>
            <a:off x="7195767" y="3575785"/>
            <a:ext cx="1376338" cy="3862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955" b="1" i="1" dirty="0">
                <a:solidFill>
                  <a:srgbClr val="C6B259"/>
                </a:solidFill>
                <a:latin typeface="Amasis MT Pro Black" panose="02040A04050005020304" pitchFamily="18" charset="0"/>
                <a:ea typeface="Calibri" panose="020F0502020204030204" pitchFamily="34" charset="0"/>
              </a:rPr>
              <a:t>Please bring lawn chairs and blankets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E8D4B27-3F7C-B20F-754A-A26013357D39}"/>
              </a:ext>
            </a:extLst>
          </p:cNvPr>
          <p:cNvSpPr txBox="1"/>
          <p:nvPr/>
        </p:nvSpPr>
        <p:spPr>
          <a:xfrm>
            <a:off x="5156030" y="1673170"/>
            <a:ext cx="2242401" cy="2811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27" b="1" dirty="0">
                <a:solidFill>
                  <a:schemeClr val="accent6">
                    <a:lumMod val="50000"/>
                  </a:schemeClr>
                </a:solidFill>
                <a:latin typeface="Amasis MT Pro Black" panose="02040A04050005020304" pitchFamily="18" charset="0"/>
                <a:cs typeface="BrowalliaUPC" panose="020B0502040204020203" pitchFamily="34" charset="-34"/>
              </a:rPr>
              <a:t>Continuing the tradition</a:t>
            </a:r>
            <a:endParaRPr lang="en-US" sz="955" dirty="0">
              <a:solidFill>
                <a:schemeClr val="accent6">
                  <a:lumMod val="50000"/>
                </a:schemeClr>
              </a:solidFill>
              <a:latin typeface="Amasis MT Pro Black" panose="02040A04050005020304" pitchFamily="18" charset="0"/>
            </a:endParaRPr>
          </a:p>
        </p:txBody>
      </p:sp>
      <p:pic>
        <p:nvPicPr>
          <p:cNvPr id="4" name="Picture 3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8B97CC3C-33F4-6519-DBB0-F537E448928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9663" y="4552328"/>
            <a:ext cx="814718" cy="814718"/>
          </a:xfrm>
          <a:prstGeom prst="rect">
            <a:avLst/>
          </a:prstGeom>
          <a:ln w="9525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033DE1AF-37D4-CFB4-E32F-16AB1606AA7F}"/>
              </a:ext>
            </a:extLst>
          </p:cNvPr>
          <p:cNvCxnSpPr>
            <a:cxnSpLocks/>
          </p:cNvCxnSpPr>
          <p:nvPr/>
        </p:nvCxnSpPr>
        <p:spPr>
          <a:xfrm>
            <a:off x="4681950" y="1796550"/>
            <a:ext cx="474079" cy="8249"/>
          </a:xfrm>
          <a:prstGeom prst="line">
            <a:avLst/>
          </a:prstGeom>
          <a:ln>
            <a:solidFill>
              <a:srgbClr val="C6B25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FB75586-7C3E-9005-3A1E-5B7A3DCDDFB9}"/>
              </a:ext>
            </a:extLst>
          </p:cNvPr>
          <p:cNvCxnSpPr>
            <a:cxnSpLocks/>
          </p:cNvCxnSpPr>
          <p:nvPr/>
        </p:nvCxnSpPr>
        <p:spPr>
          <a:xfrm flipV="1">
            <a:off x="7195767" y="1808219"/>
            <a:ext cx="515142" cy="12926"/>
          </a:xfrm>
          <a:prstGeom prst="line">
            <a:avLst/>
          </a:prstGeom>
          <a:ln>
            <a:solidFill>
              <a:srgbClr val="C6B25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57B04DCB-6CAA-8CA4-ABD5-43214860F5B4}"/>
              </a:ext>
            </a:extLst>
          </p:cNvPr>
          <p:cNvSpPr txBox="1"/>
          <p:nvPr/>
        </p:nvSpPr>
        <p:spPr>
          <a:xfrm>
            <a:off x="6795099" y="3598308"/>
            <a:ext cx="459054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dirty="0">
                <a:solidFill>
                  <a:schemeClr val="accent6">
                    <a:lumMod val="50000"/>
                  </a:schemeClr>
                </a:solidFill>
                <a:latin typeface="Bauhaus 93" panose="04030905020B02020C02" pitchFamily="82" charset="0"/>
              </a:rPr>
              <a:t>+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4D40B1A-CCE9-9813-EABD-10366BD98A79}"/>
              </a:ext>
            </a:extLst>
          </p:cNvPr>
          <p:cNvSpPr txBox="1"/>
          <p:nvPr/>
        </p:nvSpPr>
        <p:spPr>
          <a:xfrm>
            <a:off x="4630900" y="1999538"/>
            <a:ext cx="1201374" cy="7639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182" b="1" dirty="0">
                <a:solidFill>
                  <a:schemeClr val="accent6">
                    <a:lumMod val="50000"/>
                  </a:schemeClr>
                </a:solidFill>
                <a:latin typeface="Edwardian Script ITC" panose="030303020407070D0804" pitchFamily="66" charset="0"/>
              </a:rPr>
              <a:t>The</a:t>
            </a:r>
            <a:r>
              <a:rPr lang="en-US" sz="2182" b="1" dirty="0">
                <a:solidFill>
                  <a:schemeClr val="accent6">
                    <a:lumMod val="50000"/>
                  </a:schemeClr>
                </a:solidFill>
                <a:latin typeface="Amasis MT Pro" panose="02040504050005020304" pitchFamily="18" charset="0"/>
                <a:ea typeface="Calibri" panose="020F0502020204030204" pitchFamily="34" charset="0"/>
              </a:rPr>
              <a:t> </a:t>
            </a:r>
            <a:r>
              <a:rPr lang="en-US" sz="2182" b="1" dirty="0">
                <a:solidFill>
                  <a:schemeClr val="accent6">
                    <a:lumMod val="50000"/>
                  </a:schemeClr>
                </a:solidFill>
                <a:latin typeface="Edwardian Script ITC" panose="030303020407070D0804" pitchFamily="66" charset="0"/>
              </a:rPr>
              <a:t>Square</a:t>
            </a:r>
            <a:r>
              <a:rPr lang="en-US" sz="2182" b="1" dirty="0">
                <a:solidFill>
                  <a:schemeClr val="accent6">
                    <a:lumMod val="50000"/>
                  </a:schemeClr>
                </a:solidFill>
                <a:latin typeface="Amasis MT Pro" panose="02040504050005020304" pitchFamily="18" charset="0"/>
                <a:ea typeface="Calibri" panose="020F0502020204030204" pitchFamily="34" charset="0"/>
              </a:rPr>
              <a:t> </a:t>
            </a:r>
            <a:endParaRPr lang="en-US" sz="2182" dirty="0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C44B5242-37D3-2BCE-606C-B7272E934DA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022507" y="3412870"/>
            <a:ext cx="703860" cy="104299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ECEF950B-2AF4-CAEC-A151-32D343F6AAA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19780392">
            <a:off x="3769346" y="3381861"/>
            <a:ext cx="784548" cy="546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1573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">
          <a:extLst>
            <a:ext uri="{FF2B5EF4-FFF2-40B4-BE49-F238E27FC236}">
              <a16:creationId xmlns:a16="http://schemas.microsoft.com/office/drawing/2014/main" id="{30D90454-16F5-1D48-0C66-427B08BDD1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hape&#10;&#10;Description automatically generated with medium confidence">
            <a:extLst>
              <a:ext uri="{FF2B5EF4-FFF2-40B4-BE49-F238E27FC236}">
                <a16:creationId xmlns:a16="http://schemas.microsoft.com/office/drawing/2014/main" id="{1322C252-CC55-5995-ED3C-90B5636B3C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378755" y="199674"/>
            <a:ext cx="2594567" cy="1393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Google Shape;59;p8">
            <a:extLst>
              <a:ext uri="{FF2B5EF4-FFF2-40B4-BE49-F238E27FC236}">
                <a16:creationId xmlns:a16="http://schemas.microsoft.com/office/drawing/2014/main" id="{A225FDB2-DFFD-8BEB-CC68-EE5CCE9B3610}"/>
              </a:ext>
            </a:extLst>
          </p:cNvPr>
          <p:cNvSpPr txBox="1"/>
          <p:nvPr/>
        </p:nvSpPr>
        <p:spPr>
          <a:xfrm>
            <a:off x="218678" y="672277"/>
            <a:ext cx="11973322" cy="57553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chemeClr val="dk1"/>
                </a:solidFill>
                <a:latin typeface="+mn-lt"/>
                <a:ea typeface="Times New Roman"/>
                <a:cs typeface="Times New Roman"/>
                <a:sym typeface="Times New Roman"/>
              </a:rPr>
              <a:t>Annual Elections during: </a:t>
            </a: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chemeClr val="dk1"/>
                </a:solidFill>
                <a:latin typeface="+mn-lt"/>
                <a:ea typeface="Times New Roman"/>
                <a:cs typeface="Times New Roman"/>
                <a:sym typeface="Times New Roman"/>
              </a:rPr>
              <a:t>October 8</a:t>
            </a:r>
            <a:r>
              <a:rPr lang="en-US" sz="4000" b="1" baseline="30000" dirty="0">
                <a:solidFill>
                  <a:schemeClr val="dk1"/>
                </a:solidFill>
                <a:latin typeface="+mn-lt"/>
                <a:ea typeface="Times New Roman"/>
                <a:cs typeface="Times New Roman"/>
                <a:sym typeface="Times New Roman"/>
              </a:rPr>
              <a:t>th</a:t>
            </a:r>
            <a:r>
              <a:rPr lang="en-US" sz="4000" b="1" dirty="0">
                <a:solidFill>
                  <a:schemeClr val="dk1"/>
                </a:solidFill>
                <a:latin typeface="+mn-lt"/>
                <a:ea typeface="Times New Roman"/>
                <a:cs typeface="Times New Roman"/>
                <a:sym typeface="Times New Roman"/>
              </a:rPr>
              <a:t> Annual Meeting</a:t>
            </a: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en-US" sz="3200" b="1" dirty="0">
              <a:solidFill>
                <a:schemeClr val="dk1"/>
              </a:solidFill>
              <a:latin typeface="+mn-lt"/>
              <a:ea typeface="Times New Roman"/>
              <a:cs typeface="Times New Roman"/>
              <a:sym typeface="Times New Roman"/>
            </a:endParaRPr>
          </a:p>
          <a:p>
            <a:pPr marL="401638" lvl="1"/>
            <a:r>
              <a:rPr lang="en-US" sz="3200" b="1" dirty="0">
                <a:solidFill>
                  <a:schemeClr val="dk1"/>
                </a:solidFill>
                <a:latin typeface="+mn-lt"/>
                <a:ea typeface="Times New Roman"/>
                <a:cs typeface="Times New Roman"/>
                <a:sym typeface="Times New Roman"/>
              </a:rPr>
              <a:t>Nominations were open at: August 13</a:t>
            </a:r>
            <a:r>
              <a:rPr lang="en-US" sz="3200" b="1" baseline="30000" dirty="0">
                <a:solidFill>
                  <a:schemeClr val="dk1"/>
                </a:solidFill>
                <a:latin typeface="+mn-lt"/>
                <a:ea typeface="Times New Roman"/>
                <a:cs typeface="Times New Roman"/>
                <a:sym typeface="Times New Roman"/>
              </a:rPr>
              <a:t>th  </a:t>
            </a:r>
            <a:r>
              <a:rPr lang="en-US" sz="3200" b="1" dirty="0">
                <a:solidFill>
                  <a:schemeClr val="dk1"/>
                </a:solidFill>
                <a:ea typeface="Times New Roman"/>
                <a:cs typeface="Times New Roman"/>
                <a:sym typeface="Times New Roman"/>
              </a:rPr>
              <a:t>Membership Meeting</a:t>
            </a:r>
          </a:p>
          <a:p>
            <a:pPr marL="401638" lvl="1"/>
            <a:endParaRPr lang="en-US" sz="3200" b="1" dirty="0">
              <a:solidFill>
                <a:schemeClr val="dk1"/>
              </a:solidFill>
              <a:latin typeface="+mn-lt"/>
              <a:ea typeface="Times New Roman"/>
              <a:cs typeface="Times New Roman"/>
              <a:sym typeface="Times New Roman"/>
            </a:endParaRPr>
          </a:p>
          <a:p>
            <a:pPr marL="401638" lvl="1"/>
            <a:r>
              <a:rPr lang="en-US" sz="3200" b="1" dirty="0">
                <a:solidFill>
                  <a:schemeClr val="dk1"/>
                </a:solidFill>
                <a:latin typeface="+mn-lt"/>
                <a:ea typeface="Times New Roman"/>
                <a:cs typeface="Times New Roman"/>
                <a:sym typeface="Times New Roman"/>
              </a:rPr>
              <a:t>Nominations close at end of: Sep. 10</a:t>
            </a:r>
            <a:r>
              <a:rPr lang="en-US" sz="3200" b="1" baseline="30000" dirty="0">
                <a:solidFill>
                  <a:schemeClr val="dk1"/>
                </a:solidFill>
                <a:latin typeface="+mn-lt"/>
                <a:ea typeface="Times New Roman"/>
                <a:cs typeface="Times New Roman"/>
                <a:sym typeface="Times New Roman"/>
              </a:rPr>
              <a:t>th</a:t>
            </a:r>
            <a:r>
              <a:rPr lang="en-US" sz="3200" b="1" dirty="0">
                <a:solidFill>
                  <a:schemeClr val="dk1"/>
                </a:solidFill>
                <a:latin typeface="+mn-lt"/>
                <a:ea typeface="Times New Roman"/>
                <a:cs typeface="Times New Roman"/>
                <a:sym typeface="Times New Roman"/>
              </a:rPr>
              <a:t> Membership Meeting</a:t>
            </a:r>
          </a:p>
          <a:p>
            <a:pPr marL="401638" lvl="1"/>
            <a:endParaRPr lang="en-US" sz="3200" b="1" dirty="0">
              <a:solidFill>
                <a:schemeClr val="dk1"/>
              </a:solidFill>
              <a:latin typeface="+mn-lt"/>
              <a:ea typeface="Times New Roman"/>
              <a:cs typeface="Times New Roman"/>
              <a:sym typeface="Times New Roman"/>
            </a:endParaRPr>
          </a:p>
          <a:p>
            <a:pPr marL="401638" lvl="1"/>
            <a:r>
              <a:rPr lang="en-US" sz="3200" b="1" dirty="0">
                <a:solidFill>
                  <a:schemeClr val="dk1"/>
                </a:solidFill>
                <a:latin typeface="+mn-lt"/>
                <a:ea typeface="Times New Roman"/>
                <a:cs typeface="Times New Roman"/>
                <a:sym typeface="Times New Roman"/>
              </a:rPr>
              <a:t>Nominations accepted at October 8</a:t>
            </a:r>
            <a:r>
              <a:rPr lang="en-US" sz="3200" b="1" baseline="30000" dirty="0">
                <a:solidFill>
                  <a:schemeClr val="dk1"/>
                </a:solidFill>
                <a:latin typeface="+mn-lt"/>
                <a:ea typeface="Times New Roman"/>
                <a:cs typeface="Times New Roman"/>
                <a:sym typeface="Times New Roman"/>
              </a:rPr>
              <a:t>th</a:t>
            </a:r>
            <a:r>
              <a:rPr lang="en-US" sz="3200" b="1" dirty="0">
                <a:solidFill>
                  <a:schemeClr val="dk1"/>
                </a:solidFill>
                <a:latin typeface="+mn-lt"/>
                <a:ea typeface="Times New Roman"/>
                <a:cs typeface="Times New Roman"/>
                <a:sym typeface="Times New Roman"/>
              </a:rPr>
              <a:t> meeting for any positions for which there were no previous nominations.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E9E137A0-7EDE-8E8B-5B69-F1A75B4CCC17}"/>
                  </a:ext>
                </a:extLst>
              </p14:cNvPr>
              <p14:cNvContentPartPr/>
              <p14:nvPr/>
            </p14:nvContentPartPr>
            <p14:xfrm>
              <a:off x="4090080" y="1814228"/>
              <a:ext cx="10440" cy="46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93039FDC-1203-4C06-28E8-838D53C8393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072440" y="1796228"/>
                <a:ext cx="46080" cy="40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13034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">
          <a:extLst>
            <a:ext uri="{FF2B5EF4-FFF2-40B4-BE49-F238E27FC236}">
              <a16:creationId xmlns:a16="http://schemas.microsoft.com/office/drawing/2014/main" id="{66140476-8D24-A651-49A1-64CF662D40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hape&#10;&#10;Description automatically generated with medium confidence">
            <a:extLst>
              <a:ext uri="{FF2B5EF4-FFF2-40B4-BE49-F238E27FC236}">
                <a16:creationId xmlns:a16="http://schemas.microsoft.com/office/drawing/2014/main" id="{DEA9C9F7-CC8E-12CF-44AE-60FBE6C176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378755" y="199674"/>
            <a:ext cx="2594567" cy="1393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Google Shape;59;p8">
            <a:extLst>
              <a:ext uri="{FF2B5EF4-FFF2-40B4-BE49-F238E27FC236}">
                <a16:creationId xmlns:a16="http://schemas.microsoft.com/office/drawing/2014/main" id="{C6A4EFBF-9DEE-8E03-504E-1E93E082FE38}"/>
              </a:ext>
            </a:extLst>
          </p:cNvPr>
          <p:cNvSpPr txBox="1"/>
          <p:nvPr/>
        </p:nvSpPr>
        <p:spPr>
          <a:xfrm>
            <a:off x="706583" y="1942881"/>
            <a:ext cx="10349346" cy="446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t" anchorCtr="0">
            <a:spAutoFit/>
          </a:bodyPr>
          <a:lstStyle/>
          <a:p>
            <a:r>
              <a:rPr lang="en-US" sz="3200" dirty="0"/>
              <a:t>Under the bylaws, these three people will automatically assume the following 2026 positions and no election is required:</a:t>
            </a:r>
          </a:p>
          <a:p>
            <a:endParaRPr lang="en-US" sz="3200" dirty="0"/>
          </a:p>
          <a:p>
            <a:pPr marL="923925" indent="-455613">
              <a:buFont typeface="Arial" panose="020B0604020202020204" pitchFamily="34" charset="0"/>
              <a:buChar char="•"/>
            </a:pPr>
            <a:r>
              <a:rPr lang="en-US" sz="3200" b="1" dirty="0"/>
              <a:t>President:</a:t>
            </a:r>
            <a:r>
              <a:rPr lang="en-US" sz="3200" dirty="0"/>
              <a:t> Butch Young</a:t>
            </a:r>
          </a:p>
          <a:p>
            <a:pPr marL="923925" indent="-455613">
              <a:buFont typeface="Arial" panose="020B0604020202020204" pitchFamily="34" charset="0"/>
              <a:buChar char="•"/>
            </a:pPr>
            <a:r>
              <a:rPr lang="en-US" sz="3200" b="1" dirty="0"/>
              <a:t>Chair for Preservation:</a:t>
            </a:r>
            <a:r>
              <a:rPr lang="en-US" sz="3200" dirty="0"/>
              <a:t> Mark Kapp</a:t>
            </a:r>
          </a:p>
          <a:p>
            <a:pPr marL="923925" indent="-455613">
              <a:buFont typeface="Arial" panose="020B0604020202020204" pitchFamily="34" charset="0"/>
              <a:buChar char="•"/>
            </a:pPr>
            <a:r>
              <a:rPr lang="en-US" sz="3200" b="1" dirty="0"/>
              <a:t>Immediate Past President:</a:t>
            </a:r>
            <a:r>
              <a:rPr lang="en-US" sz="3200" dirty="0"/>
              <a:t> Vince Volpe</a:t>
            </a:r>
          </a:p>
          <a:p>
            <a:pPr marL="401638" lvl="1"/>
            <a:endParaRPr lang="en-US" sz="2800" dirty="0">
              <a:latin typeface="+mn-lt"/>
            </a:endParaRPr>
          </a:p>
          <a:p>
            <a:pPr marL="858838" lvl="1" indent="-457200">
              <a:buFont typeface="Arial" panose="020B0604020202020204" pitchFamily="34" charset="0"/>
              <a:buChar char="•"/>
            </a:pPr>
            <a:endParaRPr lang="en-US" sz="3200" b="1" dirty="0">
              <a:solidFill>
                <a:schemeClr val="dk1"/>
              </a:solidFill>
              <a:latin typeface="+mn-lt"/>
              <a:ea typeface="Times New Roman"/>
              <a:cs typeface="Times New Roman"/>
              <a:sym typeface="Times New Roman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BACC0CB2-AADD-AAD9-AE2A-D22255FEAE55}"/>
                  </a:ext>
                </a:extLst>
              </p14:cNvPr>
              <p14:cNvContentPartPr/>
              <p14:nvPr/>
            </p14:nvContentPartPr>
            <p14:xfrm>
              <a:off x="4090080" y="1814228"/>
              <a:ext cx="10440" cy="46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93039FDC-1203-4C06-28E8-838D53C8393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072440" y="1796228"/>
                <a:ext cx="46080" cy="40320"/>
              </a:xfrm>
              <a:prstGeom prst="rect">
                <a:avLst/>
              </a:prstGeom>
            </p:spPr>
          </p:pic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2904E176-D49A-5B9E-289B-851A88D6C867}"/>
              </a:ext>
            </a:extLst>
          </p:cNvPr>
          <p:cNvSpPr txBox="1"/>
          <p:nvPr/>
        </p:nvSpPr>
        <p:spPr>
          <a:xfrm>
            <a:off x="218678" y="342070"/>
            <a:ext cx="94262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000" b="1" dirty="0">
                <a:solidFill>
                  <a:schemeClr val="dk1"/>
                </a:solidFill>
                <a:ea typeface="Times New Roman"/>
                <a:cs typeface="Times New Roman"/>
                <a:sym typeface="Times New Roman"/>
              </a:rPr>
              <a:t>Nominations by the Board of Directors (</a:t>
            </a:r>
            <a:r>
              <a:rPr lang="en-US" sz="3200" b="1" dirty="0">
                <a:solidFill>
                  <a:schemeClr val="dk1"/>
                </a:solidFill>
                <a:ea typeface="Times New Roman"/>
                <a:cs typeface="Times New Roman"/>
                <a:sym typeface="Times New Roman"/>
              </a:rPr>
              <a:t>per Article VIII.5. of the bylaws) </a:t>
            </a:r>
          </a:p>
        </p:txBody>
      </p:sp>
    </p:spTree>
    <p:extLst>
      <p:ext uri="{BB962C8B-B14F-4D97-AF65-F5344CB8AC3E}">
        <p14:creationId xmlns:p14="http://schemas.microsoft.com/office/powerpoint/2010/main" val="32335780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">
          <a:extLst>
            <a:ext uri="{FF2B5EF4-FFF2-40B4-BE49-F238E27FC236}">
              <a16:creationId xmlns:a16="http://schemas.microsoft.com/office/drawing/2014/main" id="{FE77404A-0D8F-070F-2E6D-58900EAAC5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hape&#10;&#10;Description automatically generated with medium confidence">
            <a:extLst>
              <a:ext uri="{FF2B5EF4-FFF2-40B4-BE49-F238E27FC236}">
                <a16:creationId xmlns:a16="http://schemas.microsoft.com/office/drawing/2014/main" id="{EDF723B0-8E93-A2CD-365E-640BCBFAB6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378755" y="199674"/>
            <a:ext cx="2594567" cy="1393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Google Shape;59;p8">
            <a:extLst>
              <a:ext uri="{FF2B5EF4-FFF2-40B4-BE49-F238E27FC236}">
                <a16:creationId xmlns:a16="http://schemas.microsoft.com/office/drawing/2014/main" id="{8545F55B-7433-ACF5-2A21-36E73BC1B4DB}"/>
              </a:ext>
            </a:extLst>
          </p:cNvPr>
          <p:cNvSpPr txBox="1"/>
          <p:nvPr/>
        </p:nvSpPr>
        <p:spPr>
          <a:xfrm>
            <a:off x="0" y="1217255"/>
            <a:ext cx="11738919" cy="6617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t" anchorCtr="0">
            <a:spAutoFit/>
          </a:bodyPr>
          <a:lstStyle/>
          <a:p>
            <a:pPr marL="401638" lvl="1"/>
            <a:r>
              <a:rPr lang="en-US" sz="2800" b="1" dirty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From the August 13th meeting </a:t>
            </a:r>
            <a:r>
              <a:rPr lang="en-US" sz="2800" dirty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– </a:t>
            </a:r>
          </a:p>
          <a:p>
            <a:pPr marL="401638" lvl="1"/>
            <a:r>
              <a:rPr lang="en-US" sz="2800" dirty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Nominations for these Board Positions – 1-year terms: </a:t>
            </a:r>
          </a:p>
          <a:p>
            <a:pPr marL="858838" lvl="1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Vice President/ President-Elect – 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No nominee</a:t>
            </a:r>
          </a:p>
          <a:p>
            <a:pPr marL="858838" lvl="1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Treasurer – 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Fanny Chang </a:t>
            </a:r>
          </a:p>
          <a:p>
            <a:pPr marL="858838" lvl="1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Assistant Treasurer/ Treasurer-Elect –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Gary Larson</a:t>
            </a:r>
          </a:p>
          <a:p>
            <a:pPr marL="858838" lvl="1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Secretary – </a:t>
            </a:r>
            <a:r>
              <a:rPr lang="en-US" sz="2800" dirty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Jenn Whitter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58838" lvl="1" indent="-457200">
              <a:buFont typeface="Arial" panose="020B0604020202020204" pitchFamily="34" charset="0"/>
              <a:buChar char="•"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Chair for Business Affairs –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Bart Lissner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58838" lvl="1" indent="-457200">
              <a:buFont typeface="Arial" panose="020B0604020202020204" pitchFamily="34" charset="0"/>
              <a:buChar char="•"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Chair for Communications –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Ben Warner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58838" lvl="1" indent="-457200">
              <a:buFont typeface="Arial" panose="020B0604020202020204" pitchFamily="34" charset="0"/>
              <a:buChar char="•"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Chair for Preservation-Elect –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Jake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Haggmark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58838" lvl="1" indent="-457200">
              <a:buFont typeface="Arial" panose="020B0604020202020204" pitchFamily="34" charset="0"/>
              <a:buChar char="•"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Chair for Fundraising – 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No nominee</a:t>
            </a:r>
          </a:p>
          <a:p>
            <a:pPr marL="858838" lvl="1" indent="-457200">
              <a:buFont typeface="Arial" panose="020B0604020202020204" pitchFamily="34" charset="0"/>
              <a:buChar char="•"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Chair for Improvements –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Mitch Hunt</a:t>
            </a:r>
          </a:p>
          <a:p>
            <a:pPr marL="858838" lvl="1" indent="-457200">
              <a:buFont typeface="Arial" panose="020B0604020202020204" pitchFamily="34" charset="0"/>
              <a:buChar char="•"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Chair for Membership –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Kim Winters</a:t>
            </a:r>
          </a:p>
          <a:p>
            <a:pPr marL="858838" lvl="1" indent="-457200">
              <a:buFont typeface="Arial" panose="020B0604020202020204" pitchFamily="34" charset="0"/>
              <a:buChar char="•"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Chair for Safety –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Jeff Kirkpatrick</a:t>
            </a:r>
          </a:p>
          <a:p>
            <a:pPr marL="401638" lvl="1"/>
            <a:endParaRPr lang="en-US" sz="2800" dirty="0">
              <a:latin typeface="+mn-lt"/>
            </a:endParaRPr>
          </a:p>
          <a:p>
            <a:pPr marL="858838" lvl="1" indent="-457200">
              <a:buFont typeface="Arial" panose="020B0604020202020204" pitchFamily="34" charset="0"/>
              <a:buChar char="•"/>
            </a:pPr>
            <a:endParaRPr lang="en-US" sz="3200" b="1" dirty="0">
              <a:solidFill>
                <a:schemeClr val="dk1"/>
              </a:solidFill>
              <a:latin typeface="+mn-lt"/>
              <a:ea typeface="Times New Roman"/>
              <a:cs typeface="Times New Roman"/>
              <a:sym typeface="Times New Roman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2816AD52-8738-9862-EAE0-23DB86DEDFE9}"/>
                  </a:ext>
                </a:extLst>
              </p14:cNvPr>
              <p14:cNvContentPartPr/>
              <p14:nvPr/>
            </p14:nvContentPartPr>
            <p14:xfrm>
              <a:off x="4090080" y="1814228"/>
              <a:ext cx="10440" cy="46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93039FDC-1203-4C06-28E8-838D53C8393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072440" y="1796228"/>
                <a:ext cx="46080" cy="40320"/>
              </a:xfrm>
              <a:prstGeom prst="rect">
                <a:avLst/>
              </a:prstGeom>
            </p:spPr>
          </p:pic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C13B96ED-C6AA-2356-04ED-925D738AC470}"/>
              </a:ext>
            </a:extLst>
          </p:cNvPr>
          <p:cNvSpPr txBox="1"/>
          <p:nvPr/>
        </p:nvSpPr>
        <p:spPr>
          <a:xfrm>
            <a:off x="121696" y="-106184"/>
            <a:ext cx="94262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000" b="1" dirty="0">
                <a:solidFill>
                  <a:schemeClr val="dk1"/>
                </a:solidFill>
                <a:ea typeface="Times New Roman"/>
                <a:cs typeface="Times New Roman"/>
                <a:sym typeface="Times New Roman"/>
              </a:rPr>
              <a:t>Nominations by the Board of Directors (</a:t>
            </a:r>
            <a:r>
              <a:rPr lang="en-US" sz="3200" b="1" dirty="0">
                <a:solidFill>
                  <a:schemeClr val="dk1"/>
                </a:solidFill>
                <a:ea typeface="Times New Roman"/>
                <a:cs typeface="Times New Roman"/>
                <a:sym typeface="Times New Roman"/>
              </a:rPr>
              <a:t>per Article VIII.5. of the bylaws) </a:t>
            </a:r>
          </a:p>
        </p:txBody>
      </p:sp>
    </p:spTree>
    <p:extLst>
      <p:ext uri="{BB962C8B-B14F-4D97-AF65-F5344CB8AC3E}">
        <p14:creationId xmlns:p14="http://schemas.microsoft.com/office/powerpoint/2010/main" val="27050376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">
          <a:extLst>
            <a:ext uri="{FF2B5EF4-FFF2-40B4-BE49-F238E27FC236}">
              <a16:creationId xmlns:a16="http://schemas.microsoft.com/office/drawing/2014/main" id="{EF9E613B-D174-39A9-74AE-CDA8EF505A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hape&#10;&#10;Description automatically generated with medium confidence">
            <a:extLst>
              <a:ext uri="{FF2B5EF4-FFF2-40B4-BE49-F238E27FC236}">
                <a16:creationId xmlns:a16="http://schemas.microsoft.com/office/drawing/2014/main" id="{464A6284-325C-AB82-785E-7E624BF234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378755" y="199674"/>
            <a:ext cx="2594567" cy="1393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Google Shape;59;p8">
            <a:extLst>
              <a:ext uri="{FF2B5EF4-FFF2-40B4-BE49-F238E27FC236}">
                <a16:creationId xmlns:a16="http://schemas.microsoft.com/office/drawing/2014/main" id="{91DCBC62-7C27-019A-FDE8-6FEB888CA15F}"/>
              </a:ext>
            </a:extLst>
          </p:cNvPr>
          <p:cNvSpPr txBox="1"/>
          <p:nvPr/>
        </p:nvSpPr>
        <p:spPr>
          <a:xfrm>
            <a:off x="218678" y="1697139"/>
            <a:ext cx="11738919" cy="57553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t" anchorCtr="0">
            <a:spAutoFit/>
          </a:bodyPr>
          <a:lstStyle/>
          <a:p>
            <a:pPr marL="401638" lvl="1"/>
            <a:r>
              <a:rPr lang="en-US" sz="2800" dirty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Nominations for these 2-year Board Positions</a:t>
            </a:r>
          </a:p>
          <a:p>
            <a:pPr marL="401638" lvl="1"/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23925" indent="-455613">
              <a:buFont typeface="Arial" panose="020B0604020202020204" pitchFamily="34" charset="0"/>
              <a:buChar char="•"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Member-at-Large #3: 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Nominee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(2-year term: 2026-2027)</a:t>
            </a:r>
          </a:p>
          <a:p>
            <a:pPr marL="923925" indent="-455613">
              <a:buFont typeface="Arial" panose="020B0604020202020204" pitchFamily="34" charset="0"/>
              <a:buChar char="•"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Member-at-Large #4: 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Nominee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(2-year term: 2026-2027)</a:t>
            </a:r>
          </a:p>
          <a:p>
            <a:pPr marL="858838" lvl="1" indent="-457200">
              <a:buFont typeface="Arial" panose="020B0604020202020204" pitchFamily="34" charset="0"/>
              <a:buChar char="•"/>
            </a:pPr>
            <a:endParaRPr lang="en-US" sz="2800" dirty="0">
              <a:latin typeface="+mn-lt"/>
            </a:endParaRPr>
          </a:p>
          <a:p>
            <a:pPr marL="401638" lvl="2"/>
            <a:r>
              <a:rPr lang="en-US" sz="2800" dirty="0">
                <a:latin typeface="+mn-lt"/>
              </a:rPr>
              <a:t>Nominations for three Preservation Committee Members </a:t>
            </a:r>
          </a:p>
          <a:p>
            <a:pPr marL="401638" lvl="2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(for a 2-year term: 2026-2027)</a:t>
            </a:r>
            <a:endParaRPr lang="en-US" sz="2800" dirty="0"/>
          </a:p>
          <a:p>
            <a:pPr marL="401638" lvl="2"/>
            <a:endParaRPr lang="en-US" sz="2800" dirty="0">
              <a:latin typeface="+mn-lt"/>
            </a:endParaRPr>
          </a:p>
          <a:p>
            <a:pPr marL="923925" indent="-455613">
              <a:buFont typeface="Arial" panose="020B0604020202020204" pitchFamily="34" charset="0"/>
              <a:buChar char="•"/>
            </a:pPr>
            <a:r>
              <a:rPr lang="en-US" sz="2800" b="1" dirty="0"/>
              <a:t>Member – </a:t>
            </a:r>
            <a:r>
              <a:rPr lang="en-US" sz="2800" dirty="0"/>
              <a:t>Matt Negri </a:t>
            </a:r>
          </a:p>
          <a:p>
            <a:pPr marL="923925" indent="-455613">
              <a:buFont typeface="Arial" panose="020B0604020202020204" pitchFamily="34" charset="0"/>
              <a:buChar char="•"/>
            </a:pPr>
            <a:r>
              <a:rPr lang="en-US" sz="2800" b="1" dirty="0"/>
              <a:t>Member –</a:t>
            </a:r>
            <a:r>
              <a:rPr lang="en-US" sz="2800" dirty="0"/>
              <a:t> Katarina </a:t>
            </a:r>
            <a:r>
              <a:rPr lang="en-US" sz="2800" dirty="0" err="1"/>
              <a:t>Michalova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23925" indent="-455613">
              <a:buFont typeface="Arial" panose="020B0604020202020204" pitchFamily="34" charset="0"/>
              <a:buChar char="•"/>
            </a:pPr>
            <a:r>
              <a:rPr lang="en-US" sz="2800" b="1" dirty="0"/>
              <a:t>Member – </a:t>
            </a:r>
            <a:r>
              <a:rPr lang="en-US" sz="2800" dirty="0"/>
              <a:t>Travis Gocken</a:t>
            </a:r>
            <a:endParaRPr lang="en-US" sz="2800" dirty="0">
              <a:latin typeface="+mn-lt"/>
            </a:endParaRPr>
          </a:p>
          <a:p>
            <a:pPr marL="858838" lvl="1" indent="-457200">
              <a:buFont typeface="Arial" panose="020B0604020202020204" pitchFamily="34" charset="0"/>
              <a:buChar char="•"/>
            </a:pPr>
            <a:endParaRPr lang="en-US" sz="2800" dirty="0">
              <a:latin typeface="+mn-lt"/>
            </a:endParaRPr>
          </a:p>
          <a:p>
            <a:pPr marL="858838" lvl="1" indent="-457200">
              <a:buFont typeface="Arial" panose="020B0604020202020204" pitchFamily="34" charset="0"/>
              <a:buChar char="•"/>
            </a:pPr>
            <a:endParaRPr lang="en-US" sz="3200" b="1" dirty="0">
              <a:solidFill>
                <a:schemeClr val="dk1"/>
              </a:solidFill>
              <a:latin typeface="+mn-lt"/>
              <a:ea typeface="Times New Roman"/>
              <a:cs typeface="Times New Roman"/>
              <a:sym typeface="Times New Roman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24539FF0-E113-9B12-FFBE-96288C04C7D9}"/>
                  </a:ext>
                </a:extLst>
              </p14:cNvPr>
              <p14:cNvContentPartPr/>
              <p14:nvPr/>
            </p14:nvContentPartPr>
            <p14:xfrm>
              <a:off x="4090080" y="1814228"/>
              <a:ext cx="10440" cy="46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93039FDC-1203-4C06-28E8-838D53C8393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072440" y="1796228"/>
                <a:ext cx="46080" cy="40320"/>
              </a:xfrm>
              <a:prstGeom prst="rect">
                <a:avLst/>
              </a:prstGeom>
            </p:spPr>
          </p:pic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A6D4BAEA-6368-B810-6D82-7FEA0FC90BB7}"/>
              </a:ext>
            </a:extLst>
          </p:cNvPr>
          <p:cNvSpPr txBox="1"/>
          <p:nvPr/>
        </p:nvSpPr>
        <p:spPr>
          <a:xfrm>
            <a:off x="218678" y="149966"/>
            <a:ext cx="94262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000" b="1" dirty="0">
                <a:solidFill>
                  <a:schemeClr val="dk1"/>
                </a:solidFill>
                <a:ea typeface="Times New Roman"/>
                <a:cs typeface="Times New Roman"/>
                <a:sym typeface="Times New Roman"/>
              </a:rPr>
              <a:t>Nominations by the Board of Directors (</a:t>
            </a:r>
            <a:r>
              <a:rPr lang="en-US" sz="3200" b="1" dirty="0">
                <a:solidFill>
                  <a:schemeClr val="dk1"/>
                </a:solidFill>
                <a:ea typeface="Times New Roman"/>
                <a:cs typeface="Times New Roman"/>
                <a:sym typeface="Times New Roman"/>
              </a:rPr>
              <a:t>per Article VIII.5. of the bylaws) </a:t>
            </a:r>
          </a:p>
        </p:txBody>
      </p:sp>
    </p:spTree>
    <p:extLst>
      <p:ext uri="{BB962C8B-B14F-4D97-AF65-F5344CB8AC3E}">
        <p14:creationId xmlns:p14="http://schemas.microsoft.com/office/powerpoint/2010/main" val="356794061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">
          <a:extLst>
            <a:ext uri="{FF2B5EF4-FFF2-40B4-BE49-F238E27FC236}">
              <a16:creationId xmlns:a16="http://schemas.microsoft.com/office/drawing/2014/main" id="{E0110D5A-0CA0-1A64-7917-CDEE687F52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hape&#10;&#10;Description automatically generated with medium confidence">
            <a:extLst>
              <a:ext uri="{FF2B5EF4-FFF2-40B4-BE49-F238E27FC236}">
                <a16:creationId xmlns:a16="http://schemas.microsoft.com/office/drawing/2014/main" id="{16CE1EA0-E1FB-577E-5B59-8C9DD4384E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378755" y="199674"/>
            <a:ext cx="2594567" cy="1393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Google Shape;59;p8">
            <a:extLst>
              <a:ext uri="{FF2B5EF4-FFF2-40B4-BE49-F238E27FC236}">
                <a16:creationId xmlns:a16="http://schemas.microsoft.com/office/drawing/2014/main" id="{4BCAF225-DDE0-4D32-4E86-C6F6381B7FF9}"/>
              </a:ext>
            </a:extLst>
          </p:cNvPr>
          <p:cNvSpPr txBox="1"/>
          <p:nvPr/>
        </p:nvSpPr>
        <p:spPr>
          <a:xfrm>
            <a:off x="-109182" y="1818537"/>
            <a:ext cx="11834264" cy="6124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2" anchor="t" anchorCtr="0">
            <a:spAutoFit/>
          </a:bodyPr>
          <a:lstStyle/>
          <a:p>
            <a:pPr marL="858838" lvl="1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Vice President/ President-Elect</a:t>
            </a:r>
            <a:endParaRPr lang="en-US" sz="2800" dirty="0">
              <a:solidFill>
                <a:srgbClr val="FF0000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  <a:p>
            <a:pPr marL="858838" lvl="1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Treasurer</a:t>
            </a:r>
            <a:endParaRPr lang="en-US" sz="2800" dirty="0">
              <a:solidFill>
                <a:schemeClr val="tx1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  <a:p>
            <a:pPr marL="858838" lvl="1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Assistant Treasurer/ Treasurer-Elect</a:t>
            </a:r>
            <a:endParaRPr lang="en-US" sz="2800" dirty="0">
              <a:solidFill>
                <a:schemeClr val="tx1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  <a:p>
            <a:pPr marL="858838" lvl="1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Secretary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58838" lvl="1" indent="-457200">
              <a:buFont typeface="Arial" panose="020B0604020202020204" pitchFamily="34" charset="0"/>
              <a:buChar char="•"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Chair for Business Affairs</a:t>
            </a:r>
          </a:p>
          <a:p>
            <a:pPr marL="858838" lvl="1" indent="-457200">
              <a:buFont typeface="Arial" panose="020B0604020202020204" pitchFamily="34" charset="0"/>
              <a:buChar char="•"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Chair for Communications</a:t>
            </a:r>
          </a:p>
          <a:p>
            <a:pPr marL="858838" lvl="1" indent="-457200">
              <a:buFont typeface="Arial" panose="020B0604020202020204" pitchFamily="34" charset="0"/>
              <a:buChar char="•"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Chair for Preservation-Elect</a:t>
            </a:r>
          </a:p>
          <a:p>
            <a:pPr marL="858838" lvl="1" indent="-457200">
              <a:buFont typeface="Arial" panose="020B0604020202020204" pitchFamily="34" charset="0"/>
              <a:buChar char="•"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Chair for Fundraising </a:t>
            </a:r>
          </a:p>
          <a:p>
            <a:pPr marL="858838" lvl="1" indent="-457200">
              <a:buFont typeface="Arial" panose="020B0604020202020204" pitchFamily="34" charset="0"/>
              <a:buChar char="•"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Chair for Improvements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58838" lvl="1" indent="-457200">
              <a:buFont typeface="Arial" panose="020B0604020202020204" pitchFamily="34" charset="0"/>
              <a:buChar char="•"/>
            </a:pP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58838" lvl="1" indent="-457200">
              <a:buFont typeface="Arial" panose="020B0604020202020204" pitchFamily="34" charset="0"/>
              <a:buChar char="•"/>
            </a:pP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58838" lvl="1" indent="-457200">
              <a:buFont typeface="Arial" panose="020B0604020202020204" pitchFamily="34" charset="0"/>
              <a:buChar char="•"/>
            </a:pP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58838" lvl="1" indent="-457200">
              <a:buFont typeface="Arial" panose="020B0604020202020204" pitchFamily="34" charset="0"/>
              <a:buChar char="•"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Chair for Membership</a:t>
            </a:r>
          </a:p>
          <a:p>
            <a:pPr marL="858838" lvl="1" indent="-457200">
              <a:buFont typeface="Arial" panose="020B0604020202020204" pitchFamily="34" charset="0"/>
              <a:buChar char="•"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Chair for Safety</a:t>
            </a:r>
          </a:p>
          <a:p>
            <a:pPr marL="401638" lvl="1"/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58838" lvl="1" indent="-457200">
              <a:buFont typeface="Arial" panose="020B0604020202020204" pitchFamily="34" charset="0"/>
              <a:buChar char="•"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Member-at-Large #3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(2-yr term)</a:t>
            </a:r>
          </a:p>
          <a:p>
            <a:pPr marL="858838" lvl="1" indent="-457200">
              <a:buFont typeface="Arial" panose="020B0604020202020204" pitchFamily="34" charset="0"/>
              <a:buChar char="•"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Member-at-Large #4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(2-yr term)</a:t>
            </a:r>
          </a:p>
          <a:p>
            <a:pPr marL="401638" lvl="1"/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1638" lvl="1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Preservation Committee:</a:t>
            </a:r>
          </a:p>
          <a:p>
            <a:pPr marL="858838" lvl="1" indent="-457200">
              <a:buFont typeface="Arial" panose="020B0604020202020204" pitchFamily="34" charset="0"/>
              <a:buChar char="•"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Member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(2-yr term)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58838" lvl="1" indent="-457200">
              <a:buFont typeface="Arial" panose="020B0604020202020204" pitchFamily="34" charset="0"/>
              <a:buChar char="•"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Member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(2-yr term)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58838" lvl="1" indent="-457200">
              <a:buFont typeface="Arial" panose="020B0604020202020204" pitchFamily="34" charset="0"/>
              <a:buChar char="•"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Member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(2-yr term)</a:t>
            </a:r>
          </a:p>
          <a:p>
            <a:pPr marL="858838" lvl="1" indent="-457200">
              <a:buFont typeface="Arial" panose="020B0604020202020204" pitchFamily="34" charset="0"/>
              <a:buChar char="•"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30CE77A-691A-E573-C9B8-00BEC4D4EF8C}"/>
              </a:ext>
            </a:extLst>
          </p:cNvPr>
          <p:cNvSpPr txBox="1"/>
          <p:nvPr/>
        </p:nvSpPr>
        <p:spPr>
          <a:xfrm>
            <a:off x="218678" y="149966"/>
            <a:ext cx="94262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000" b="1" dirty="0">
                <a:solidFill>
                  <a:schemeClr val="dk1"/>
                </a:solidFill>
                <a:ea typeface="Times New Roman"/>
                <a:cs typeface="Times New Roman"/>
                <a:sym typeface="Times New Roman"/>
              </a:rPr>
              <a:t>Nominations are now open . . .</a:t>
            </a:r>
          </a:p>
          <a:p>
            <a:pPr lvl="0"/>
            <a:r>
              <a:rPr lang="en-US" sz="4000" b="1" dirty="0">
                <a:solidFill>
                  <a:schemeClr val="dk1"/>
                </a:solidFill>
                <a:ea typeface="Times New Roman"/>
                <a:cs typeface="Times New Roman"/>
                <a:sym typeface="Times New Roman"/>
              </a:rPr>
              <a:t>Are there any nominations for: </a:t>
            </a:r>
            <a:endParaRPr lang="en-US" sz="3200" b="1" dirty="0">
              <a:solidFill>
                <a:schemeClr val="dk1"/>
              </a:solidFill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020157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">
          <a:extLst>
            <a:ext uri="{FF2B5EF4-FFF2-40B4-BE49-F238E27FC236}">
              <a16:creationId xmlns:a16="http://schemas.microsoft.com/office/drawing/2014/main" id="{BE5DF2CF-8C23-15CC-983F-A2B870C4AE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hape&#10;&#10;Description automatically generated with medium confidence">
            <a:extLst>
              <a:ext uri="{FF2B5EF4-FFF2-40B4-BE49-F238E27FC236}">
                <a16:creationId xmlns:a16="http://schemas.microsoft.com/office/drawing/2014/main" id="{B192D379-587F-C9E7-068F-34C3653082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378755" y="199674"/>
            <a:ext cx="2594567" cy="1393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Google Shape;33;p3">
            <a:extLst>
              <a:ext uri="{FF2B5EF4-FFF2-40B4-BE49-F238E27FC236}">
                <a16:creationId xmlns:a16="http://schemas.microsoft.com/office/drawing/2014/main" id="{487082ED-C2C3-18F3-ECB4-8E2950BACDF8}"/>
              </a:ext>
            </a:extLst>
          </p:cNvPr>
          <p:cNvSpPr txBox="1"/>
          <p:nvPr/>
        </p:nvSpPr>
        <p:spPr>
          <a:xfrm>
            <a:off x="0" y="1053778"/>
            <a:ext cx="11748410" cy="5425519"/>
          </a:xfrm>
          <a:prstGeom prst="rect">
            <a:avLst/>
          </a:prstGeom>
        </p:spPr>
        <p:txBody>
          <a:bodyPr spcFirstLastPara="1" vert="horz" lIns="91440" tIns="45720" rIns="91440" bIns="45720" rtlCol="0" anchor="b" anchorCtr="0">
            <a:normAutofit fontScale="62500" lnSpcReduction="20000"/>
          </a:bodyPr>
          <a:lstStyle/>
          <a:p>
            <a:pPr marL="0" marR="0" lvl="0" indent="0" algn="ctr">
              <a:lnSpc>
                <a:spcPct val="120000"/>
              </a:lnSpc>
              <a:spcBef>
                <a:spcPct val="0"/>
              </a:spcBef>
            </a:pPr>
            <a:r>
              <a:rPr lang="en-US" sz="5700" b="1" kern="1200" dirty="0">
                <a:solidFill>
                  <a:schemeClr val="tx1"/>
                </a:solidFill>
                <a:latin typeface="+mn-lt"/>
                <a:ea typeface="+mj-ea"/>
                <a:cs typeface="+mj-cs"/>
                <a:sym typeface="Times New Roman"/>
              </a:rPr>
              <a:t>Approval of </a:t>
            </a:r>
          </a:p>
          <a:p>
            <a:pPr marL="0" marR="0" lvl="0" indent="0" algn="ctr">
              <a:lnSpc>
                <a:spcPct val="120000"/>
              </a:lnSpc>
              <a:spcBef>
                <a:spcPct val="0"/>
              </a:spcBef>
            </a:pPr>
            <a:r>
              <a:rPr lang="en-US" sz="5700" b="1" kern="1200" dirty="0">
                <a:solidFill>
                  <a:schemeClr val="tx1"/>
                </a:solidFill>
                <a:latin typeface="+mn-lt"/>
                <a:ea typeface="+mj-ea"/>
                <a:cs typeface="+mj-cs"/>
                <a:sym typeface="Times New Roman"/>
              </a:rPr>
              <a:t>August 13, 2025</a:t>
            </a:r>
          </a:p>
          <a:p>
            <a:pPr marL="0" marR="0" lvl="0" indent="0" algn="ctr">
              <a:lnSpc>
                <a:spcPct val="120000"/>
              </a:lnSpc>
              <a:spcBef>
                <a:spcPct val="0"/>
              </a:spcBef>
            </a:pPr>
            <a:r>
              <a:rPr lang="en-US" sz="5700" b="1" kern="1200" dirty="0">
                <a:solidFill>
                  <a:schemeClr val="tx1"/>
                </a:solidFill>
                <a:latin typeface="+mn-lt"/>
                <a:ea typeface="+mj-ea"/>
                <a:cs typeface="+mj-cs"/>
                <a:sym typeface="Times New Roman"/>
              </a:rPr>
              <a:t>Membership Meeting Minutes</a:t>
            </a:r>
          </a:p>
          <a:p>
            <a:pPr marL="0" marR="0" lv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5700" b="1" kern="1200" dirty="0">
              <a:solidFill>
                <a:schemeClr val="tx1"/>
              </a:solidFill>
              <a:latin typeface="+mn-lt"/>
              <a:ea typeface="+mj-ea"/>
              <a:cs typeface="+mj-cs"/>
              <a:sym typeface="Times New Roman"/>
            </a:endParaRPr>
          </a:p>
          <a:p>
            <a:pPr marL="1152525" marR="0" lvl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700" kern="1200" dirty="0">
                <a:solidFill>
                  <a:schemeClr val="tx1"/>
                </a:solidFill>
                <a:latin typeface="+mn-lt"/>
                <a:ea typeface="+mj-ea"/>
                <a:cs typeface="+mj-cs"/>
                <a:sym typeface="Times New Roman"/>
              </a:rPr>
              <a:t>Is there a motion to approve the August minutes?</a:t>
            </a:r>
          </a:p>
          <a:p>
            <a:pPr marL="1152525" marR="0" lvl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5700" kern="1200" dirty="0">
              <a:solidFill>
                <a:schemeClr val="tx1"/>
              </a:solidFill>
              <a:latin typeface="+mn-lt"/>
              <a:ea typeface="+mj-ea"/>
              <a:cs typeface="+mj-cs"/>
              <a:sym typeface="Times New Roman"/>
            </a:endParaRPr>
          </a:p>
          <a:p>
            <a:pPr marL="1152525" marR="0" lvl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700" kern="1200" dirty="0">
                <a:solidFill>
                  <a:schemeClr val="tx1"/>
                </a:solidFill>
                <a:latin typeface="+mn-lt"/>
                <a:ea typeface="+mj-ea"/>
                <a:cs typeface="+mj-cs"/>
                <a:sym typeface="Times New Roman"/>
              </a:rPr>
              <a:t>Is there a second? </a:t>
            </a:r>
          </a:p>
          <a:p>
            <a:pPr marL="1552575" marR="0" lvl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5700" kern="1200" dirty="0">
              <a:solidFill>
                <a:schemeClr val="tx1"/>
              </a:solidFill>
              <a:latin typeface="+mn-lt"/>
              <a:ea typeface="+mj-ea"/>
              <a:cs typeface="+mj-cs"/>
              <a:sym typeface="Times New Roman"/>
            </a:endParaRPr>
          </a:p>
          <a:p>
            <a:pPr marL="917575" marR="0" lvl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700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The minutes are approved. </a:t>
            </a:r>
          </a:p>
          <a:p>
            <a:pPr marL="917575" marR="0" lvl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700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Thank you. </a:t>
            </a:r>
          </a:p>
          <a:p>
            <a:pPr marL="917575" marR="0" lvl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5700" kern="1200" dirty="0">
              <a:solidFill>
                <a:schemeClr val="tx1"/>
              </a:solidFill>
              <a:latin typeface="+mn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66647693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">
          <a:extLst>
            <a:ext uri="{FF2B5EF4-FFF2-40B4-BE49-F238E27FC236}">
              <a16:creationId xmlns:a16="http://schemas.microsoft.com/office/drawing/2014/main" id="{C2C3DA74-13FB-4C00-2EF6-5662E5E3ED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hape&#10;&#10;Description automatically generated with medium confidence">
            <a:extLst>
              <a:ext uri="{FF2B5EF4-FFF2-40B4-BE49-F238E27FC236}">
                <a16:creationId xmlns:a16="http://schemas.microsoft.com/office/drawing/2014/main" id="{5AEA11AE-0582-D15D-4112-049E4A817D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378755" y="199674"/>
            <a:ext cx="2594567" cy="1393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Google Shape;33;p3">
            <a:extLst>
              <a:ext uri="{FF2B5EF4-FFF2-40B4-BE49-F238E27FC236}">
                <a16:creationId xmlns:a16="http://schemas.microsoft.com/office/drawing/2014/main" id="{DEEA3E7E-0406-4B1B-7A83-533CD86A1102}"/>
              </a:ext>
            </a:extLst>
          </p:cNvPr>
          <p:cNvSpPr txBox="1"/>
          <p:nvPr/>
        </p:nvSpPr>
        <p:spPr>
          <a:xfrm>
            <a:off x="218678" y="199674"/>
            <a:ext cx="6616462" cy="912492"/>
          </a:xfrm>
          <a:prstGeom prst="rect">
            <a:avLst/>
          </a:prstGeom>
        </p:spPr>
        <p:txBody>
          <a:bodyPr spcFirstLastPara="1" vert="horz" lIns="91440" tIns="45720" rIns="91440" bIns="45720" rtlCol="0" anchor="b" anchorCtr="0">
            <a:normAutofit/>
          </a:bodyPr>
          <a:lstStyle/>
          <a:p>
            <a:pPr marL="0" marR="0" lvl="0" inden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100" b="1" u="sng" kern="1200" dirty="0">
                <a:solidFill>
                  <a:schemeClr val="tx1"/>
                </a:solidFill>
                <a:latin typeface="+mj-lt"/>
                <a:ea typeface="+mj-ea"/>
                <a:cs typeface="+mj-cs"/>
                <a:sym typeface="Times New Roman"/>
              </a:rPr>
              <a:t>Upcoming Events</a:t>
            </a:r>
            <a:endParaRPr lang="en-US" sz="5100" u="sng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AABBA72-B7D0-6F7B-B5B5-B96E8CA047E2}"/>
              </a:ext>
            </a:extLst>
          </p:cNvPr>
          <p:cNvSpPr txBox="1"/>
          <p:nvPr/>
        </p:nvSpPr>
        <p:spPr>
          <a:xfrm>
            <a:off x="0" y="1592730"/>
            <a:ext cx="11973322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150" b="1" dirty="0">
                <a:latin typeface="+mn-lt"/>
              </a:rPr>
              <a:t>Board Meeting: </a:t>
            </a:r>
            <a:r>
              <a:rPr lang="en-US" sz="3150" dirty="0">
                <a:latin typeface="+mn-lt"/>
              </a:rPr>
              <a:t>Tue. September 30</a:t>
            </a:r>
            <a:r>
              <a:rPr lang="en-US" sz="3150" baseline="30000" dirty="0">
                <a:latin typeface="+mn-lt"/>
              </a:rPr>
              <a:t>th</a:t>
            </a:r>
            <a:r>
              <a:rPr lang="en-US" sz="3150" dirty="0">
                <a:latin typeface="+mn-lt"/>
              </a:rPr>
              <a:t> 7:00 pm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150" b="1" dirty="0">
                <a:latin typeface="+mn-lt"/>
              </a:rPr>
              <a:t>National Night Out: </a:t>
            </a:r>
            <a:r>
              <a:rPr lang="en-US" sz="3150" dirty="0">
                <a:latin typeface="+mn-lt"/>
              </a:rPr>
              <a:t>Tue. October 7</a:t>
            </a:r>
            <a:r>
              <a:rPr lang="en-US" sz="3150" baseline="30000" dirty="0">
                <a:latin typeface="+mn-lt"/>
              </a:rPr>
              <a:t>th</a:t>
            </a:r>
            <a:r>
              <a:rPr lang="en-US" sz="3150" dirty="0">
                <a:latin typeface="+mn-lt"/>
              </a:rPr>
              <a:t> 6:00 pm to 9:30 pm</a:t>
            </a:r>
            <a:endParaRPr lang="en-US" sz="3150" b="1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150" b="1" dirty="0">
                <a:latin typeface="+mn-lt"/>
              </a:rPr>
              <a:t>General Meeting: </a:t>
            </a:r>
            <a:r>
              <a:rPr lang="en-US" sz="3150" dirty="0">
                <a:latin typeface="+mn-lt"/>
              </a:rPr>
              <a:t>Wed. October 8</a:t>
            </a:r>
            <a:r>
              <a:rPr lang="en-US" sz="3150" baseline="30000" dirty="0">
                <a:latin typeface="+mn-lt"/>
              </a:rPr>
              <a:t>th</a:t>
            </a:r>
            <a:r>
              <a:rPr lang="en-US" sz="3150" dirty="0">
                <a:latin typeface="+mn-lt"/>
              </a:rPr>
              <a:t> 7:00 pm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150" b="1" dirty="0">
                <a:latin typeface="+mn-lt"/>
              </a:rPr>
              <a:t>Soiree for the Park</a:t>
            </a:r>
            <a:r>
              <a:rPr lang="en-US" sz="3150" dirty="0">
                <a:latin typeface="+mn-lt"/>
              </a:rPr>
              <a:t>: Fri. September 19</a:t>
            </a:r>
            <a:r>
              <a:rPr lang="en-US" sz="3150" baseline="30000" dirty="0">
                <a:latin typeface="+mn-lt"/>
              </a:rPr>
              <a:t>th</a:t>
            </a:r>
            <a:r>
              <a:rPr lang="en-US" sz="3150" dirty="0">
                <a:latin typeface="+mn-lt"/>
              </a:rPr>
              <a:t> 6:00 to 9:00 pm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150" b="1" dirty="0">
                <a:latin typeface="+mn-lt"/>
              </a:rPr>
              <a:t>New Residents Social: </a:t>
            </a:r>
            <a:r>
              <a:rPr lang="en-US" sz="3150" dirty="0">
                <a:latin typeface="+mn-lt"/>
              </a:rPr>
              <a:t>Sat. September 27</a:t>
            </a:r>
            <a:r>
              <a:rPr lang="en-US" sz="3150" baseline="30000" dirty="0">
                <a:latin typeface="+mn-lt"/>
              </a:rPr>
              <a:t>th</a:t>
            </a:r>
            <a:r>
              <a:rPr lang="en-US" sz="3150" dirty="0">
                <a:latin typeface="+mn-lt"/>
              </a:rPr>
              <a:t> 5:00 pm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150" b="1" dirty="0">
                <a:latin typeface="+mn-lt"/>
              </a:rPr>
              <a:t>Fall Festival: </a:t>
            </a:r>
            <a:r>
              <a:rPr lang="en-US" sz="3150" dirty="0">
                <a:latin typeface="+mn-lt"/>
              </a:rPr>
              <a:t>Sun. October 19</a:t>
            </a:r>
            <a:r>
              <a:rPr lang="en-US" sz="3150" baseline="30000" dirty="0">
                <a:latin typeface="+mn-lt"/>
              </a:rPr>
              <a:t>th</a:t>
            </a:r>
            <a:r>
              <a:rPr lang="en-US" sz="3150" dirty="0">
                <a:latin typeface="+mn-lt"/>
              </a:rPr>
              <a:t> Noon to 4:00 pm</a:t>
            </a:r>
            <a:endParaRPr lang="en-US" sz="3150" b="1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150" b="1" u="none" strike="noStrike" dirty="0">
                <a:effectLst/>
                <a:latin typeface="+mn-lt"/>
                <a:ea typeface="Calibri" panose="020F0502020204030204" pitchFamily="34" charset="0"/>
              </a:rPr>
              <a:t>Light Up the Square/Pet Parade: </a:t>
            </a:r>
            <a:r>
              <a:rPr lang="en-US" sz="3150" u="none" strike="noStrike" dirty="0">
                <a:effectLst/>
                <a:latin typeface="+mn-lt"/>
                <a:ea typeface="Calibri" panose="020F0502020204030204" pitchFamily="34" charset="0"/>
              </a:rPr>
              <a:t>Sat. December 6</a:t>
            </a:r>
            <a:r>
              <a:rPr lang="en-US" sz="3150" baseline="30000" dirty="0">
                <a:latin typeface="+mn-lt"/>
              </a:rPr>
              <a:t>th</a:t>
            </a:r>
            <a:r>
              <a:rPr lang="en-US" sz="3150" dirty="0">
                <a:latin typeface="+mn-lt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150" b="1" dirty="0">
                <a:latin typeface="+mn-lt"/>
              </a:rPr>
              <a:t>Holiday Parlor Tour </a:t>
            </a:r>
            <a:r>
              <a:rPr lang="en-US" sz="3150" dirty="0">
                <a:latin typeface="+mn-lt"/>
              </a:rPr>
              <a:t>(48</a:t>
            </a:r>
            <a:r>
              <a:rPr lang="en-US" sz="3150" baseline="30000" dirty="0">
                <a:latin typeface="+mn-lt"/>
              </a:rPr>
              <a:t>th</a:t>
            </a:r>
            <a:r>
              <a:rPr lang="en-US" sz="3150" dirty="0">
                <a:latin typeface="+mn-lt"/>
              </a:rPr>
              <a:t> Annual)</a:t>
            </a:r>
            <a:r>
              <a:rPr lang="en-US" sz="3150" b="1" dirty="0">
                <a:latin typeface="+mn-lt"/>
              </a:rPr>
              <a:t>: </a:t>
            </a:r>
            <a:r>
              <a:rPr lang="en-US" sz="3150" dirty="0">
                <a:latin typeface="+mn-lt"/>
              </a:rPr>
              <a:t>Sun. December 14</a:t>
            </a:r>
            <a:r>
              <a:rPr lang="en-US" sz="3150" baseline="30000" dirty="0">
                <a:latin typeface="+mn-lt"/>
              </a:rPr>
              <a:t>th</a:t>
            </a:r>
          </a:p>
          <a:p>
            <a:pPr marL="288925" lvl="1" indent="-288925">
              <a:buFont typeface="Arial" panose="020B0604020202020204" pitchFamily="34" charset="0"/>
              <a:buChar char="•"/>
            </a:pPr>
            <a:r>
              <a:rPr lang="en-US" sz="3150" b="1" dirty="0">
                <a:latin typeface="+mn-lt"/>
              </a:rPr>
              <a:t>Spring Home &amp; Garden Tour </a:t>
            </a:r>
            <a:r>
              <a:rPr lang="en-US" sz="3150" dirty="0">
                <a:latin typeface="+mn-lt"/>
              </a:rPr>
              <a:t>(57</a:t>
            </a:r>
            <a:r>
              <a:rPr lang="en-US" sz="3150" baseline="30000" dirty="0">
                <a:latin typeface="+mn-lt"/>
              </a:rPr>
              <a:t>th</a:t>
            </a:r>
            <a:r>
              <a:rPr lang="en-US" sz="3150" dirty="0">
                <a:latin typeface="+mn-lt"/>
              </a:rPr>
              <a:t> Annual): Sat. June 6 &amp; Sun. June 7, 2026</a:t>
            </a:r>
          </a:p>
        </p:txBody>
      </p:sp>
    </p:spTree>
    <p:extLst>
      <p:ext uri="{BB962C8B-B14F-4D97-AF65-F5344CB8AC3E}">
        <p14:creationId xmlns:p14="http://schemas.microsoft.com/office/powerpoint/2010/main" val="409034717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">
          <a:extLst>
            <a:ext uri="{FF2B5EF4-FFF2-40B4-BE49-F238E27FC236}">
              <a16:creationId xmlns:a16="http://schemas.microsoft.com/office/drawing/2014/main" id="{EE5A5E39-3877-5EB6-C597-EB94B00D69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hape&#10;&#10;Description automatically generated with medium confidence">
            <a:extLst>
              <a:ext uri="{FF2B5EF4-FFF2-40B4-BE49-F238E27FC236}">
                <a16:creationId xmlns:a16="http://schemas.microsoft.com/office/drawing/2014/main" id="{8D4E680A-5153-83CC-1A57-D4E2042566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378755" y="199674"/>
            <a:ext cx="2594567" cy="1393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Google Shape;33;p3">
            <a:extLst>
              <a:ext uri="{FF2B5EF4-FFF2-40B4-BE49-F238E27FC236}">
                <a16:creationId xmlns:a16="http://schemas.microsoft.com/office/drawing/2014/main" id="{039A4A0B-F783-6701-0E15-D1897EC42C9A}"/>
              </a:ext>
            </a:extLst>
          </p:cNvPr>
          <p:cNvSpPr txBox="1"/>
          <p:nvPr/>
        </p:nvSpPr>
        <p:spPr>
          <a:xfrm>
            <a:off x="1383323" y="1254369"/>
            <a:ext cx="10999835" cy="2602109"/>
          </a:xfrm>
          <a:prstGeom prst="rect">
            <a:avLst/>
          </a:prstGeom>
        </p:spPr>
        <p:txBody>
          <a:bodyPr spcFirstLastPara="1" vert="horz" lIns="91440" tIns="45720" rIns="91440" bIns="45720" rtlCol="0" anchor="b" anchorCtr="0">
            <a:noAutofit/>
          </a:bodyPr>
          <a:lstStyle/>
          <a:p>
            <a:pPr marL="2058988" marR="0" lvl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200" b="1" kern="1200" dirty="0">
              <a:solidFill>
                <a:schemeClr val="tx1"/>
              </a:solidFill>
              <a:latin typeface="+mn-lt"/>
              <a:ea typeface="+mj-ea"/>
              <a:cs typeface="+mj-cs"/>
              <a:sym typeface="Times New Roman"/>
            </a:endParaRPr>
          </a:p>
          <a:p>
            <a:pPr marL="1152525" marR="0" lvl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kern="1200" dirty="0">
                <a:solidFill>
                  <a:schemeClr val="tx1"/>
                </a:solidFill>
                <a:latin typeface="+mn-lt"/>
                <a:ea typeface="+mj-ea"/>
                <a:cs typeface="+mj-cs"/>
                <a:sym typeface="Times New Roman"/>
              </a:rPr>
              <a:t>Any Brief Announcements?</a:t>
            </a:r>
          </a:p>
          <a:p>
            <a:pPr marL="1152525" marR="0" lvl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600" kern="1200" dirty="0">
              <a:solidFill>
                <a:schemeClr val="tx1"/>
              </a:solidFill>
              <a:latin typeface="+mn-lt"/>
              <a:ea typeface="+mj-ea"/>
              <a:cs typeface="+mj-cs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7945473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">
          <a:extLst>
            <a:ext uri="{FF2B5EF4-FFF2-40B4-BE49-F238E27FC236}">
              <a16:creationId xmlns:a16="http://schemas.microsoft.com/office/drawing/2014/main" id="{C81BE931-0ABB-D09A-7F79-193A3D6F90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hape&#10;&#10;Description automatically generated with medium confidence">
            <a:extLst>
              <a:ext uri="{FF2B5EF4-FFF2-40B4-BE49-F238E27FC236}">
                <a16:creationId xmlns:a16="http://schemas.microsoft.com/office/drawing/2014/main" id="{E6B5CD70-2193-610C-35CF-3288A321BE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378755" y="199674"/>
            <a:ext cx="2594567" cy="1393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Google Shape;33;p3">
            <a:extLst>
              <a:ext uri="{FF2B5EF4-FFF2-40B4-BE49-F238E27FC236}">
                <a16:creationId xmlns:a16="http://schemas.microsoft.com/office/drawing/2014/main" id="{63B703AD-7C12-E8FA-8395-C3C0F1D65872}"/>
              </a:ext>
            </a:extLst>
          </p:cNvPr>
          <p:cNvSpPr txBox="1"/>
          <p:nvPr/>
        </p:nvSpPr>
        <p:spPr>
          <a:xfrm>
            <a:off x="641180" y="2819894"/>
            <a:ext cx="10909640" cy="3668909"/>
          </a:xfrm>
          <a:prstGeom prst="rect">
            <a:avLst/>
          </a:prstGeom>
        </p:spPr>
        <p:txBody>
          <a:bodyPr spcFirstLastPara="1" vert="horz" lIns="91440" tIns="45720" rIns="91440" bIns="45720" rtlCol="0" anchor="b" anchorCtr="0">
            <a:noAutofit/>
          </a:bodyPr>
          <a:lstStyle/>
          <a:p>
            <a:pPr marL="0" marR="0" lv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kern="1200" dirty="0">
                <a:solidFill>
                  <a:schemeClr val="tx1"/>
                </a:solidFill>
                <a:latin typeface="+mn-lt"/>
                <a:ea typeface="+mj-ea"/>
                <a:cs typeface="+mj-cs"/>
                <a:sym typeface="Times New Roman"/>
              </a:rPr>
              <a:t>Adjournment</a:t>
            </a:r>
          </a:p>
          <a:p>
            <a:pPr marL="2058988" marR="0" lvl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200" b="1" kern="1200" dirty="0">
              <a:solidFill>
                <a:schemeClr val="tx1"/>
              </a:solidFill>
              <a:latin typeface="+mn-lt"/>
              <a:ea typeface="+mj-ea"/>
              <a:cs typeface="+mj-cs"/>
              <a:sym typeface="Times New Roman"/>
            </a:endParaRPr>
          </a:p>
          <a:p>
            <a:pPr marL="1152525" marR="0" lvl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kern="1200" dirty="0">
                <a:solidFill>
                  <a:schemeClr val="tx1"/>
                </a:solidFill>
                <a:latin typeface="+mn-lt"/>
                <a:ea typeface="+mj-ea"/>
                <a:cs typeface="+mj-cs"/>
                <a:sym typeface="Times New Roman"/>
              </a:rPr>
              <a:t>Is there a motion to adjourn?</a:t>
            </a:r>
          </a:p>
          <a:p>
            <a:pPr marL="1152525" marR="0" lvl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600" kern="1200" dirty="0">
              <a:solidFill>
                <a:schemeClr val="tx1"/>
              </a:solidFill>
              <a:latin typeface="+mn-lt"/>
              <a:ea typeface="+mj-ea"/>
              <a:cs typeface="+mj-cs"/>
              <a:sym typeface="Times New Roman"/>
            </a:endParaRPr>
          </a:p>
          <a:p>
            <a:pPr marL="1152525" marR="0" lvl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kern="1200" dirty="0">
                <a:solidFill>
                  <a:schemeClr val="tx1"/>
                </a:solidFill>
                <a:latin typeface="+mn-lt"/>
                <a:ea typeface="+mj-ea"/>
                <a:cs typeface="+mj-cs"/>
                <a:sym typeface="Times New Roman"/>
              </a:rPr>
              <a:t>Is there a second? </a:t>
            </a:r>
          </a:p>
          <a:p>
            <a:pPr marL="1152525" marR="0" lvl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600" kern="1200" dirty="0">
              <a:solidFill>
                <a:schemeClr val="tx1"/>
              </a:solidFill>
              <a:latin typeface="+mn-lt"/>
              <a:ea typeface="+mj-ea"/>
              <a:cs typeface="+mj-cs"/>
              <a:sym typeface="Times New Roman"/>
            </a:endParaRPr>
          </a:p>
          <a:p>
            <a:pPr marL="1152525" marR="0" lvl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kern="1200" dirty="0">
                <a:solidFill>
                  <a:schemeClr val="tx1"/>
                </a:solidFill>
                <a:latin typeface="+mn-lt"/>
                <a:ea typeface="+mj-ea"/>
                <a:cs typeface="+mj-cs"/>
                <a:sym typeface="Times New Roman"/>
              </a:rPr>
              <a:t>Vote.</a:t>
            </a:r>
          </a:p>
          <a:p>
            <a:pPr marL="2058988" marR="0" lvl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600" kern="1200" dirty="0">
              <a:solidFill>
                <a:schemeClr val="tx1"/>
              </a:solidFill>
              <a:latin typeface="+mn-lt"/>
              <a:ea typeface="+mj-ea"/>
              <a:cs typeface="+mj-cs"/>
              <a:sym typeface="Times New Roman"/>
            </a:endParaRPr>
          </a:p>
          <a:p>
            <a:pPr marL="7938" marR="0" lvl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We are adjourned. </a:t>
            </a:r>
          </a:p>
          <a:p>
            <a:pPr marL="7938" marR="0" lvl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Thank you.</a:t>
            </a:r>
          </a:p>
          <a:p>
            <a:pPr marL="7938" marR="0" lvl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 </a:t>
            </a:r>
          </a:p>
          <a:p>
            <a:pPr marL="7938" marR="0" lvl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b="1" kern="1200" dirty="0">
                <a:solidFill>
                  <a:srgbClr val="0070C0"/>
                </a:solidFill>
                <a:latin typeface="+mn-lt"/>
                <a:ea typeface="+mj-ea"/>
                <a:cs typeface="+mj-cs"/>
              </a:rPr>
              <a:t>TIME TO SOCIALIZE !!</a:t>
            </a:r>
          </a:p>
        </p:txBody>
      </p:sp>
    </p:spTree>
    <p:extLst>
      <p:ext uri="{BB962C8B-B14F-4D97-AF65-F5344CB8AC3E}">
        <p14:creationId xmlns:p14="http://schemas.microsoft.com/office/powerpoint/2010/main" val="25756505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">
          <a:extLst>
            <a:ext uri="{FF2B5EF4-FFF2-40B4-BE49-F238E27FC236}">
              <a16:creationId xmlns:a16="http://schemas.microsoft.com/office/drawing/2014/main" id="{95F5012C-ADDA-59B4-6E55-15B8C9469F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hape&#10;&#10;Description automatically generated with medium confidence">
            <a:extLst>
              <a:ext uri="{FF2B5EF4-FFF2-40B4-BE49-F238E27FC236}">
                <a16:creationId xmlns:a16="http://schemas.microsoft.com/office/drawing/2014/main" id="{1B18F6B9-3595-6AE6-AE70-F6049332C4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378755" y="199674"/>
            <a:ext cx="2594567" cy="1393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Google Shape;33;p3">
            <a:extLst>
              <a:ext uri="{FF2B5EF4-FFF2-40B4-BE49-F238E27FC236}">
                <a16:creationId xmlns:a16="http://schemas.microsoft.com/office/drawing/2014/main" id="{0C783BC2-0198-DE76-BF7D-5C34E830BA46}"/>
              </a:ext>
            </a:extLst>
          </p:cNvPr>
          <p:cNvSpPr txBox="1"/>
          <p:nvPr/>
        </p:nvSpPr>
        <p:spPr>
          <a:xfrm>
            <a:off x="534834" y="1128713"/>
            <a:ext cx="10754562" cy="4695548"/>
          </a:xfrm>
          <a:prstGeom prst="rect">
            <a:avLst/>
          </a:prstGeom>
        </p:spPr>
        <p:txBody>
          <a:bodyPr spcFirstLastPara="1" vert="horz" lIns="91440" tIns="45720" rIns="91440" bIns="45720" rtlCol="0" anchor="b" anchorCtr="0">
            <a:noAutofit/>
          </a:bodyPr>
          <a:lstStyle/>
          <a:p>
            <a:pPr marL="0" marR="0" lv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  <a:sym typeface="Times New Roman"/>
              </a:rPr>
              <a:t>New neighbors: </a:t>
            </a:r>
          </a:p>
          <a:p>
            <a:pPr marL="0" marR="0" lv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  <a:sym typeface="Times New Roman"/>
              </a:rPr>
              <a:t>Welcome to our community!</a:t>
            </a:r>
          </a:p>
          <a:p>
            <a:pPr marL="0" marR="0" lv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  <a:sym typeface="Times New Roman"/>
              </a:rPr>
              <a:t>Please introduce yourself.</a:t>
            </a:r>
          </a:p>
          <a:p>
            <a:pPr marL="0" marR="0" lv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200" b="1" kern="1200" dirty="0">
              <a:solidFill>
                <a:schemeClr val="tx1"/>
              </a:solidFill>
              <a:latin typeface="+mj-lt"/>
              <a:ea typeface="+mj-ea"/>
              <a:cs typeface="+mj-cs"/>
              <a:sym typeface="Times New Roman"/>
            </a:endParaRPr>
          </a:p>
          <a:p>
            <a:pPr marL="0" marR="0" lv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  <a:sym typeface="Times New Roman"/>
              </a:rPr>
              <a:t>Also . . . For anyone else . . . </a:t>
            </a:r>
          </a:p>
          <a:p>
            <a:pPr marL="0" marR="0" lv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  <a:sym typeface="Times New Roman"/>
              </a:rPr>
              <a:t>Something to (briefly) share; but not overshare? </a:t>
            </a:r>
          </a:p>
          <a:p>
            <a:pPr marL="1944688" marR="0" lvl="0" indent="-471488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kern="1200" dirty="0">
                <a:solidFill>
                  <a:schemeClr val="tx1"/>
                </a:solidFill>
                <a:latin typeface="+mj-lt"/>
                <a:ea typeface="+mj-ea"/>
                <a:cs typeface="+mj-cs"/>
                <a:sym typeface="Times New Roman"/>
              </a:rPr>
              <a:t>Birthday (significant or otherwise)?</a:t>
            </a:r>
          </a:p>
          <a:p>
            <a:pPr marL="1944688" marR="0" lvl="0" indent="-471488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kern="1200" dirty="0">
                <a:solidFill>
                  <a:schemeClr val="tx1"/>
                </a:solidFill>
                <a:latin typeface="+mj-lt"/>
                <a:ea typeface="+mj-ea"/>
                <a:cs typeface="+mj-cs"/>
                <a:sym typeface="Times New Roman"/>
              </a:rPr>
              <a:t>Anniversary of something?</a:t>
            </a:r>
          </a:p>
          <a:p>
            <a:pPr marL="1944688" marR="0" lvl="0" indent="-471488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kern="1200" dirty="0">
                <a:solidFill>
                  <a:schemeClr val="tx1"/>
                </a:solidFill>
                <a:latin typeface="+mj-lt"/>
                <a:ea typeface="+mj-ea"/>
                <a:cs typeface="+mj-cs"/>
                <a:sym typeface="Times New Roman"/>
              </a:rPr>
              <a:t>Significant life event?</a:t>
            </a:r>
          </a:p>
        </p:txBody>
      </p:sp>
    </p:spTree>
    <p:extLst>
      <p:ext uri="{BB962C8B-B14F-4D97-AF65-F5344CB8AC3E}">
        <p14:creationId xmlns:p14="http://schemas.microsoft.com/office/powerpoint/2010/main" val="28026270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">
          <a:extLst>
            <a:ext uri="{FF2B5EF4-FFF2-40B4-BE49-F238E27FC236}">
              <a16:creationId xmlns:a16="http://schemas.microsoft.com/office/drawing/2014/main" id="{FA186DF8-EF62-0939-AC05-30EC8BF7D6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hape&#10;&#10;Description automatically generated with medium confidence">
            <a:extLst>
              <a:ext uri="{FF2B5EF4-FFF2-40B4-BE49-F238E27FC236}">
                <a16:creationId xmlns:a16="http://schemas.microsoft.com/office/drawing/2014/main" id="{F1637128-F140-5C31-C237-5762676E11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378755" y="199674"/>
            <a:ext cx="2594567" cy="1393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Google Shape;33;p3">
            <a:extLst>
              <a:ext uri="{FF2B5EF4-FFF2-40B4-BE49-F238E27FC236}">
                <a16:creationId xmlns:a16="http://schemas.microsoft.com/office/drawing/2014/main" id="{954CA1FF-1A3C-59A8-C309-445232E3E0AB}"/>
              </a:ext>
            </a:extLst>
          </p:cNvPr>
          <p:cNvSpPr txBox="1"/>
          <p:nvPr/>
        </p:nvSpPr>
        <p:spPr>
          <a:xfrm>
            <a:off x="50800" y="64477"/>
            <a:ext cx="9880543" cy="880803"/>
          </a:xfrm>
          <a:prstGeom prst="rect">
            <a:avLst/>
          </a:prstGeom>
        </p:spPr>
        <p:txBody>
          <a:bodyPr spcFirstLastPara="1" vert="horz" lIns="91440" tIns="45720" rIns="91440" bIns="45720" rtlCol="0" anchor="b" anchorCtr="0">
            <a:normAutofit/>
          </a:bodyPr>
          <a:lstStyle/>
          <a:p>
            <a:pPr marL="0" marR="0" lvl="0" inden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u="sng" kern="1200" dirty="0">
                <a:solidFill>
                  <a:schemeClr val="tx1"/>
                </a:solidFill>
                <a:latin typeface="+mj-lt"/>
                <a:ea typeface="+mj-ea"/>
                <a:cs typeface="+mj-cs"/>
                <a:sym typeface="Times New Roman"/>
              </a:rPr>
              <a:t>Guest Speakers/ Community Updates</a:t>
            </a:r>
            <a:endParaRPr lang="en-US" sz="4000" u="sng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Google Shape;33;p3">
            <a:extLst>
              <a:ext uri="{FF2B5EF4-FFF2-40B4-BE49-F238E27FC236}">
                <a16:creationId xmlns:a16="http://schemas.microsoft.com/office/drawing/2014/main" id="{A9021268-F4AC-2552-FDD5-305A7B71A263}"/>
              </a:ext>
            </a:extLst>
          </p:cNvPr>
          <p:cNvSpPr txBox="1"/>
          <p:nvPr/>
        </p:nvSpPr>
        <p:spPr>
          <a:xfrm>
            <a:off x="409639" y="1462986"/>
            <a:ext cx="12039393" cy="4201729"/>
          </a:xfrm>
          <a:prstGeom prst="rect">
            <a:avLst/>
          </a:prstGeom>
        </p:spPr>
        <p:txBody>
          <a:bodyPr spcFirstLastPara="1" vert="horz" lIns="91440" tIns="45720" rIns="91440" bIns="45720" rtlCol="0" anchor="b" anchorCtr="0">
            <a:normAutofit/>
          </a:bodyPr>
          <a:lstStyle/>
          <a:p>
            <a:pPr marL="457200" lvl="0" indent="-4572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en-US" sz="3200" b="1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Times New Roman"/>
              </a:rPr>
              <a:t>8</a:t>
            </a:r>
            <a:r>
              <a:rPr lang="en-US" sz="3200" b="1" kern="1200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Times New Roman"/>
              </a:rPr>
              <a:t>th</a:t>
            </a:r>
            <a:r>
              <a:rPr lang="en-US" sz="3200" b="1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Times New Roman"/>
              </a:rPr>
              <a:t> Ward Alderwoman: </a:t>
            </a:r>
            <a:r>
              <a:rPr lang="en-US" sz="3200" kern="120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Times New Roman"/>
              </a:rPr>
              <a:t>Jami Cox Antwi</a:t>
            </a:r>
          </a:p>
          <a:p>
            <a:pPr marL="457200" marR="0" lvl="0" indent="-4572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en-US" sz="3200" b="1" kern="120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Times New Roman"/>
              </a:rPr>
              <a:t>Police Report: </a:t>
            </a:r>
            <a:r>
              <a:rPr lang="en-US" sz="3200" kern="120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Times New Roman"/>
              </a:rPr>
              <a:t>Officer Rosa Rojas</a:t>
            </a:r>
          </a:p>
          <a:p>
            <a:pPr marL="457200" marR="0" lvl="0" indent="-4572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en-US" sz="3200" b="1" kern="120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Times New Roman"/>
              </a:rPr>
              <a:t>Neighborhood Improvement Specialist: </a:t>
            </a:r>
            <a:r>
              <a:rPr lang="en-US" sz="3200" kern="120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Times New Roman"/>
              </a:rPr>
              <a:t>Reign Harris</a:t>
            </a:r>
          </a:p>
          <a:p>
            <a:pPr marL="457200" marR="0" lvl="0" indent="-4572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en-US" sz="3200" b="1" kern="120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Times New Roman"/>
              </a:rPr>
              <a:t>Lafayette Park Conservancy: </a:t>
            </a:r>
            <a:r>
              <a:rPr lang="en-US" sz="3200" kern="120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Times New Roman"/>
              </a:rPr>
              <a:t>Michael Bushur</a:t>
            </a:r>
          </a:p>
          <a:p>
            <a:pPr marL="457200" indent="-4572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en-US" sz="3200" b="1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Times New Roman"/>
              </a:rPr>
              <a:t>Arts Council of Lafayette Square</a:t>
            </a:r>
          </a:p>
          <a:p>
            <a:pPr marL="0" marR="0" lv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5100" b="1" kern="1200" dirty="0">
              <a:solidFill>
                <a:schemeClr val="tx1"/>
              </a:solidFill>
              <a:latin typeface="+mj-lt"/>
              <a:ea typeface="+mj-ea"/>
              <a:cs typeface="+mj-cs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220947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">
          <a:extLst>
            <a:ext uri="{FF2B5EF4-FFF2-40B4-BE49-F238E27FC236}">
              <a16:creationId xmlns:a16="http://schemas.microsoft.com/office/drawing/2014/main" id="{16855C6F-C8D6-0DA6-E4FC-32D2DC7827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hape&#10;&#10;Description automatically generated with medium confidence">
            <a:extLst>
              <a:ext uri="{FF2B5EF4-FFF2-40B4-BE49-F238E27FC236}">
                <a16:creationId xmlns:a16="http://schemas.microsoft.com/office/drawing/2014/main" id="{A056F7A3-FBC7-B1AB-CC2F-52419CAFC6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378755" y="199674"/>
            <a:ext cx="2594567" cy="1393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Google Shape;33;p3">
            <a:extLst>
              <a:ext uri="{FF2B5EF4-FFF2-40B4-BE49-F238E27FC236}">
                <a16:creationId xmlns:a16="http://schemas.microsoft.com/office/drawing/2014/main" id="{30CEA132-5589-538E-11BF-EB49E2EA5878}"/>
              </a:ext>
            </a:extLst>
          </p:cNvPr>
          <p:cNvSpPr txBox="1"/>
          <p:nvPr/>
        </p:nvSpPr>
        <p:spPr>
          <a:xfrm>
            <a:off x="-186820" y="2746512"/>
            <a:ext cx="11862486" cy="4111488"/>
          </a:xfrm>
          <a:prstGeom prst="rect">
            <a:avLst/>
          </a:prstGeom>
        </p:spPr>
        <p:txBody>
          <a:bodyPr spcFirstLastPara="1" vert="horz" lIns="91440" tIns="45720" rIns="91440" bIns="45720" rtlCol="0" anchor="b" anchorCtr="0">
            <a:norm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kern="1200" dirty="0">
                <a:solidFill>
                  <a:schemeClr val="tx1"/>
                </a:solidFill>
                <a:sym typeface="Times New Roman"/>
              </a:rPr>
              <a:t>8</a:t>
            </a:r>
            <a:r>
              <a:rPr lang="en-US" sz="4000" b="1" kern="1200" baseline="30000" dirty="0">
                <a:solidFill>
                  <a:schemeClr val="tx1"/>
                </a:solidFill>
                <a:sym typeface="Times New Roman"/>
              </a:rPr>
              <a:t>th</a:t>
            </a:r>
            <a:r>
              <a:rPr lang="en-US" sz="4000" b="1" kern="1200" dirty="0">
                <a:solidFill>
                  <a:schemeClr val="tx1"/>
                </a:solidFill>
                <a:sym typeface="Times New Roman"/>
              </a:rPr>
              <a:t> Ward Alderwoman: </a:t>
            </a:r>
          </a:p>
          <a:p>
            <a:pPr algn="ctr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kern="1200" dirty="0">
                <a:solidFill>
                  <a:schemeClr val="tx1"/>
                </a:solidFill>
                <a:sym typeface="Times New Roman"/>
              </a:rPr>
              <a:t>Jami Cox Antwi</a:t>
            </a:r>
          </a:p>
          <a:p>
            <a:pPr indent="457200" algn="ctr">
              <a:lnSpc>
                <a:spcPct val="120000"/>
              </a:lnSpc>
              <a:spcBef>
                <a:spcPct val="0"/>
              </a:spcBef>
            </a:pPr>
            <a:endParaRPr lang="en-US" sz="3200" b="1" kern="1200" dirty="0">
              <a:solidFill>
                <a:schemeClr val="tx1"/>
              </a:solidFill>
              <a:sym typeface="Times New Roman"/>
            </a:endParaRPr>
          </a:p>
          <a:p>
            <a:pPr indent="457200" algn="ctr">
              <a:lnSpc>
                <a:spcPct val="120000"/>
              </a:lnSpc>
              <a:spcBef>
                <a:spcPct val="0"/>
              </a:spcBef>
            </a:pPr>
            <a:r>
              <a:rPr lang="en-US" sz="3200" dirty="0">
                <a:hlinkClick r:id="rId4"/>
              </a:rPr>
              <a:t>coxantwi@stlouis-mo.gov</a:t>
            </a:r>
            <a:r>
              <a:rPr lang="en-US" sz="3200" dirty="0"/>
              <a:t>.</a:t>
            </a:r>
          </a:p>
          <a:p>
            <a:pPr indent="457200" algn="ctr">
              <a:lnSpc>
                <a:spcPct val="120000"/>
              </a:lnSpc>
              <a:spcBef>
                <a:spcPct val="0"/>
              </a:spcBef>
            </a:pPr>
            <a:r>
              <a:rPr lang="en-US" sz="3200" dirty="0"/>
              <a:t>(314) 762-1944</a:t>
            </a:r>
          </a:p>
          <a:p>
            <a:pPr indent="457200" algn="ctr">
              <a:lnSpc>
                <a:spcPct val="120000"/>
              </a:lnSpc>
              <a:spcBef>
                <a:spcPct val="0"/>
              </a:spcBef>
            </a:pPr>
            <a:endParaRPr lang="en-US" sz="3200" kern="1200" dirty="0">
              <a:solidFill>
                <a:schemeClr val="tx1"/>
              </a:solidFill>
              <a:sym typeface="Times New Roman"/>
            </a:endParaRPr>
          </a:p>
          <a:p>
            <a:pPr marL="0" marR="0" lv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100" b="1" kern="1200" dirty="0">
              <a:solidFill>
                <a:schemeClr val="tx1"/>
              </a:solidFill>
              <a:latin typeface="+mn-lt"/>
              <a:ea typeface="+mj-ea"/>
              <a:cs typeface="+mj-cs"/>
              <a:sym typeface="Times New Roman"/>
            </a:endParaRPr>
          </a:p>
          <a:p>
            <a:pPr marL="0" marR="0" lv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100" kern="1200" dirty="0">
              <a:solidFill>
                <a:schemeClr val="tx1"/>
              </a:solidFill>
              <a:latin typeface="+mn-lt"/>
              <a:ea typeface="+mj-ea"/>
              <a:cs typeface="+mj-cs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993891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">
          <a:extLst>
            <a:ext uri="{FF2B5EF4-FFF2-40B4-BE49-F238E27FC236}">
              <a16:creationId xmlns:a16="http://schemas.microsoft.com/office/drawing/2014/main" id="{D016B5A4-8958-3CBE-16F7-092CB59733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hape&#10;&#10;Description automatically generated with medium confidence">
            <a:extLst>
              <a:ext uri="{FF2B5EF4-FFF2-40B4-BE49-F238E27FC236}">
                <a16:creationId xmlns:a16="http://schemas.microsoft.com/office/drawing/2014/main" id="{4873B1DF-0E37-2BD5-98FC-B8A7350D09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378755" y="199674"/>
            <a:ext cx="2594567" cy="1393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Google Shape;33;p3">
            <a:extLst>
              <a:ext uri="{FF2B5EF4-FFF2-40B4-BE49-F238E27FC236}">
                <a16:creationId xmlns:a16="http://schemas.microsoft.com/office/drawing/2014/main" id="{722B5A83-B487-1064-A1F5-141994FF860E}"/>
              </a:ext>
            </a:extLst>
          </p:cNvPr>
          <p:cNvSpPr txBox="1"/>
          <p:nvPr/>
        </p:nvSpPr>
        <p:spPr>
          <a:xfrm>
            <a:off x="404128" y="2300495"/>
            <a:ext cx="10909640" cy="2874848"/>
          </a:xfrm>
          <a:prstGeom prst="rect">
            <a:avLst/>
          </a:prstGeom>
        </p:spPr>
        <p:txBody>
          <a:bodyPr spcFirstLastPara="1" vert="horz" lIns="91440" tIns="45720" rIns="91440" bIns="45720" rtlCol="0" anchor="b" anchorCtr="0">
            <a:normAutofit/>
          </a:bodyPr>
          <a:lstStyle/>
          <a:p>
            <a:pPr marL="0" marR="0" lv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kern="1200" dirty="0">
                <a:solidFill>
                  <a:schemeClr val="tx1"/>
                </a:solidFill>
                <a:latin typeface="+mn-lt"/>
                <a:ea typeface="+mj-ea"/>
                <a:cs typeface="+mj-cs"/>
                <a:sym typeface="Times New Roman"/>
              </a:rPr>
              <a:t>Police Report: </a:t>
            </a:r>
          </a:p>
          <a:p>
            <a:pPr marL="0" marR="0" lv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kern="1200" dirty="0">
                <a:solidFill>
                  <a:schemeClr val="tx1"/>
                </a:solidFill>
                <a:latin typeface="+mn-lt"/>
                <a:ea typeface="+mj-ea"/>
                <a:cs typeface="+mj-cs"/>
                <a:sym typeface="Times New Roman"/>
              </a:rPr>
              <a:t>Officer Rosa Rojas</a:t>
            </a: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3657600" algn="l"/>
              </a:tabLst>
            </a:pPr>
            <a:endParaRPr lang="en-US" sz="1600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0" marR="0" algn="ctr">
              <a:lnSpc>
                <a:spcPct val="115000"/>
              </a:lnSpc>
              <a:spcBef>
                <a:spcPts val="260"/>
              </a:spcBef>
              <a:spcAft>
                <a:spcPts val="0"/>
              </a:spcAft>
              <a:tabLst>
                <a:tab pos="3657600" algn="l"/>
              </a:tabLst>
            </a:pPr>
            <a:r>
              <a:rPr lang="en-US" sz="3200" dirty="0">
                <a:solidFill>
                  <a:srgbClr val="0000FF"/>
                </a:solidFill>
                <a:effectLst/>
                <a:latin typeface="+mn-lt"/>
                <a:ea typeface="Calibri" panose="020F0502020204030204" pitchFamily="34" charset="0"/>
                <a:hlinkClick r:id="rId4"/>
              </a:rPr>
              <a:t>rrojas@slmpd.org</a:t>
            </a:r>
            <a:r>
              <a:rPr lang="en-US" sz="3200" dirty="0">
                <a:effectLst/>
                <a:latin typeface="+mn-lt"/>
                <a:ea typeface="Calibri" panose="020F0502020204030204" pitchFamily="34" charset="0"/>
              </a:rPr>
              <a:t> </a:t>
            </a:r>
            <a:endParaRPr lang="en-US" sz="3200" dirty="0">
              <a:effectLst/>
              <a:latin typeface="+mn-lt"/>
              <a:ea typeface="Arial" panose="020B0604020202020204" pitchFamily="34" charset="0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dirty="0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Mobile: 314-444-2595</a:t>
            </a:r>
          </a:p>
          <a:p>
            <a:pPr marL="0" marR="0" lv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51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196669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">
          <a:extLst>
            <a:ext uri="{FF2B5EF4-FFF2-40B4-BE49-F238E27FC236}">
              <a16:creationId xmlns:a16="http://schemas.microsoft.com/office/drawing/2014/main" id="{CAC67096-312D-0F0B-B4FB-BF1F297815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hape&#10;&#10;Description automatically generated with medium confidence">
            <a:extLst>
              <a:ext uri="{FF2B5EF4-FFF2-40B4-BE49-F238E27FC236}">
                <a16:creationId xmlns:a16="http://schemas.microsoft.com/office/drawing/2014/main" id="{FA08E36E-2637-A086-A9CB-69DA5BDC56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378755" y="199674"/>
            <a:ext cx="2594567" cy="1393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Google Shape;33;p3">
            <a:extLst>
              <a:ext uri="{FF2B5EF4-FFF2-40B4-BE49-F238E27FC236}">
                <a16:creationId xmlns:a16="http://schemas.microsoft.com/office/drawing/2014/main" id="{54E12932-72D0-D7FD-DCA2-FBD2ADF3E5C6}"/>
              </a:ext>
            </a:extLst>
          </p:cNvPr>
          <p:cNvSpPr txBox="1"/>
          <p:nvPr/>
        </p:nvSpPr>
        <p:spPr>
          <a:xfrm>
            <a:off x="526958" y="2314143"/>
            <a:ext cx="10909640" cy="2874848"/>
          </a:xfrm>
          <a:prstGeom prst="rect">
            <a:avLst/>
          </a:prstGeom>
        </p:spPr>
        <p:txBody>
          <a:bodyPr spcFirstLastPara="1" vert="horz" lIns="91440" tIns="45720" rIns="91440" bIns="45720" rtlCol="0" anchor="b" anchorCtr="0">
            <a:normAutofit/>
          </a:bodyPr>
          <a:lstStyle/>
          <a:p>
            <a:pPr marL="0" marR="0" lv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51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0478E53-768C-F7F2-DB3E-87A8C1568B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6318" y="0"/>
            <a:ext cx="5299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9334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">
          <a:extLst>
            <a:ext uri="{FF2B5EF4-FFF2-40B4-BE49-F238E27FC236}">
              <a16:creationId xmlns:a16="http://schemas.microsoft.com/office/drawing/2014/main" id="{327D2981-1CF0-DBCB-8D9C-2A92A9FCC0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hape&#10;&#10;Description automatically generated with medium confidence">
            <a:extLst>
              <a:ext uri="{FF2B5EF4-FFF2-40B4-BE49-F238E27FC236}">
                <a16:creationId xmlns:a16="http://schemas.microsoft.com/office/drawing/2014/main" id="{2A564F75-5AA7-8E99-6D29-9BA5CBC20C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378755" y="199674"/>
            <a:ext cx="2594567" cy="1393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Google Shape;33;p3">
            <a:extLst>
              <a:ext uri="{FF2B5EF4-FFF2-40B4-BE49-F238E27FC236}">
                <a16:creationId xmlns:a16="http://schemas.microsoft.com/office/drawing/2014/main" id="{E0EB4C2A-57A6-EE8F-C2D6-D8ECFA1EF418}"/>
              </a:ext>
            </a:extLst>
          </p:cNvPr>
          <p:cNvSpPr txBox="1"/>
          <p:nvPr/>
        </p:nvSpPr>
        <p:spPr>
          <a:xfrm>
            <a:off x="404128" y="2300495"/>
            <a:ext cx="10909640" cy="2874848"/>
          </a:xfrm>
          <a:prstGeom prst="rect">
            <a:avLst/>
          </a:prstGeom>
        </p:spPr>
        <p:txBody>
          <a:bodyPr spcFirstLastPara="1" vert="horz" lIns="91440" tIns="45720" rIns="91440" bIns="45720" rtlCol="0" anchor="b" anchorCtr="0">
            <a:normAutofit/>
          </a:bodyPr>
          <a:lstStyle/>
          <a:p>
            <a:pPr marL="0" marR="0" lv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51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3B60424-076E-6666-9B2E-634D19C8CA45}"/>
              </a:ext>
            </a:extLst>
          </p:cNvPr>
          <p:cNvSpPr txBox="1"/>
          <p:nvPr/>
        </p:nvSpPr>
        <p:spPr>
          <a:xfrm>
            <a:off x="113172" y="253841"/>
            <a:ext cx="9160076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Neighborhood Crime and Activity Report</a:t>
            </a:r>
          </a:p>
          <a:p>
            <a:pPr algn="ctr"/>
            <a:r>
              <a:rPr lang="en-US" sz="3600" b="1" dirty="0"/>
              <a:t>Lafayette Square </a:t>
            </a:r>
          </a:p>
          <a:p>
            <a:pPr algn="ctr"/>
            <a:r>
              <a:rPr lang="en-US" sz="3200" dirty="0"/>
              <a:t>for 28 days: August 4 through August 31, 2025</a:t>
            </a:r>
          </a:p>
        </p:txBody>
      </p:sp>
      <p:pic>
        <p:nvPicPr>
          <p:cNvPr id="7" name="Picture 6" descr="A table with numbers and percentages&#10;&#10;AI-generated content may be incorrect.">
            <a:extLst>
              <a:ext uri="{FF2B5EF4-FFF2-40B4-BE49-F238E27FC236}">
                <a16:creationId xmlns:a16="http://schemas.microsoft.com/office/drawing/2014/main" id="{D53BFB64-3AC1-C09F-D8CE-FD259D7C0F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908" y="2418850"/>
            <a:ext cx="11936183" cy="3885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284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40539</TotalTime>
  <Words>1285</Words>
  <Application>Microsoft Macintosh PowerPoint</Application>
  <PresentationFormat>Widescreen</PresentationFormat>
  <Paragraphs>261</Paragraphs>
  <Slides>32</Slides>
  <Notes>32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4" baseType="lpstr">
      <vt:lpstr>Bauhaus 93</vt:lpstr>
      <vt:lpstr>Avenir Next LT Pro</vt:lpstr>
      <vt:lpstr>Amasis MT Pro</vt:lpstr>
      <vt:lpstr>Segoe UI Historic</vt:lpstr>
      <vt:lpstr>Calibri</vt:lpstr>
      <vt:lpstr>Wingdings</vt:lpstr>
      <vt:lpstr>Trebuchet MS</vt:lpstr>
      <vt:lpstr>Amasis MT Pro Black</vt:lpstr>
      <vt:lpstr>Times New Roman</vt:lpstr>
      <vt:lpstr>Edwardian Script ITC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Budde.Erin</dc:creator>
  <cp:lastModifiedBy>Vincent Volpe</cp:lastModifiedBy>
  <cp:revision>184</cp:revision>
  <cp:lastPrinted>2025-01-09T00:23:47Z</cp:lastPrinted>
  <dcterms:created xsi:type="dcterms:W3CDTF">2024-01-06T15:10:06Z</dcterms:created>
  <dcterms:modified xsi:type="dcterms:W3CDTF">2025-09-10T00:49:48Z</dcterms:modified>
</cp:coreProperties>
</file>