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332" r:id="rId2"/>
    <p:sldId id="335" r:id="rId3"/>
    <p:sldId id="340" r:id="rId4"/>
    <p:sldId id="341" r:id="rId5"/>
    <p:sldId id="344" r:id="rId6"/>
    <p:sldId id="444" r:id="rId7"/>
    <p:sldId id="346" r:id="rId8"/>
    <p:sldId id="347" r:id="rId9"/>
    <p:sldId id="417" r:id="rId10"/>
    <p:sldId id="418" r:id="rId11"/>
    <p:sldId id="439" r:id="rId12"/>
    <p:sldId id="354" r:id="rId13"/>
    <p:sldId id="385" r:id="rId14"/>
    <p:sldId id="391" r:id="rId15"/>
    <p:sldId id="457" r:id="rId16"/>
    <p:sldId id="382" r:id="rId17"/>
    <p:sldId id="430" r:id="rId18"/>
    <p:sldId id="446" r:id="rId19"/>
    <p:sldId id="461" r:id="rId20"/>
    <p:sldId id="420" r:id="rId21"/>
    <p:sldId id="453" r:id="rId22"/>
    <p:sldId id="449" r:id="rId23"/>
    <p:sldId id="452" r:id="rId24"/>
    <p:sldId id="464" r:id="rId25"/>
    <p:sldId id="454" r:id="rId26"/>
    <p:sldId id="462" r:id="rId27"/>
    <p:sldId id="463" r:id="rId28"/>
    <p:sldId id="448" r:id="rId29"/>
    <p:sldId id="455" r:id="rId30"/>
    <p:sldId id="458" r:id="rId31"/>
    <p:sldId id="459" r:id="rId32"/>
    <p:sldId id="357" r:id="rId33"/>
    <p:sldId id="389" r:id="rId34"/>
    <p:sldId id="460" r:id="rId35"/>
    <p:sldId id="445" r:id="rId36"/>
    <p:sldId id="408" r:id="rId37"/>
    <p:sldId id="456" r:id="rId38"/>
    <p:sldId id="376" r:id="rId39"/>
    <p:sldId id="412" r:id="rId40"/>
    <p:sldId id="378" r:id="rId41"/>
  </p:sldIdLst>
  <p:sldSz cx="12192000" cy="6858000"/>
  <p:notesSz cx="6858000" cy="9144000"/>
  <p:embeddedFontLst>
    <p:embeddedFont>
      <p:font typeface="Trebuchet MS" panose="020B0703020202090204" pitchFamily="34" charset="0"/>
      <p:regular r:id="rId43"/>
      <p:bold r:id="rId44"/>
      <p: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jKx+MOwsxkJeqR2m+iD/6DCa79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4"/>
    <p:restoredTop sz="96124"/>
  </p:normalViewPr>
  <p:slideViewPr>
    <p:cSldViewPr snapToGrid="0">
      <p:cViewPr varScale="1">
        <p:scale>
          <a:sx n="92" d="100"/>
          <a:sy n="92" d="100"/>
        </p:scale>
        <p:origin x="176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1:5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24575,'11'-5'0,"-1"1"-2458,-6 2 0,-1 0 1,-3 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B467C880-F4BE-B6F9-5736-028365FAA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4B956193-8C98-9E8C-B0D8-546ADB2172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86B845E1-6FA3-999F-0790-38FF058412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5555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1F7C2AF1-A65B-E385-3E6E-D3A7C6401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C752761-7F37-07D4-FEC5-378F967A78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C99641CC-FD65-47F2-606F-5D4B6FDAE1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2432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625826DC-7C00-87D7-2B4C-769093E5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B6FE9C3E-BAE7-2C36-49BC-22716E7D42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00109975-19D7-4D40-6E51-A84EC0E1A5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332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356A251F-A34A-726B-0882-44289DF86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7AC961C-49F1-C445-EDEA-BB6B77A1F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357CC52-4FF7-D000-88C0-8ED2DA6368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4885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F82BC1CB-0D1C-57EA-A1E3-896299C64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0AC7FD0-F49C-968B-E216-CC26DA9588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79CD1D5-F1B8-9CB6-FD20-736D5B7F05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172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E75CC94A-6509-23A3-C0A6-9A6A82F72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01F55DEB-BFDA-6714-0BE7-45A27EC314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F9FB513-89BF-8345-B0E2-E366A1ABD1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1019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C0089854-6E0C-ED8E-D197-4969139A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EE0FC978-CFCC-FAAD-5710-20A58F522F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CFEA3169-7863-D82E-776D-BB1B2758E9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79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6A66EE89-AF07-46A0-D649-BD45AA978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2E0D6C84-8DD4-253C-E422-72E5DEDA52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1F85BDE6-09F6-88EB-0466-B7AE4C87FF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0193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6719B638-7669-62D8-1667-17C2603BC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B744A1C1-2062-8F7B-07D4-457EE121F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0FE79526-D98B-8209-BACE-06605BC7D4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356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DFE5F44C-18F9-8E8A-E584-8446992CD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E098AF09-581E-F2CC-83FD-18CBBEAE90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77EC8933-0E26-1455-A4F9-DE76848BE7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84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45E8A475-53B5-BAFF-55AD-7A7928B69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204C610D-EF4C-14FD-42D3-61AE04D20C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0FF86189-54A2-08F1-E390-5B82B82802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852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C350FDBE-AFAF-E062-BFAA-780C7FA45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769135BA-6176-36B4-3FC9-7CC7F583E0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A00088C2-52D1-17D2-EE65-ABE1A20E67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398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C32F9DAD-2600-4B2A-1C4D-1A59530F5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6E0E2D25-CCB6-9A32-C04A-C653B39A43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CA5A61FC-2121-4EFC-8975-33E6FA5259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272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5B959576-5250-11B6-93BF-1F937A31B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43A50A39-DC57-60F0-81F3-9BA8B55617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754E4139-6406-A964-3F6A-E3A7273472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2928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F35EA700-1323-BB46-BC8B-DEF20AFE3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2B742C71-980F-35AB-89B3-D7685EC7F0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AF7207F3-2794-3218-D35A-27AEF8A369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3757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D131E214-E220-5979-6887-8DE942475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5BB5E11D-8BC0-83E0-04BB-EBFEF05EE9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18AC7BB-7BF1-3F5C-8D7C-E17C9598CA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564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329FDFB0-05F0-DB16-5E36-7215A4E54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4CB9F2D-E5B5-AC49-74BB-C3735F497F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66A520C6-F011-37A5-E4D5-9730795819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505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C1FF6828-60FF-4CD7-25A3-7AE44B72E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9D4098A5-9DAA-DEB9-9534-474264951D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C6A6B0C-081C-CCD3-2DF3-DE21E390C0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307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F3AD0AC-372C-B409-BF9A-021EFB105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75B0F902-CCFE-C0C7-9FED-3BACC60A8C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40870BF5-F794-B1DE-E3BE-057081361C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7231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DB72ECF0-AC6E-4A47-A253-079619FFB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517668C6-7E80-3618-E179-9FC80B90F9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E60E174-8C4A-E628-7EBE-FE39EA6788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939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8BE3779-5325-B82D-5C57-0C4114C85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A27EC60-68B3-2E74-AEBE-B3E3ACFFF0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AAFD3FF-78D9-186A-6425-6FC5ACABF8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6276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2AF7BBF8-9720-999F-7558-CC5948E0C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DD6F767F-DF25-2590-C1B7-53ACD9C5F6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A593E977-1EC5-DA78-B55A-792B330357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3663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63CF29EC-EFA1-B7D5-2855-6B5F0325A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E6E58404-7D84-7479-7901-C4E98E3088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213B3641-7CB8-F455-1AFE-A25CDB8729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8975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4DB56A69-627D-9E6B-90D4-FDDB10A19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8666ABCF-4C20-B57C-763A-0C0D761A73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B237A311-3B55-F355-2201-73CB56C595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4950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F0AC87AA-3899-79DC-B7C5-DB53B161D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6A6990B0-5441-18D0-61CE-52112ECAE8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063714C-B169-2B4E-F4F7-DF7F6F5B6F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3790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47BA6C9F-ECFF-4493-F3D4-99A1DB2A1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436D48F4-D264-1737-AFA2-0EB9DB4EF1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E3CDBF84-FA28-BB16-1D71-A2B76C9C9B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5454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03FBF38C-B30E-38FB-87F7-A2313541A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1EF8772A-890A-FA50-D2AF-F1481C62E2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F61BD562-CCC2-0121-76FD-879105B328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17017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A941A94-FDC1-86CE-949D-FE94BC47D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9B05867A-2EE3-99CD-7793-CA5F5099AF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4F9BA81D-3EEE-F59C-1F5D-ED6252BEF4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1764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9BD83699-1649-0785-841B-FF3BB24FD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46B304B7-D78A-2A2C-9BF3-2089C1AB56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816D29DB-8D4A-2E79-2CF5-4D6E5DCA28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82716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2C169E53-8F6F-0140-D6AA-0288B1F0F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712512D-0358-C5A2-65DB-EA11DC081E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0C8861BC-26D7-F998-2FB3-A02BB0753F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59208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92A4AED8-9759-868D-DC3A-7DBE8F042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0B2A0544-F522-F76F-B1E2-29D50489F3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BB2587D-1F89-A849-0CAD-8122EB24B0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492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B4466A7E-EC6C-EA92-E9FB-A152FE20E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CCC722F0-2884-A9CA-D285-32F600587B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147B709D-8B08-29B9-D187-A0448EBA4E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163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B0E71F62-41F5-BE14-4633-BEA2CCC5D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425950E-A91B-7EB8-A83E-D4F5630759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9BCC0DE-B0CF-17F8-D34B-52E4A39639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70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6252D67-0B96-118A-E0CC-C72AD8B2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AECF9D13-D251-6E0A-585F-C19AA9383C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1F499202-F110-7056-4CEA-B3482CDC23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26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A5039213-0D2F-11F9-0BDD-CE22063E3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5076DC1-2EB6-856C-E2C9-1656C1F8CC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8FF5157-169E-45DA-9EB0-B5BC8177B0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219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959FEE58-3220-F7A6-F5D5-7CF301E3F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87F71A11-8C13-CD7D-0682-13EB09F094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AF4C61C0-AA9F-8F33-9081-BEE972527B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2547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C36B9B2D-41AA-D5C2-A0A1-E0327301E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03A255C6-8715-B47D-887E-870C26894B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E97C403-9BDB-070F-E773-0A4B72EB7C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7654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28ED62E3-2ED7-C6CB-9ED2-6D3CCA5B1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083ED88-7EBC-8052-97B8-55FC192823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F57CE15D-E8BF-1F08-1F23-5E3BE0D4F7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86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9101"/>
                <a:lumOff val="70899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rrisre@stlouis-mo.g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esident@lafayettepark.or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fety@lafayettesquare.or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esident@lafayettesquare.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fayettesquare.org/square-root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mbership@lafayettesquare.or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mbership@lafayettesquare.or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mbership@lafayettesquare.or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olidaytour@lafayettesquare.or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oa-president@stlouis-mo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xantwi@stlouis-mo.g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rojas@slmpd.or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9E7072B-6A66-E616-1B51-E752A718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489202"/>
            <a:ext cx="7225748" cy="387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6E8250-99FE-7BF9-1F05-E2BEAADA607A}"/>
              </a:ext>
            </a:extLst>
          </p:cNvPr>
          <p:cNvSpPr txBox="1"/>
          <p:nvPr/>
        </p:nvSpPr>
        <p:spPr>
          <a:xfrm>
            <a:off x="7876032" y="1828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Google Shape;21;p1">
            <a:extLst>
              <a:ext uri="{FF2B5EF4-FFF2-40B4-BE49-F238E27FC236}">
                <a16:creationId xmlns:a16="http://schemas.microsoft.com/office/drawing/2014/main" id="{B2807D4A-1E3B-E87E-31FF-2FC9C03D48D3}"/>
              </a:ext>
            </a:extLst>
          </p:cNvPr>
          <p:cNvSpPr txBox="1"/>
          <p:nvPr/>
        </p:nvSpPr>
        <p:spPr>
          <a:xfrm>
            <a:off x="47066" y="857502"/>
            <a:ext cx="4045225" cy="477628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85000" lnSpcReduction="1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Membership Meeting Wednesday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November 12, 2025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Lafayette Square Restoration Committee (LSRC)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neighborhood association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Lafayette Square</a:t>
            </a:r>
            <a:endParaRPr lang="en-US" sz="2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Established 1969.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Incorporated 1971.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dba </a:t>
            </a: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Lafayette Square Neighborhood Association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(LSNA)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Since 2022</a:t>
            </a:r>
            <a:endParaRPr lang="en-US" sz="1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b="1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327D2981-1CF0-DBCB-8D9C-2A92A9FCC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A564F75-5AA7-8E99-6D29-9BA5CBC2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E0EB4C2A-57A6-EE8F-C2D6-D8ECFA1EF418}"/>
              </a:ext>
            </a:extLst>
          </p:cNvPr>
          <p:cNvSpPr txBox="1"/>
          <p:nvPr/>
        </p:nvSpPr>
        <p:spPr>
          <a:xfrm>
            <a:off x="404128" y="2300495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60424-076E-6666-9B2E-634D19C8CA45}"/>
              </a:ext>
            </a:extLst>
          </p:cNvPr>
          <p:cNvSpPr txBox="1"/>
          <p:nvPr/>
        </p:nvSpPr>
        <p:spPr>
          <a:xfrm>
            <a:off x="0" y="145083"/>
            <a:ext cx="102727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Neighborhood Crime and Activity Report</a:t>
            </a:r>
          </a:p>
          <a:p>
            <a:pPr algn="ctr"/>
            <a:r>
              <a:rPr lang="en-US" sz="3600" b="1" dirty="0"/>
              <a:t>Lafayette Square </a:t>
            </a:r>
          </a:p>
          <a:p>
            <a:pPr algn="ctr"/>
            <a:r>
              <a:rPr lang="en-US" sz="3200" dirty="0"/>
              <a:t>for 28 days: October 13 thru November 9, 2025</a:t>
            </a:r>
          </a:p>
        </p:txBody>
      </p:sp>
      <p:pic>
        <p:nvPicPr>
          <p:cNvPr id="6" name="Picture 5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9CB7B073-B381-60C2-2B31-402947359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00495"/>
            <a:ext cx="12192000" cy="325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2EE4F5AE-2824-8CD6-EDE8-AF9208B76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C93C40-A078-5007-46EE-203448585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8EC262D2-9D25-66DA-0F53-B620D743B4CF}"/>
              </a:ext>
            </a:extLst>
          </p:cNvPr>
          <p:cNvSpPr txBox="1"/>
          <p:nvPr/>
        </p:nvSpPr>
        <p:spPr>
          <a:xfrm>
            <a:off x="526958" y="2314143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65A95-EF62-CDC5-638C-D37D5CFD2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5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F7D63328-4A24-CEE9-BD54-E13467BAA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730EDA3-2FCD-47DB-EAEA-73FEC606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4181BBFC-5DA1-AE89-38E0-02AB340A58DB}"/>
              </a:ext>
            </a:extLst>
          </p:cNvPr>
          <p:cNvSpPr txBox="1"/>
          <p:nvPr/>
        </p:nvSpPr>
        <p:spPr>
          <a:xfrm>
            <a:off x="499525" y="3164519"/>
            <a:ext cx="11192949" cy="2852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St. Louis Neighborhood Stabilization Division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Neighborhood Improvement Specialist: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Ms. Reign Harris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405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solidFill>
                  <a:srgbClr val="1155CC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harrisre@stlouis-mo.gov</a:t>
            </a:r>
            <a:endParaRPr lang="en-US" sz="3200" dirty="0">
              <a:effectLst/>
              <a:latin typeface="+mn-lt"/>
              <a:ea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405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</a:rPr>
              <a:t>(314) 901-3615 (cell)</a:t>
            </a:r>
            <a:endParaRPr lang="en-US" sz="3200" dirty="0">
              <a:effectLst/>
              <a:latin typeface="+mn-lt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040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6B55991C-A582-F3F2-9522-C3DC4F7D0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1ADF75-0814-475D-98AD-25CDE46B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1C906FBD-F685-8D85-C29F-ADE609701523}"/>
              </a:ext>
            </a:extLst>
          </p:cNvPr>
          <p:cNvSpPr txBox="1"/>
          <p:nvPr/>
        </p:nvSpPr>
        <p:spPr>
          <a:xfrm>
            <a:off x="221733" y="2890127"/>
            <a:ext cx="11192949" cy="2852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Lafayette Park Conservancy (LPC)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President: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Tricia Spence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1155CC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president@lafayettepark.org</a:t>
            </a:r>
            <a:endParaRPr lang="en-US" sz="3200" dirty="0">
              <a:solidFill>
                <a:srgbClr val="1155CC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(314) 949-2197</a:t>
            </a:r>
            <a:endParaRPr lang="en-US" sz="3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629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279DD91-DF1A-CE27-B357-A5C88561D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0518EB7-236A-E2B7-D9B3-3F41367E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C31423C9-B8FC-DCED-CC16-F3518D10CEAD}"/>
              </a:ext>
            </a:extLst>
          </p:cNvPr>
          <p:cNvSpPr txBox="1"/>
          <p:nvPr/>
        </p:nvSpPr>
        <p:spPr>
          <a:xfrm>
            <a:off x="123567" y="199674"/>
            <a:ext cx="9880543" cy="88080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Back to . . . Community Updates</a:t>
            </a:r>
            <a:endParaRPr lang="en-US" sz="40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9EF42446-96DD-7EBC-2070-3BA0B0E0B5C6}"/>
              </a:ext>
            </a:extLst>
          </p:cNvPr>
          <p:cNvSpPr txBox="1"/>
          <p:nvPr/>
        </p:nvSpPr>
        <p:spPr>
          <a:xfrm>
            <a:off x="498748" y="2250100"/>
            <a:ext cx="12467669" cy="440822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kern="1200" dirty="0">
              <a:solidFill>
                <a:srgbClr val="FF0000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kern="1200" dirty="0">
              <a:solidFill>
                <a:srgbClr val="FF0000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Board of Alderman President: </a:t>
            </a:r>
            <a:r>
              <a:rPr lang="en-US" sz="32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Megan Green</a:t>
            </a:r>
            <a:endParaRPr lang="en-US" sz="32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8</a:t>
            </a:r>
            <a:r>
              <a:rPr lang="en-US" sz="3200" b="1" kern="1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th</a:t>
            </a:r>
            <a:r>
              <a:rPr lang="en-US" sz="32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Ward Alderwoman: </a:t>
            </a:r>
            <a:r>
              <a:rPr lang="en-US" sz="32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Jami Cox Antwi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Police Report: </a:t>
            </a:r>
            <a:r>
              <a:rPr lang="en-US" sz="3200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Officer Rosa Rojas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Neighborhood Improvement Specialist: </a:t>
            </a:r>
            <a:r>
              <a:rPr lang="en-US" sz="32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Reign Harris</a:t>
            </a:r>
            <a:endParaRPr lang="en-US" sz="3200" kern="1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Neighborhood Improvement Specialist: </a:t>
            </a:r>
            <a:r>
              <a:rPr lang="en-US" sz="3200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Tricia Spence</a:t>
            </a: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kern="1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sz="33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546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488A985-A901-AFD9-AE1B-938A6A022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E5FA03-25CA-E3C6-2913-AB416272A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E2CD5A72-3959-F645-2D33-B4764A7D8455}"/>
              </a:ext>
            </a:extLst>
          </p:cNvPr>
          <p:cNvSpPr txBox="1"/>
          <p:nvPr/>
        </p:nvSpPr>
        <p:spPr>
          <a:xfrm>
            <a:off x="152247" y="2260297"/>
            <a:ext cx="11227970" cy="439802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Chair of Safety Report: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Jeff Kirkpatrick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safety@lafayettesquare.org</a:t>
            </a: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2410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5F019A3-F9E5-7E7C-D68B-E255FE8CD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887FCFB-85AF-3763-2CCB-F69D4D2FC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359102DB-E48F-E086-AA68-A2FA478F4091}"/>
              </a:ext>
            </a:extLst>
          </p:cNvPr>
          <p:cNvSpPr txBox="1"/>
          <p:nvPr/>
        </p:nvSpPr>
        <p:spPr>
          <a:xfrm>
            <a:off x="152247" y="2260297"/>
            <a:ext cx="11227970" cy="439802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President’s Report: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Vince Volpe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president@lafayettesquare.org</a:t>
            </a: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090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6FC8E415-06A0-15EA-EF4A-5A94B6015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EECF04-6D1C-FF4C-3B94-309C775C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836F45ED-94FE-9478-6FBD-4B2A1D13EFDD}"/>
              </a:ext>
            </a:extLst>
          </p:cNvPr>
          <p:cNvSpPr txBox="1"/>
          <p:nvPr/>
        </p:nvSpPr>
        <p:spPr>
          <a:xfrm>
            <a:off x="482015" y="976474"/>
            <a:ext cx="11491307" cy="490505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lnSpcReduction="10000"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President’s Report: Vince Volpe</a:t>
            </a: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Open Board Positions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Salting/ Snow Removal Update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“Square Roots” listing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Strategic Focus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Management</a:t>
            </a:r>
          </a:p>
          <a:p>
            <a:pPr marL="514350" lvl="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Covid-era Developments</a:t>
            </a:r>
          </a:p>
          <a:p>
            <a:pPr marL="514350" lvl="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Special Properties</a:t>
            </a: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9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FB931D1B-28AD-F793-C5D9-E82297764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01A837C-2ED7-EB35-EBD7-C0D038488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7922A56C-3F0A-A277-AEF8-7A08D86A7117}"/>
              </a:ext>
            </a:extLst>
          </p:cNvPr>
          <p:cNvSpPr txBox="1"/>
          <p:nvPr/>
        </p:nvSpPr>
        <p:spPr>
          <a:xfrm>
            <a:off x="218678" y="428198"/>
            <a:ext cx="9809242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Open 2025 Board Positions </a:t>
            </a:r>
            <a:r>
              <a:rPr lang="en-US" sz="32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(thru 12/31/25)</a:t>
            </a:r>
            <a:r>
              <a:rPr lang="en-US" sz="32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:</a:t>
            </a: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Vice-President/ President-Elect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Assistant Treasurer/ Treasurer-Elect</a:t>
            </a:r>
          </a:p>
          <a:p>
            <a:pPr marL="401638" lvl="1"/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60325" lvl="1"/>
            <a:r>
              <a:rPr lang="en-US" sz="32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Open 2026 Board Positions </a:t>
            </a:r>
            <a:r>
              <a:rPr lang="en-US" sz="32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(starting 1/1/26)</a:t>
            </a:r>
            <a:r>
              <a:rPr lang="en-US" sz="32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:</a:t>
            </a: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Vice-President/ President-Elect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Assistant Treasurer/ Treasurer-Elect</a:t>
            </a: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Member-at Large #4: 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(2-year term: 2026-2027)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01638" lvl="1"/>
            <a:r>
              <a:rPr lang="en-US" sz="32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We plan to have nominees for the 2026 board positions brought to the membership for election at the December 10</a:t>
            </a:r>
            <a:r>
              <a:rPr lang="en-US" sz="3200" baseline="30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monthly meeting.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728085-2278-CADD-FF34-8A4A691CAB82}"/>
                  </a:ext>
                </a:extLst>
              </p14:cNvPr>
              <p14:cNvContentPartPr/>
              <p14:nvPr/>
            </p14:nvContentPartPr>
            <p14:xfrm>
              <a:off x="4090080" y="1814228"/>
              <a:ext cx="1044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039FDC-1203-4C06-28E8-838D53C839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2440" y="1796228"/>
                <a:ext cx="46080" cy="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860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BA4B4CEA-8C09-8F01-EA02-4C509C739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45CD3A-79AC-98A5-8079-CE901208F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B3A63170-9808-AE12-19E8-4326A4ED1AF6}"/>
              </a:ext>
            </a:extLst>
          </p:cNvPr>
          <p:cNvSpPr txBox="1"/>
          <p:nvPr/>
        </p:nvSpPr>
        <p:spPr>
          <a:xfrm>
            <a:off x="350520" y="896202"/>
            <a:ext cx="10820400" cy="548528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Salting/ Snow Removal Update</a:t>
            </a: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  <a:p>
            <a:pPr marL="514350" lvl="0" indent="-5143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No contract at this point.</a:t>
            </a:r>
          </a:p>
          <a:p>
            <a:pPr marL="514350" lvl="0" indent="-5143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The contractor we had identified did not have appropriate insurance coverage. </a:t>
            </a:r>
          </a:p>
          <a:p>
            <a:pPr marL="514350" lvl="0" indent="-5143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We continue to seek a reputable contractor with appropriate insurance coverage.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sym typeface="Times New Roman"/>
            </a:endParaRP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0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/>
          <p:nvPr/>
        </p:nvSpPr>
        <p:spPr>
          <a:xfrm>
            <a:off x="-163717" y="63558"/>
            <a:ext cx="11991975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lang="en-US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177114" y="1756012"/>
            <a:ext cx="5654726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 to order</a:t>
            </a:r>
            <a:endParaRPr lang="en-US" sz="2800" b="1" dirty="0"/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Approval of October 8, 2025 minutes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 new residents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Sharing of news</a:t>
            </a:r>
            <a:endParaRPr lang="en-US" sz="2800"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Guest Speakers &amp; Community Updates</a:t>
            </a:r>
          </a:p>
          <a:p>
            <a:pPr marL="342900" lvl="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Elections for Calendar 2026 </a:t>
            </a:r>
            <a:endParaRPr lang="en-US" b="1" dirty="0"/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2"/>
          <p:cNvSpPr txBox="1"/>
          <p:nvPr/>
        </p:nvSpPr>
        <p:spPr>
          <a:xfrm>
            <a:off x="5595257" y="1756012"/>
            <a:ext cx="641962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Safety Report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President’s Report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Treasurer Report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Membership Report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2025 Pet Parade/ Light Up the Square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2025 Holiday Parlor Tour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Upcoming Events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Adjournment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Post-Meeting Socializing</a:t>
            </a:r>
            <a:endParaRPr lang="en-US" sz="2800" b="1" dirty="0"/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AC075A-367C-CAE2-CBBC-8544E012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80DBE257-09AE-6672-4ABF-6166E8A1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930BB7-81F0-7994-4CBC-79E31DF3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7F6FA47B-BF9C-3C0F-F818-E04E65C56299}"/>
              </a:ext>
            </a:extLst>
          </p:cNvPr>
          <p:cNvSpPr txBox="1"/>
          <p:nvPr/>
        </p:nvSpPr>
        <p:spPr>
          <a:xfrm>
            <a:off x="250880" y="1233054"/>
            <a:ext cx="11264914" cy="542527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endParaRPr lang="en-US" sz="4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D9C77-8424-CB13-1460-CBFD911FFF6D}"/>
              </a:ext>
            </a:extLst>
          </p:cNvPr>
          <p:cNvSpPr txBox="1"/>
          <p:nvPr/>
        </p:nvSpPr>
        <p:spPr>
          <a:xfrm>
            <a:off x="3487549" y="767706"/>
            <a:ext cx="4172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“Square Roots”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3195C12-8FE0-D460-89B7-E7B96DDC3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49" y="1572398"/>
            <a:ext cx="1150557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7988" marR="0" lvl="0" indent="-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had 201 completed submissions for this inaugural listing. -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 submissions = </a:t>
            </a:r>
            <a:r>
              <a:rPr lang="en-US" altLang="en-US" sz="3200" b="1" dirty="0">
                <a:solidFill>
                  <a:srgbClr val="3131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344</a:t>
            </a:r>
            <a:r>
              <a:rPr lang="en-US" altLang="en-US" sz="3200" dirty="0">
                <a:solidFill>
                  <a:srgbClr val="3131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our residents.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31313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Look for this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 Celebratory Listing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 the November issue of the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Marquis </a:t>
            </a:r>
            <a:r>
              <a:rPr kumimoji="0" lang="en-US" altLang="en-US" sz="3200" b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should be delivered on November 14</a:t>
            </a:r>
            <a:r>
              <a:rPr kumimoji="0" lang="en-US" altLang="en-US" sz="3200" b="0" u="none" strike="noStrike" cap="none" normalizeH="0" baseline="3000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kumimoji="0" lang="en-US" altLang="en-US" sz="3200" b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dirty="0"/>
              <a:t>If we missed you, please submit your name(s), address, and year you moved to Lafayette Square at: </a:t>
            </a:r>
            <a:r>
              <a:rPr lang="en-US" sz="3200" u="sng" dirty="0">
                <a:hlinkClick r:id="rId4"/>
              </a:rPr>
              <a:t>http://lafayettesquare.org/square-roots</a:t>
            </a:r>
            <a:r>
              <a:rPr lang="en-US" sz="3200" dirty="0"/>
              <a:t> and we will include you in the updated “Square Roots” listing published at the end of next year.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90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688B831D-CD2C-68E7-C735-79ADBE60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F8B6FC-8424-2420-D311-3C1209AB4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27188FC5-1827-EA97-E5AC-BCF4530416E2}"/>
              </a:ext>
            </a:extLst>
          </p:cNvPr>
          <p:cNvSpPr txBox="1"/>
          <p:nvPr/>
        </p:nvSpPr>
        <p:spPr>
          <a:xfrm>
            <a:off x="396240" y="1471924"/>
            <a:ext cx="10820400" cy="548528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Strategic Focus</a:t>
            </a: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  <a:p>
            <a:pPr marL="514350" lvl="0" indent="-51435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200" b="1" dirty="0"/>
              <a:t>Improvements</a:t>
            </a:r>
            <a:r>
              <a:rPr lang="en-US" sz="3200" dirty="0"/>
              <a:t>: Public improvements to the streets, alleys, and sidewalks in Lafayette Square</a:t>
            </a:r>
          </a:p>
          <a:p>
            <a:pPr marL="514350" indent="-51435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Safety</a:t>
            </a:r>
            <a:r>
              <a:rPr lang="en-US" sz="3200" b="1" dirty="0"/>
              <a:t>: </a:t>
            </a:r>
            <a:r>
              <a:rPr lang="en-US" sz="3200" dirty="0"/>
              <a:t>Police presence, paid patrols, safe streets</a:t>
            </a:r>
            <a:endParaRPr lang="en-US" sz="3200" b="1" dirty="0"/>
          </a:p>
          <a:p>
            <a:pPr marL="514350" lvl="0" indent="-51435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200" b="1" dirty="0"/>
              <a:t>Restoration and Preservation</a:t>
            </a:r>
            <a:r>
              <a:rPr lang="en-US" sz="3200" dirty="0"/>
              <a:t>: Enforcement of the historic code to ensure the appropriate restoration and preservation of our 19</a:t>
            </a:r>
            <a:r>
              <a:rPr lang="en-US" sz="3200" baseline="30000" dirty="0"/>
              <a:t>th</a:t>
            </a:r>
            <a:r>
              <a:rPr lang="en-US" sz="3200" dirty="0"/>
              <a:t> century residential and commercial buildings as well as our 20</a:t>
            </a:r>
            <a:r>
              <a:rPr lang="en-US" sz="3200" baseline="30000" dirty="0"/>
              <a:t>th</a:t>
            </a:r>
            <a:r>
              <a:rPr lang="en-US" sz="3200" dirty="0"/>
              <a:t> century and 21</a:t>
            </a:r>
            <a:r>
              <a:rPr lang="en-US" sz="3200" baseline="30000" dirty="0"/>
              <a:t>st</a:t>
            </a:r>
            <a:r>
              <a:rPr lang="en-US" sz="3200" dirty="0"/>
              <a:t> century replica homes.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sym typeface="Times New Roman"/>
            </a:endParaRP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89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F2C7F3B-3FA9-DAB1-8423-1CCC877AB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8C4257-27F6-1E03-97F8-B2009CA0C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EBA16C08-0499-A900-4911-A08831F034CC}"/>
              </a:ext>
            </a:extLst>
          </p:cNvPr>
          <p:cNvSpPr txBox="1"/>
          <p:nvPr/>
        </p:nvSpPr>
        <p:spPr>
          <a:xfrm>
            <a:off x="218678" y="504474"/>
            <a:ext cx="11754644" cy="665832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10000"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Management</a:t>
            </a:r>
            <a:endParaRPr lang="en-US" sz="43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Nine board members have management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responsibilities for specific budget areas: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President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Treasurer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Fundraising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Preservation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Improvements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Safety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Communications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Membership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Business Affairs</a:t>
            </a:r>
          </a:p>
          <a:p>
            <a:pPr>
              <a:spcBef>
                <a:spcPct val="0"/>
              </a:spcBef>
            </a:pP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28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5739D3B7-E4CC-557E-D8CA-76EDA5391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11C639-6206-8909-0D60-AA9DAD31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FCD8AB0D-E5AC-64CD-A06B-A8B5E7865448}"/>
              </a:ext>
            </a:extLst>
          </p:cNvPr>
          <p:cNvSpPr txBox="1"/>
          <p:nvPr/>
        </p:nvSpPr>
        <p:spPr>
          <a:xfrm>
            <a:off x="-121920" y="2004275"/>
            <a:ext cx="12095242" cy="4526280"/>
          </a:xfrm>
          <a:prstGeom prst="rect">
            <a:avLst/>
          </a:prstGeom>
        </p:spPr>
        <p:txBody>
          <a:bodyPr spcFirstLastPara="1" vert="horz" lIns="91440" tIns="45720" rIns="91440" bIns="45720" numCol="2" rtlCol="0" anchor="b" anchorCtr="0">
            <a:normAutofit fontScale="92500" lnSpcReduction="10000"/>
          </a:bodyPr>
          <a:lstStyle/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Preservation Committee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Problem Properties Committee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Spring Home &amp; Garden Tour Chair &amp; Committee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Holiday Parlor Tour Chair &amp; Committee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Block Captain Coordinator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Community Directory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Sponsorships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Maintenance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Beautification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FB “Blue Dot” &amp; Instagram Manager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Community Garden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Friday Night Social Organizer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Marquis </a:t>
            </a: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editor</a:t>
            </a:r>
          </a:p>
          <a:p>
            <a:pPr marL="755650" lvl="1" indent="-317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Tour de Lafayette Coordinator</a:t>
            </a:r>
            <a:endParaRPr lang="en-US" sz="30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ct val="0"/>
              </a:spcBef>
            </a:pP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CA752-71F3-B6B8-A363-BED2B2B6ECA0}"/>
              </a:ext>
            </a:extLst>
          </p:cNvPr>
          <p:cNvSpPr txBox="1"/>
          <p:nvPr/>
        </p:nvSpPr>
        <p:spPr>
          <a:xfrm>
            <a:off x="218678" y="199674"/>
            <a:ext cx="9160077" cy="213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Management</a:t>
            </a:r>
            <a:endPara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Numerous other volunteers have responsibilities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for important budget or activity areas: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533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8714876B-79AE-36C2-66C6-0046741FF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D005CF-D1C1-8B94-0200-7FB271873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F9BA7E71-1823-BFEC-F41F-A4A011C37082}"/>
              </a:ext>
            </a:extLst>
          </p:cNvPr>
          <p:cNvSpPr txBox="1"/>
          <p:nvPr/>
        </p:nvSpPr>
        <p:spPr>
          <a:xfrm>
            <a:off x="218678" y="765293"/>
            <a:ext cx="12192000" cy="108062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Covid-era Developments</a:t>
            </a: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8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Picture 4" descr="A collage of photos of a person&#10;&#10;AI-generated content may be incorrect.">
            <a:extLst>
              <a:ext uri="{FF2B5EF4-FFF2-40B4-BE49-F238E27FC236}">
                <a16:creationId xmlns:a16="http://schemas.microsoft.com/office/drawing/2014/main" id="{67B851C5-BD3A-727F-030B-6B282FB89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78" y="1148316"/>
            <a:ext cx="4440526" cy="5510010"/>
          </a:xfrm>
          <a:prstGeom prst="rect">
            <a:avLst/>
          </a:prstGeom>
        </p:spPr>
      </p:pic>
      <p:pic>
        <p:nvPicPr>
          <p:cNvPr id="7" name="Picture 6" descr="A group of men sitting at a table with drinks&#10;&#10;AI-generated content may be incorrect.">
            <a:extLst>
              <a:ext uri="{FF2B5EF4-FFF2-40B4-BE49-F238E27FC236}">
                <a16:creationId xmlns:a16="http://schemas.microsoft.com/office/drawing/2014/main" id="{A6B66314-C04E-65D1-4855-BCD73575A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923" y="3169919"/>
            <a:ext cx="6162046" cy="31401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7FA562-FA19-8E14-A261-DC2A02468C65}"/>
              </a:ext>
            </a:extLst>
          </p:cNvPr>
          <p:cNvSpPr txBox="1"/>
          <p:nvPr/>
        </p:nvSpPr>
        <p:spPr>
          <a:xfrm>
            <a:off x="5317151" y="1843871"/>
            <a:ext cx="6209414" cy="628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en-US" sz="3200" b="1" dirty="0"/>
              <a:t>James L. “Jim” King Fund</a:t>
            </a:r>
          </a:p>
        </p:txBody>
      </p:sp>
    </p:spTree>
    <p:extLst>
      <p:ext uri="{BB962C8B-B14F-4D97-AF65-F5344CB8AC3E}">
        <p14:creationId xmlns:p14="http://schemas.microsoft.com/office/powerpoint/2010/main" val="1118990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94AA627C-DDB4-7049-F8BD-C16F9DC55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0B52F97-A6DF-9E27-F1F6-A1A2D5EC7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A1C13FA9-07D9-FA34-0985-0DACC89C782F}"/>
              </a:ext>
            </a:extLst>
          </p:cNvPr>
          <p:cNvSpPr txBox="1"/>
          <p:nvPr/>
        </p:nvSpPr>
        <p:spPr>
          <a:xfrm>
            <a:off x="218678" y="575209"/>
            <a:ext cx="11973322" cy="650446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10000"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Covid-era Developments</a:t>
            </a: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2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en-US" sz="3200" b="1" dirty="0"/>
              <a:t>Jim King Fund</a:t>
            </a:r>
          </a:p>
          <a:p>
            <a:pPr marL="920750" lvl="1" indent="-4524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In memory of our neighbor James “Jim” King</a:t>
            </a:r>
          </a:p>
          <a:p>
            <a:pPr marL="920750" lvl="1" indent="-4524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Jim was an early pioneer: 1973. Restored home on 18</a:t>
            </a:r>
            <a:r>
              <a:rPr lang="en-US" sz="3200" baseline="30000" dirty="0"/>
              <a:t>th</a:t>
            </a:r>
            <a:r>
              <a:rPr lang="en-US" sz="3200" dirty="0"/>
              <a:t> St.</a:t>
            </a:r>
          </a:p>
          <a:p>
            <a:pPr marL="920750" lvl="1" indent="-4524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Talented artist: landscape and interior design</a:t>
            </a:r>
          </a:p>
          <a:p>
            <a:pPr marL="920750" lvl="1" indent="-4524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Avid gardener</a:t>
            </a:r>
          </a:p>
          <a:p>
            <a:pPr marL="920750" lvl="1" indent="-4524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Lover of animals: rescued animals</a:t>
            </a:r>
          </a:p>
          <a:p>
            <a:pPr marL="920750" lvl="1" indent="-4524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Fund was established: 11/17/20 by Paul and Gail King &amp; Jim’s nephews.</a:t>
            </a:r>
          </a:p>
          <a:p>
            <a:pPr marL="920750" lvl="1" indent="-4524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$200,000 fund. 4% per year available for sustaining or revitalizing the “Lafayette Square community”</a:t>
            </a:r>
          </a:p>
          <a:p>
            <a:pPr marL="920750" lvl="1" indent="-4524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Annual Jim King Pet Parade</a:t>
            </a: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43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94892548-40A6-C90E-6B8C-5D0720ECB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CFA2C22-ABAD-B604-ED54-30653D7EB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CB4AA932-8339-DEE3-AEC9-1B5A2EE61895}"/>
              </a:ext>
            </a:extLst>
          </p:cNvPr>
          <p:cNvSpPr txBox="1"/>
          <p:nvPr/>
        </p:nvSpPr>
        <p:spPr>
          <a:xfrm>
            <a:off x="101719" y="713436"/>
            <a:ext cx="11988562" cy="575096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70000" lnSpcReduction="20000"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Covid-era Developments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57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1910 &amp; 1922 Park Avenue </a:t>
            </a:r>
            <a:r>
              <a:rPr lang="en-US" sz="57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(aka “pocket park”): </a:t>
            </a:r>
          </a:p>
          <a:p>
            <a:pPr marL="920750" lvl="2" indent="-4524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Ownership transferred to LSRC on 12/22/21 by </a:t>
            </a:r>
            <a:r>
              <a:rPr lang="en-US" sz="4600" dirty="0"/>
              <a:t>Near Southside Improvement Corporation – NSIC (formerly the ”TIF”)</a:t>
            </a:r>
          </a:p>
          <a:p>
            <a:pPr marL="920750" lvl="2" indent="-4524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Those two parcels are likely worth $250,000.</a:t>
            </a:r>
          </a:p>
          <a:p>
            <a:pPr marL="920750" lvl="2" indent="-4524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The 2001 Urban Plan shows there will be a building on the SE corner of Park and Mississippi. </a:t>
            </a:r>
          </a:p>
          <a:p>
            <a:pPr marL="920750" lvl="2" indent="-4524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In 2022 and 2023, the LSRC board spent $21K plus for landscape architectural plans to develop the “pocket park.”</a:t>
            </a: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32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FEE98987-4C41-F735-1EE7-A6BE745B5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C8C1C1-D81B-CB38-8F52-FA82F0229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2C602FE3-AF9F-4203-E3A6-BA5D8152BFA3}"/>
              </a:ext>
            </a:extLst>
          </p:cNvPr>
          <p:cNvSpPr txBox="1"/>
          <p:nvPr/>
        </p:nvSpPr>
        <p:spPr>
          <a:xfrm>
            <a:off x="109339" y="1111348"/>
            <a:ext cx="11973322" cy="591546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85000" lnSpcReduction="10000"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Covid-era Developments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47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1910 &amp; 1922 Park Avenue </a:t>
            </a:r>
            <a:r>
              <a:rPr lang="en-US" sz="47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(aka “pocket park”): </a:t>
            </a:r>
          </a:p>
          <a:p>
            <a:pPr marL="920750" lvl="3" indent="-4683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800" kern="1200" dirty="0">
                <a:solidFill>
                  <a:schemeClr val="tx1"/>
                </a:solidFill>
                <a:sym typeface="Times New Roman"/>
              </a:rPr>
              <a:t>Given the 2001 Urban Plan, that was an ill-advised use of funds.</a:t>
            </a:r>
          </a:p>
          <a:p>
            <a:pPr marL="920750" lvl="3" indent="-4683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800" kern="1200" dirty="0">
                <a:solidFill>
                  <a:schemeClr val="tx1"/>
                </a:solidFill>
                <a:sym typeface="Times New Roman"/>
              </a:rPr>
              <a:t>Even without the Urban Plan, our focus should be on the 30-acre park across the street rather than developing and managing a two-lot “pocket park.”</a:t>
            </a:r>
          </a:p>
          <a:p>
            <a:pPr marL="920750" lvl="3" indent="-4683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800" kern="1200" dirty="0">
                <a:solidFill>
                  <a:schemeClr val="tx1"/>
                </a:solidFill>
                <a:sym typeface="Times New Roman"/>
              </a:rPr>
              <a:t>In general, a fully volunteer organization should not be owning and managing property other than what we may need to do re temporary ownership of a ”problem property.” </a:t>
            </a: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6216A-2DD0-C56A-8B72-E9B8CD75F1C0}"/>
              </a:ext>
            </a:extLst>
          </p:cNvPr>
          <p:cNvSpPr txBox="1"/>
          <p:nvPr/>
        </p:nvSpPr>
        <p:spPr>
          <a:xfrm>
            <a:off x="-1852246" y="1894719"/>
            <a:ext cx="6156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84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1B95240A-B476-2B72-D52C-5521B3791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8C60D9-3CEC-7048-CBCE-1BC0CDF47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146531AA-7D52-E657-8253-B035178E2778}"/>
              </a:ext>
            </a:extLst>
          </p:cNvPr>
          <p:cNvSpPr txBox="1"/>
          <p:nvPr/>
        </p:nvSpPr>
        <p:spPr>
          <a:xfrm>
            <a:off x="284512" y="896202"/>
            <a:ext cx="11622975" cy="645358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62500" lnSpcReduction="20000"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“Special Properties”</a:t>
            </a: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8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  <a:p>
            <a:pPr marL="285750" lvl="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Fountain Plaza</a:t>
            </a:r>
          </a:p>
          <a:p>
            <a:pPr marL="1042988" lvl="0" indent="-3635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Owner: Near Southside Improvement Corporation – “NSIC” (formerly the “TIF”) </a:t>
            </a:r>
          </a:p>
          <a:p>
            <a:pPr marL="285750" lvl="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5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Community Garden (</a:t>
            </a:r>
            <a:r>
              <a:rPr lang="en-US" sz="4500" dirty="0"/>
              <a:t>1701-07 Park / 1319 Dolman)</a:t>
            </a:r>
            <a:endParaRPr lang="en-US" sz="4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marL="1042988" lvl="0" indent="-3635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Owner: Seed St. Louis, a nonprofit (fka “Gateway Greening”)</a:t>
            </a:r>
          </a:p>
          <a:p>
            <a:pPr marL="1042988" lvl="0" indent="-3635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LSRC: Is the ”Custodian” – collects garden fees, etc. </a:t>
            </a:r>
          </a:p>
          <a:p>
            <a:pPr marL="285750" lvl="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Vacant lots at 1100 Mississippi </a:t>
            </a:r>
            <a:r>
              <a:rPr lang="en-US" sz="4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(west side of Mississippi)</a:t>
            </a:r>
          </a:p>
          <a:p>
            <a:pPr marL="1042988" lvl="0" indent="-3635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Owner: Lafayette Walk HOA</a:t>
            </a:r>
          </a:p>
          <a:p>
            <a:pPr marL="285750" lvl="0" indent="-27146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Parking lot at 1700 block of Chouteau</a:t>
            </a:r>
          </a:p>
          <a:p>
            <a:pPr marL="1042988" lvl="0" indent="-3635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Owner: NSIC (formerly “the TIF”), Streets Dept. &amp; LRA</a:t>
            </a: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1910 &amp; 1922 Park Avenue – aka “pocket park” </a:t>
            </a:r>
          </a:p>
          <a:p>
            <a:pPr marL="1042988" lvl="1" indent="-36353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Owner: LSRC (since 12/22/21)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sym typeface="Times New Roman"/>
            </a:endParaRP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75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364292EF-20B5-9C8F-19CE-88AD6861C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687BCE8-3FAC-4869-014D-8EB39E96B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2CF877B8-521C-10AE-0EC7-8D9AB68A7813}"/>
              </a:ext>
            </a:extLst>
          </p:cNvPr>
          <p:cNvSpPr txBox="1"/>
          <p:nvPr/>
        </p:nvSpPr>
        <p:spPr>
          <a:xfrm>
            <a:off x="218678" y="381000"/>
            <a:ext cx="11147703" cy="272796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Parking Lot: 1700 block of Chouteau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8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sym typeface="Times New Roman"/>
            </a:endParaRP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A10BA09-3B3E-4681-9311-1109CEB979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6FBFD-5D9D-0686-DF3B-245F4008D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207370"/>
            <a:ext cx="7680824" cy="552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0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BE5DF2CF-8C23-15CC-983F-A2B870C4A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92D379-587F-C9E7-068F-34C365308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487082ED-C2C3-18F3-ECB4-8E2950BACDF8}"/>
              </a:ext>
            </a:extLst>
          </p:cNvPr>
          <p:cNvSpPr txBox="1"/>
          <p:nvPr/>
        </p:nvSpPr>
        <p:spPr>
          <a:xfrm>
            <a:off x="-218678" y="1053778"/>
            <a:ext cx="12192000" cy="542551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62500" lnSpcReduction="20000"/>
          </a:bodyPr>
          <a:lstStyle/>
          <a:p>
            <a:pPr marL="0" marR="0" lvl="0" indent="0" algn="ctr">
              <a:lnSpc>
                <a:spcPct val="120000"/>
              </a:lnSpc>
              <a:spcBef>
                <a:spcPct val="0"/>
              </a:spcBef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Approval of </a:t>
            </a:r>
          </a:p>
          <a:p>
            <a:pPr marL="0" marR="0" lvl="0" indent="0" algn="ctr">
              <a:lnSpc>
                <a:spcPct val="120000"/>
              </a:lnSpc>
              <a:spcBef>
                <a:spcPct val="0"/>
              </a:spcBef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October 8, 2025</a:t>
            </a:r>
          </a:p>
          <a:p>
            <a:pPr marL="0" marR="0" lvl="0" indent="0" algn="ctr">
              <a:lnSpc>
                <a:spcPct val="120000"/>
              </a:lnSpc>
              <a:spcBef>
                <a:spcPct val="0"/>
              </a:spcBef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Membership Meeting Minutes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motion to approve the September minutes?</a:t>
            </a: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second? </a:t>
            </a:r>
          </a:p>
          <a:p>
            <a:pPr marL="155257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917575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The minutes are approved. </a:t>
            </a:r>
          </a:p>
          <a:p>
            <a:pPr marL="917575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Thank you. </a:t>
            </a:r>
          </a:p>
          <a:p>
            <a:pPr marL="917575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6476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F03D27E1-9958-2A05-EA92-1C0065747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C254881-478A-D09F-B1CF-9D0A5B13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0A8E4203-EFC2-3EFA-01C6-0938F093CABA}"/>
              </a:ext>
            </a:extLst>
          </p:cNvPr>
          <p:cNvSpPr txBox="1"/>
          <p:nvPr/>
        </p:nvSpPr>
        <p:spPr>
          <a:xfrm>
            <a:off x="641180" y="2414220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700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Treasurer’s Report: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Gary Larson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treasurer@lafayettesquare.org</a:t>
            </a:r>
            <a:endParaRPr lang="en-US" sz="4600" kern="120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3976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574CD2A7-6138-16C4-91F8-3512F8DD0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98D9C7-62D9-F88A-720E-E96D89B3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A2E423A2-29F6-224E-F833-3400B28E1E6C}"/>
              </a:ext>
            </a:extLst>
          </p:cNvPr>
          <p:cNvSpPr txBox="1"/>
          <p:nvPr/>
        </p:nvSpPr>
        <p:spPr>
          <a:xfrm>
            <a:off x="350346" y="896202"/>
            <a:ext cx="11491307" cy="490505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Treasurer’s Report: Gary Larson</a:t>
            </a: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Currently meeting w/ current and incoming officers &amp; chairs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Preparing draft 2026 budget for December 2</a:t>
            </a:r>
            <a:r>
              <a:rPr lang="en-US" sz="3200" kern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nd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board meeting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Planning to submit 2026 budget to board at January 6</a:t>
            </a:r>
            <a:r>
              <a:rPr lang="en-US" sz="3200" kern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th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meeting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2026 budget will be presented to membership for approval at January 14, 2026 monthly meeting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9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A358F8C3-13E1-B82B-EF66-EEB36F865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CFB0B69-2388-01AD-A118-E3915B904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4284C1FA-9A40-6D4A-F48D-3E41BEA162D9}"/>
              </a:ext>
            </a:extLst>
          </p:cNvPr>
          <p:cNvSpPr txBox="1"/>
          <p:nvPr/>
        </p:nvSpPr>
        <p:spPr>
          <a:xfrm>
            <a:off x="641180" y="2414220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700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Membership Chair: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Kim Winters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membership@lafayettesquare.org</a:t>
            </a:r>
            <a:endParaRPr lang="en-US" sz="4600" kern="120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5997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4B8F822-5E53-72EE-D069-364B78459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8DDE1E8-0F16-BEFF-A023-1AB54167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DF3DCD-BAE6-4BCD-5B23-35F7FE714015}"/>
              </a:ext>
            </a:extLst>
          </p:cNvPr>
          <p:cNvSpPr txBox="1"/>
          <p:nvPr/>
        </p:nvSpPr>
        <p:spPr>
          <a:xfrm>
            <a:off x="218678" y="896202"/>
            <a:ext cx="85786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Aft>
                <a:spcPts val="800"/>
              </a:spcAft>
            </a:pPr>
            <a:endParaRPr lang="en-US" sz="2400" dirty="0">
              <a:latin typeface="+mn-lt"/>
            </a:endParaRPr>
          </a:p>
          <a:p>
            <a:pPr algn="ctr" rtl="0">
              <a:spcAft>
                <a:spcPts val="800"/>
              </a:spcAft>
            </a:pPr>
            <a:endParaRPr lang="en-US" sz="2400" b="0" dirty="0">
              <a:effectLst/>
              <a:latin typeface="+mn-lt"/>
            </a:endParaRPr>
          </a:p>
          <a:p>
            <a:pPr algn="ctr" rtl="0">
              <a:spcAft>
                <a:spcPts val="800"/>
              </a:spcAft>
            </a:pPr>
            <a:endParaRPr lang="en-US" sz="2400" b="0" dirty="0">
              <a:effectLst/>
              <a:latin typeface="+mn-lt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337B483-3F4F-1832-F192-8C127EB40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15" y="582067"/>
            <a:ext cx="6650865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2025 LSNA MEMBERSHIP GOAL: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50 NEW MEMBERSHIPS (350 TOTAL) &amp;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18% OF RESIDENTS ARE LSNA MEMBERS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October: 315/ 15%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+mn-lt"/>
              </a:rPr>
              <a:t>November 316/ 15%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JOIN TODAY!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UNSURE IF YOU ARE A MEMBER 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HAVE QUESTIONS?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EMAIL ME AT: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MEMBERSHIP@LAFAYETTESQUARE.ORG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2FDFFD1E-65DD-8E4F-E8AC-BA56839B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91" y="2121495"/>
            <a:ext cx="4536831" cy="45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09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57D76D89-FF3D-AADE-B796-9BB69464C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432167D-D8C3-A518-97B8-D9806F70B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10E99013-4C4D-1454-74FC-6F9984429568}"/>
              </a:ext>
            </a:extLst>
          </p:cNvPr>
          <p:cNvSpPr txBox="1"/>
          <p:nvPr/>
        </p:nvSpPr>
        <p:spPr>
          <a:xfrm>
            <a:off x="458300" y="2653370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700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Holiday Parlor Tour Chair: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Barbara Absher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  <a:hlinkClick r:id="" action="ppaction://noactio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" action="ppaction://noaction"/>
              </a:rPr>
              <a:t>holidaytour@</a:t>
            </a:r>
            <a:r>
              <a:rPr lang="en-US" sz="4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lafayettesquare.org</a:t>
            </a:r>
            <a:endParaRPr lang="en-US" sz="4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133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30871E4C-27E1-FC74-1B33-C4C743149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CAB33F-DCDB-8B57-5434-07C3F75E0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DA15DA42-4737-8D84-31B5-2BD237C11A0A}"/>
              </a:ext>
            </a:extLst>
          </p:cNvPr>
          <p:cNvSpPr txBox="1"/>
          <p:nvPr/>
        </p:nvSpPr>
        <p:spPr>
          <a:xfrm>
            <a:off x="181607" y="2406984"/>
            <a:ext cx="11264914" cy="304037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>
              <a:lnSpc>
                <a:spcPct val="115000"/>
              </a:lnSpc>
              <a:tabLst>
                <a:tab pos="3657600" algn="l"/>
              </a:tabLst>
            </a:pPr>
            <a:endParaRPr lang="en-US" sz="3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7F542C-D741-78CF-9C17-6984924A7A1A}"/>
              </a:ext>
            </a:extLst>
          </p:cNvPr>
          <p:cNvSpPr txBox="1"/>
          <p:nvPr/>
        </p:nvSpPr>
        <p:spPr>
          <a:xfrm>
            <a:off x="181607" y="199674"/>
            <a:ext cx="840986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5</a:t>
            </a:r>
            <a:r>
              <a:rPr lang="en-US" sz="4000" b="1" kern="1200" baseline="30000" dirty="0">
                <a:solidFill>
                  <a:schemeClr val="tx1"/>
                </a:solidFill>
                <a:sym typeface="Times New Roman"/>
              </a:rPr>
              <a:t>th</a:t>
            </a: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 Annual Jim King Pet Parade &amp;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Light Up the Square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Saturday, December 6,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F3C96-0B94-16BF-B155-0FC306C3AE09}"/>
              </a:ext>
            </a:extLst>
          </p:cNvPr>
          <p:cNvSpPr txBox="1"/>
          <p:nvPr/>
        </p:nvSpPr>
        <p:spPr>
          <a:xfrm>
            <a:off x="328391" y="2107889"/>
            <a:ext cx="1126491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indent="-1828800"/>
            <a:r>
              <a:rPr lang="en-US" sz="3200" b="1" dirty="0"/>
              <a:t>3:00 pm: </a:t>
            </a:r>
            <a:r>
              <a:rPr lang="en-US" sz="3200" dirty="0"/>
              <a:t>Santa and Mrs. Claus, food, beverages, and much more at Fountain Plaza</a:t>
            </a:r>
          </a:p>
          <a:p>
            <a:pPr marL="1828800" indent="-1828800"/>
            <a:endParaRPr lang="en-US" sz="1200" dirty="0"/>
          </a:p>
          <a:p>
            <a:pPr marL="1828800" indent="-1828800"/>
            <a:r>
              <a:rPr lang="en-US" sz="3200" b="1" dirty="0"/>
              <a:t>3:45 pm: </a:t>
            </a:r>
            <a:r>
              <a:rPr lang="en-US" sz="3200" dirty="0"/>
              <a:t>Registration and line up for the Jim King Memorial Pet Parade at the Park House (use QR code: $10 per pet)</a:t>
            </a:r>
          </a:p>
          <a:p>
            <a:pPr marL="1828800" indent="-1828800"/>
            <a:endParaRPr lang="en-US" sz="1200" dirty="0"/>
          </a:p>
          <a:p>
            <a:pPr marL="1828800" indent="-1828800"/>
            <a:r>
              <a:rPr lang="en-US" sz="3200" b="1" dirty="0"/>
              <a:t>4:00 PM to 4:45 PM: </a:t>
            </a:r>
            <a:r>
              <a:rPr lang="en-US" sz="3200" dirty="0"/>
              <a:t>Pet Parade</a:t>
            </a:r>
          </a:p>
          <a:p>
            <a:pPr marL="1828800" indent="-1828800"/>
            <a:endParaRPr lang="en-US" sz="1200" dirty="0"/>
          </a:p>
          <a:p>
            <a:pPr marL="3959225" indent="-3959225"/>
            <a:r>
              <a:rPr lang="en-US" sz="3200" b="1" dirty="0"/>
              <a:t>5:00 pm to 5:15 pm: </a:t>
            </a:r>
            <a:r>
              <a:rPr lang="en-US" sz="3200" dirty="0"/>
              <a:t>Pet Parade contest winners announced</a:t>
            </a:r>
          </a:p>
          <a:p>
            <a:pPr marL="3959225" indent="-3959225"/>
            <a:endParaRPr lang="en-US" sz="1200" dirty="0"/>
          </a:p>
          <a:p>
            <a:pPr marL="1828800" indent="-1828800"/>
            <a:r>
              <a:rPr lang="en-US" sz="3200" b="1" dirty="0"/>
              <a:t>5:30 pm: </a:t>
            </a:r>
            <a:r>
              <a:rPr lang="en-US" sz="3200" dirty="0"/>
              <a:t>Tree Lighting at Fountain Plaza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57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A4C0C40B-A787-5124-F76E-ECA8AB2FF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B937C7-09FF-7BF8-5E4E-C6C3CC07E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09E1CEAF-5FDA-9E79-99F4-FDAC4DAE155D}"/>
              </a:ext>
            </a:extLst>
          </p:cNvPr>
          <p:cNvSpPr txBox="1"/>
          <p:nvPr/>
        </p:nvSpPr>
        <p:spPr>
          <a:xfrm>
            <a:off x="181607" y="2406984"/>
            <a:ext cx="11264914" cy="304037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>
              <a:lnSpc>
                <a:spcPct val="115000"/>
              </a:lnSpc>
              <a:tabLst>
                <a:tab pos="3657600" algn="l"/>
              </a:tabLst>
            </a:pPr>
            <a:endParaRPr lang="en-US" sz="5100" dirty="0"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tabLst>
                <a:tab pos="3657600" algn="l"/>
              </a:tabLst>
            </a:pPr>
            <a:r>
              <a:rPr lang="en-US" sz="3800" dirty="0">
                <a:effectLst/>
                <a:latin typeface="+mn-lt"/>
                <a:ea typeface="Calibri" panose="020F0502020204030204" pitchFamily="34" charset="0"/>
              </a:rPr>
              <a:t>2025 Holiday Parlor Tour Chair: Barbara Absher</a:t>
            </a:r>
          </a:p>
          <a:p>
            <a:pPr algn="ctr">
              <a:lnSpc>
                <a:spcPct val="115000"/>
              </a:lnSpc>
              <a:tabLst>
                <a:tab pos="3657600" algn="l"/>
              </a:tabLst>
            </a:pPr>
            <a:r>
              <a:rPr lang="en-US" sz="3800" kern="1200" dirty="0">
                <a:solidFill>
                  <a:schemeClr val="tx1"/>
                </a:solidFill>
                <a:latin typeface="+mn-lt"/>
                <a:ea typeface="+mj-ea"/>
                <a:cs typeface="+mj-cs"/>
                <a:hlinkClick r:id="rId4"/>
              </a:rPr>
              <a:t>holidaytour@lafayettesquare.org</a:t>
            </a:r>
            <a:endParaRPr lang="en-US" sz="3800" kern="120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algn="ctr">
              <a:lnSpc>
                <a:spcPct val="115000"/>
              </a:lnSpc>
              <a:tabLst>
                <a:tab pos="3657600" algn="l"/>
              </a:tabLst>
            </a:pPr>
            <a:r>
              <a:rPr lang="en-US" sz="3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(314) 322-8152</a:t>
            </a:r>
            <a:endParaRPr lang="en-US" sz="3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84941-E497-308F-C62E-9D2B78056DEA}"/>
              </a:ext>
            </a:extLst>
          </p:cNvPr>
          <p:cNvSpPr txBox="1"/>
          <p:nvPr/>
        </p:nvSpPr>
        <p:spPr>
          <a:xfrm>
            <a:off x="342245" y="795331"/>
            <a:ext cx="779950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48</a:t>
            </a:r>
            <a:r>
              <a:rPr lang="en-US" sz="4000" b="1" kern="1200" baseline="30000" dirty="0">
                <a:solidFill>
                  <a:schemeClr val="tx1"/>
                </a:solidFill>
                <a:sym typeface="Times New Roman"/>
              </a:rPr>
              <a:t>th</a:t>
            </a: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 Annual Holiday Parlor Tour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Sunday, December 14, 2025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10:00 am to 4:00 pm</a:t>
            </a:r>
          </a:p>
        </p:txBody>
      </p:sp>
    </p:spTree>
    <p:extLst>
      <p:ext uri="{BB962C8B-B14F-4D97-AF65-F5344CB8AC3E}">
        <p14:creationId xmlns:p14="http://schemas.microsoft.com/office/powerpoint/2010/main" val="3099404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36769642-7E0A-5B94-026C-77448F0C9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2F22CD-8D86-9C3E-D154-567A0F4AA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CF1E250B-6EAA-D5B3-5C1C-712BBBF9D30E}"/>
              </a:ext>
            </a:extLst>
          </p:cNvPr>
          <p:cNvSpPr txBox="1"/>
          <p:nvPr/>
        </p:nvSpPr>
        <p:spPr>
          <a:xfrm>
            <a:off x="181607" y="2406984"/>
            <a:ext cx="11264914" cy="304037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>
              <a:lnSpc>
                <a:spcPct val="115000"/>
              </a:lnSpc>
              <a:tabLst>
                <a:tab pos="3657600" algn="l"/>
              </a:tabLst>
            </a:pPr>
            <a:endParaRPr lang="en-US" sz="51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E45972-933D-3BE2-A3AD-D42E67C11ED3}"/>
              </a:ext>
            </a:extLst>
          </p:cNvPr>
          <p:cNvSpPr txBox="1"/>
          <p:nvPr/>
        </p:nvSpPr>
        <p:spPr>
          <a:xfrm>
            <a:off x="342245" y="573036"/>
            <a:ext cx="779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48</a:t>
            </a:r>
            <a:r>
              <a:rPr lang="en-US" sz="4000" b="1" kern="1200" baseline="30000" dirty="0">
                <a:solidFill>
                  <a:schemeClr val="tx1"/>
                </a:solidFill>
                <a:sym typeface="Times New Roman"/>
              </a:rPr>
              <a:t>th</a:t>
            </a: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 Annual Holiday Parlor Tour</a:t>
            </a:r>
          </a:p>
        </p:txBody>
      </p:sp>
      <p:pic>
        <p:nvPicPr>
          <p:cNvPr id="6" name="Picture 5" descr="A tree with pink blossoms in front of a building&#10;&#10;AI-generated content may be incorrect.">
            <a:extLst>
              <a:ext uri="{FF2B5EF4-FFF2-40B4-BE49-F238E27FC236}">
                <a16:creationId xmlns:a16="http://schemas.microsoft.com/office/drawing/2014/main" id="{F26AB8DB-1156-BFC2-322E-350483071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23" y="1655342"/>
            <a:ext cx="9984481" cy="497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30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2C3DA74-13FB-4C00-2EF6-5662E5E3E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EA11AE-0582-D15D-4112-049E4A817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DEEA3E7E-0406-4B1B-7A83-533CD86A1102}"/>
              </a:ext>
            </a:extLst>
          </p:cNvPr>
          <p:cNvSpPr txBox="1"/>
          <p:nvPr/>
        </p:nvSpPr>
        <p:spPr>
          <a:xfrm>
            <a:off x="218678" y="199674"/>
            <a:ext cx="6616462" cy="91249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Upcoming Events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BBA72-B7D0-6F7B-B5B5-B96E8CA047E2}"/>
              </a:ext>
            </a:extLst>
          </p:cNvPr>
          <p:cNvSpPr txBox="1"/>
          <p:nvPr/>
        </p:nvSpPr>
        <p:spPr>
          <a:xfrm>
            <a:off x="421695" y="1928725"/>
            <a:ext cx="104422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Board Meeting: </a:t>
            </a:r>
            <a:r>
              <a:rPr lang="en-US" sz="3200" dirty="0">
                <a:latin typeface="+mn-lt"/>
              </a:rPr>
              <a:t>Tue. December 2</a:t>
            </a:r>
            <a:r>
              <a:rPr lang="en-US" sz="3200" baseline="30000" dirty="0">
                <a:latin typeface="+mn-lt"/>
              </a:rPr>
              <a:t>nd</a:t>
            </a:r>
            <a:r>
              <a:rPr lang="en-US" sz="3200" dirty="0">
                <a:latin typeface="+mn-lt"/>
              </a:rPr>
              <a:t>  @ 6:30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General Meeting: </a:t>
            </a:r>
            <a:r>
              <a:rPr lang="en-US" sz="3200" dirty="0">
                <a:latin typeface="+mn-lt"/>
              </a:rPr>
              <a:t>Wed. December 10th @ 7:00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u="none" strike="noStrike" dirty="0">
                <a:effectLst/>
                <a:latin typeface="+mn-lt"/>
                <a:ea typeface="Calibri" panose="020F0502020204030204" pitchFamily="34" charset="0"/>
              </a:rPr>
              <a:t>Light Up the Square &amp; 5</a:t>
            </a:r>
            <a:r>
              <a:rPr lang="en-US" sz="3200" b="1" u="none" strike="noStrike" baseline="30000" dirty="0">
                <a:effectLst/>
                <a:latin typeface="+mn-lt"/>
                <a:ea typeface="Calibri" panose="020F0502020204030204" pitchFamily="34" charset="0"/>
              </a:rPr>
              <a:t>th</a:t>
            </a:r>
            <a:r>
              <a:rPr lang="en-US" sz="3200" b="1" u="none" strike="noStrike" dirty="0">
                <a:effectLst/>
                <a:latin typeface="+mn-lt"/>
                <a:ea typeface="Calibri" panose="020F0502020204030204" pitchFamily="34" charset="0"/>
              </a:rPr>
              <a:t> Annual Jim King Pet Parade: </a:t>
            </a:r>
            <a:r>
              <a:rPr lang="en-US" sz="3200" u="none" strike="noStrike" dirty="0">
                <a:effectLst/>
                <a:latin typeface="+mn-lt"/>
                <a:ea typeface="Calibri" panose="020F0502020204030204" pitchFamily="34" charset="0"/>
              </a:rPr>
              <a:t>Sat. December 6</a:t>
            </a:r>
            <a:r>
              <a:rPr lang="en-US" sz="3200" baseline="30000" dirty="0">
                <a:latin typeface="+mn-lt"/>
              </a:rPr>
              <a:t>th</a:t>
            </a:r>
            <a:r>
              <a:rPr lang="en-US" sz="320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Holiday Parlor Tour </a:t>
            </a:r>
            <a:r>
              <a:rPr lang="en-US" sz="3200" dirty="0">
                <a:latin typeface="+mn-lt"/>
              </a:rPr>
              <a:t>(48</a:t>
            </a:r>
            <a:r>
              <a:rPr lang="en-US" sz="3200" baseline="30000" dirty="0">
                <a:latin typeface="+mn-lt"/>
              </a:rPr>
              <a:t>th</a:t>
            </a:r>
            <a:r>
              <a:rPr lang="en-US" sz="3200" dirty="0">
                <a:latin typeface="+mn-lt"/>
              </a:rPr>
              <a:t> Annual)</a:t>
            </a:r>
            <a:r>
              <a:rPr lang="en-US" sz="3200" b="1" dirty="0">
                <a:latin typeface="+mn-lt"/>
              </a:rPr>
              <a:t>: </a:t>
            </a:r>
            <a:r>
              <a:rPr lang="en-US" sz="3200" dirty="0">
                <a:latin typeface="+mn-lt"/>
              </a:rPr>
              <a:t>Sun. December 14</a:t>
            </a:r>
            <a:r>
              <a:rPr lang="en-US" sz="3200" baseline="30000" dirty="0">
                <a:latin typeface="+mn-lt"/>
              </a:rPr>
              <a:t>th – </a:t>
            </a:r>
            <a:r>
              <a:rPr lang="en-US" sz="3200" dirty="0"/>
              <a:t>10 am to 4 pm</a:t>
            </a:r>
            <a:endParaRPr lang="en-US" sz="3200" baseline="30000" dirty="0">
              <a:latin typeface="+mn-lt"/>
            </a:endParaRP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Spring Home &amp; Garden Tour </a:t>
            </a:r>
            <a:r>
              <a:rPr lang="en-US" sz="3200" dirty="0">
                <a:latin typeface="+mn-lt"/>
              </a:rPr>
              <a:t>(57</a:t>
            </a:r>
            <a:r>
              <a:rPr lang="en-US" sz="3200" baseline="30000" dirty="0">
                <a:latin typeface="+mn-lt"/>
              </a:rPr>
              <a:t>th</a:t>
            </a:r>
            <a:r>
              <a:rPr lang="en-US" sz="3200" dirty="0">
                <a:latin typeface="+mn-lt"/>
              </a:rPr>
              <a:t> Annual): Sat. June 6 &amp; Sun. June 7, 2026</a:t>
            </a:r>
          </a:p>
        </p:txBody>
      </p:sp>
    </p:spTree>
    <p:extLst>
      <p:ext uri="{BB962C8B-B14F-4D97-AF65-F5344CB8AC3E}">
        <p14:creationId xmlns:p14="http://schemas.microsoft.com/office/powerpoint/2010/main" val="4090347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E5A5E39-3877-5EB6-C597-EB94B00D6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4E680A-5153-83CC-1A57-D4E204256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039A4A0B-F783-6701-0E15-D1897EC42C9A}"/>
              </a:ext>
            </a:extLst>
          </p:cNvPr>
          <p:cNvSpPr txBox="1"/>
          <p:nvPr/>
        </p:nvSpPr>
        <p:spPr>
          <a:xfrm>
            <a:off x="1383323" y="1254369"/>
            <a:ext cx="10999835" cy="260210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2058988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Any </a:t>
            </a:r>
            <a:r>
              <a:rPr lang="en-US" sz="4800" i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Brief</a:t>
            </a:r>
            <a:r>
              <a:rPr lang="en-US" sz="48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Announcements?</a:t>
            </a: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945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95F5012C-ADDA-59B4-6E55-15B8C9469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B18F6B9-3595-6AE6-AE70-F6049332C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0C783BC2-0198-DE76-BF7D-5C34E830BA46}"/>
              </a:ext>
            </a:extLst>
          </p:cNvPr>
          <p:cNvSpPr txBox="1"/>
          <p:nvPr/>
        </p:nvSpPr>
        <p:spPr>
          <a:xfrm>
            <a:off x="534834" y="1128713"/>
            <a:ext cx="10754562" cy="46955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New neighbors: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Welcome to our community!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Please introduce yourself.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Also . . . For anyone else . . .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Something to (briefly) share; but not overshare? </a:t>
            </a:r>
          </a:p>
          <a:p>
            <a:pPr marL="1944688" marR="0" lvl="0" indent="-4714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Birthday (significant or otherwise)?</a:t>
            </a:r>
          </a:p>
          <a:p>
            <a:pPr marL="1944688" marR="0" lvl="0" indent="-4714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Anniversary of something?</a:t>
            </a:r>
          </a:p>
          <a:p>
            <a:pPr marL="1944688" marR="0" lvl="0" indent="-4714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Significant life event?</a:t>
            </a:r>
          </a:p>
        </p:txBody>
      </p:sp>
    </p:spTree>
    <p:extLst>
      <p:ext uri="{BB962C8B-B14F-4D97-AF65-F5344CB8AC3E}">
        <p14:creationId xmlns:p14="http://schemas.microsoft.com/office/powerpoint/2010/main" val="2802627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81BE931-0ABB-D09A-7F79-193A3D6F9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B5CD70-2193-610C-35CF-3288A321B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63B703AD-7C12-E8FA-8395-C3C0F1D65872}"/>
              </a:ext>
            </a:extLst>
          </p:cNvPr>
          <p:cNvSpPr txBox="1"/>
          <p:nvPr/>
        </p:nvSpPr>
        <p:spPr>
          <a:xfrm>
            <a:off x="641180" y="2819894"/>
            <a:ext cx="10909640" cy="366890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Adjournment</a:t>
            </a:r>
          </a:p>
          <a:p>
            <a:pPr marL="2058988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motion to adjourn?</a:t>
            </a: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second? </a:t>
            </a: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Vote.</a:t>
            </a:r>
          </a:p>
          <a:p>
            <a:pPr marL="2058988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We are adjourned. </a:t>
            </a: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Thank you.</a:t>
            </a: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TIME TO SOCIALIZE !!</a:t>
            </a:r>
          </a:p>
        </p:txBody>
      </p:sp>
    </p:spTree>
    <p:extLst>
      <p:ext uri="{BB962C8B-B14F-4D97-AF65-F5344CB8AC3E}">
        <p14:creationId xmlns:p14="http://schemas.microsoft.com/office/powerpoint/2010/main" val="257565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FA186DF8-EF62-0939-AC05-30EC8BF7D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637128-F140-5C31-C237-5762676E1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954CA1FF-1A3C-59A8-C309-445232E3E0AB}"/>
              </a:ext>
            </a:extLst>
          </p:cNvPr>
          <p:cNvSpPr txBox="1"/>
          <p:nvPr/>
        </p:nvSpPr>
        <p:spPr>
          <a:xfrm>
            <a:off x="50800" y="64477"/>
            <a:ext cx="9880543" cy="88080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Guest Speakers/ Community Updates</a:t>
            </a:r>
            <a:endParaRPr lang="en-US" sz="40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A9021268-F4AC-2552-FDD5-305A7B71A263}"/>
              </a:ext>
            </a:extLst>
          </p:cNvPr>
          <p:cNvSpPr txBox="1"/>
          <p:nvPr/>
        </p:nvSpPr>
        <p:spPr>
          <a:xfrm>
            <a:off x="440683" y="2092035"/>
            <a:ext cx="11349535" cy="393469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45720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Board of Alderman President: 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Megan Green</a:t>
            </a:r>
            <a:endPara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marL="45720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8</a:t>
            </a:r>
            <a:r>
              <a:rPr lang="en-US" sz="3200" b="1" kern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th</a:t>
            </a: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Ward Alderwoman: 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Jami Cox Antwi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Police Report: 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Officer Rosa Rojas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Neighborhood Improvement Specialist: 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Reign Harris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Lafayette Park Conservancy: 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Tricia Spence</a:t>
            </a:r>
            <a:endParaRPr lang="en-US" sz="32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209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D85174F9-D366-44C6-CF93-B75D5918D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808A9F-7263-A9C9-C5FB-A08EBA276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FCFB40BD-9517-EC3D-7F90-5892F0928E36}"/>
              </a:ext>
            </a:extLst>
          </p:cNvPr>
          <p:cNvSpPr txBox="1"/>
          <p:nvPr/>
        </p:nvSpPr>
        <p:spPr>
          <a:xfrm>
            <a:off x="-224920" y="2251212"/>
            <a:ext cx="11862486" cy="411148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Board of Alderman President: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Megan Green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endParaRPr lang="en-US" sz="3200" b="1" kern="1200" dirty="0">
              <a:solidFill>
                <a:schemeClr val="tx1"/>
              </a:solidFill>
              <a:sym typeface="Times New Roman"/>
            </a:endParaRP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r>
              <a:rPr lang="en-US" sz="3200" dirty="0">
                <a:hlinkClick r:id="rId4"/>
              </a:rPr>
              <a:t>boa-president@stlouis-mo.gov</a:t>
            </a:r>
            <a:r>
              <a:rPr lang="en-US" sz="3200" dirty="0"/>
              <a:t>,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r>
              <a:rPr lang="en-US" sz="3200" dirty="0"/>
              <a:t>(314) 622-4114</a:t>
            </a:r>
            <a:endParaRPr lang="en-US" sz="3200" kern="1200" dirty="0">
              <a:solidFill>
                <a:schemeClr val="tx1"/>
              </a:solidFill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437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16855C6F-C8D6-0DA6-E4FC-32D2DC782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56F7A3-FBC7-B1AB-CC2F-52419CAF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30CEA132-5589-538E-11BF-EB49E2EA5878}"/>
              </a:ext>
            </a:extLst>
          </p:cNvPr>
          <p:cNvSpPr txBox="1"/>
          <p:nvPr/>
        </p:nvSpPr>
        <p:spPr>
          <a:xfrm>
            <a:off x="-186820" y="2746512"/>
            <a:ext cx="11862486" cy="411148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8</a:t>
            </a:r>
            <a:r>
              <a:rPr lang="en-US" sz="4000" b="1" kern="1200" baseline="30000" dirty="0">
                <a:solidFill>
                  <a:schemeClr val="tx1"/>
                </a:solidFill>
                <a:sym typeface="Times New Roman"/>
              </a:rPr>
              <a:t>th</a:t>
            </a: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 Ward Alderwoman: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Jami Cox Antwi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endParaRPr lang="en-US" sz="3200" b="1" kern="1200" dirty="0">
              <a:solidFill>
                <a:schemeClr val="tx1"/>
              </a:solidFill>
              <a:sym typeface="Times New Roman"/>
            </a:endParaRP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r>
              <a:rPr lang="en-US" sz="3200" dirty="0">
                <a:hlinkClick r:id="rId4"/>
              </a:rPr>
              <a:t>coxantwi@stlouis-mo.gov</a:t>
            </a:r>
            <a:r>
              <a:rPr lang="en-US" sz="3200" dirty="0"/>
              <a:t>.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r>
              <a:rPr lang="en-US" sz="3200" dirty="0"/>
              <a:t>(314) 762-1944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endParaRPr lang="en-US" sz="3200" kern="1200" dirty="0">
              <a:solidFill>
                <a:schemeClr val="tx1"/>
              </a:solidFill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938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D016B5A4-8958-3CBE-16F7-092CB5973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873B1DF-0E37-2BD5-98FC-B8A7350D0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722B5A83-B487-1064-A1F5-141994FF860E}"/>
              </a:ext>
            </a:extLst>
          </p:cNvPr>
          <p:cNvSpPr txBox="1"/>
          <p:nvPr/>
        </p:nvSpPr>
        <p:spPr>
          <a:xfrm>
            <a:off x="404128" y="2300495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Police Report: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Officer Rosa Rojas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26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rrojas@slmpd.org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+mn-lt"/>
              <a:ea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Mobile: 314-444-2595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66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AC67096-312D-0F0B-B4FB-BF1F29781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08E36E-2637-A086-A9CB-69DA5BDC5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7D3655-7CBC-4586-63A5-A0EEA239E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33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55876</TotalTime>
  <Words>1510</Words>
  <Application>Microsoft Macintosh PowerPoint</Application>
  <PresentationFormat>Widescreen</PresentationFormat>
  <Paragraphs>293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Calibri</vt:lpstr>
      <vt:lpstr>Wingdings</vt:lpstr>
      <vt:lpstr>Arial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Budde.Erin</dc:creator>
  <cp:lastModifiedBy>Vincent Volpe</cp:lastModifiedBy>
  <cp:revision>212</cp:revision>
  <cp:lastPrinted>2025-01-09T00:23:47Z</cp:lastPrinted>
  <dcterms:created xsi:type="dcterms:W3CDTF">2024-01-06T15:10:06Z</dcterms:created>
  <dcterms:modified xsi:type="dcterms:W3CDTF">2025-11-13T00:31:37Z</dcterms:modified>
</cp:coreProperties>
</file>