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.xml" ContentType="application/inkml+xml"/>
  <Override PartName="/ppt/notesSlides/notesSlide30.xml" ContentType="application/vnd.openxmlformats-officedocument.presentationml.notesSlide+xml"/>
  <Override PartName="/ppt/ink/ink3.xml" ContentType="application/inkml+xml"/>
  <Override PartName="/ppt/notesSlides/notesSlide31.xml" ContentType="application/vnd.openxmlformats-officedocument.presentationml.notesSlide+xml"/>
  <Override PartName="/ppt/ink/ink4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332" r:id="rId2"/>
    <p:sldId id="335" r:id="rId3"/>
    <p:sldId id="340" r:id="rId4"/>
    <p:sldId id="341" r:id="rId5"/>
    <p:sldId id="344" r:id="rId6"/>
    <p:sldId id="346" r:id="rId7"/>
    <p:sldId id="419" r:id="rId8"/>
    <p:sldId id="347" r:id="rId9"/>
    <p:sldId id="417" r:id="rId10"/>
    <p:sldId id="418" r:id="rId11"/>
    <p:sldId id="354" r:id="rId12"/>
    <p:sldId id="385" r:id="rId13"/>
    <p:sldId id="391" r:id="rId14"/>
    <p:sldId id="382" r:id="rId15"/>
    <p:sldId id="413" r:id="rId16"/>
    <p:sldId id="414" r:id="rId17"/>
    <p:sldId id="415" r:id="rId18"/>
    <p:sldId id="389" r:id="rId19"/>
    <p:sldId id="411" r:id="rId20"/>
    <p:sldId id="408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407" r:id="rId32"/>
    <p:sldId id="409" r:id="rId33"/>
    <p:sldId id="410" r:id="rId34"/>
    <p:sldId id="376" r:id="rId35"/>
    <p:sldId id="412" r:id="rId36"/>
    <p:sldId id="378" r:id="rId37"/>
  </p:sldIdLst>
  <p:sldSz cx="12192000" cy="6858000"/>
  <p:notesSz cx="6858000" cy="9144000"/>
  <p:embeddedFontLst>
    <p:embeddedFont>
      <p:font typeface="Trebuchet MS" panose="020B0703020202090204" pitchFamily="34" charset="0"/>
      <p:regular r:id="rId39"/>
      <p:bold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jKx+MOwsxkJeqR2m+iD/6DCa7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43"/>
    <p:restoredTop sz="96238"/>
  </p:normalViewPr>
  <p:slideViewPr>
    <p:cSldViewPr snapToGrid="0">
      <p:cViewPr varScale="1">
        <p:scale>
          <a:sx n="84" d="100"/>
          <a:sy n="84" d="100"/>
        </p:scale>
        <p:origin x="1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6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67C880-F4BE-B6F9-5736-028365FA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B956193-8C98-9E8C-B0D8-546ADB217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86B845E1-6FA3-999F-0790-38FF058412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5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25826DC-7C00-87D7-2B4C-769093E5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B6FE9C3E-BAE7-2C36-49BC-22716E7D4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0109975-19D7-4D40-6E51-A84EC0E1A5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3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56A251F-A34A-726B-0882-44289DF8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AC961C-49F1-C445-EDEA-BB6B77A1F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357CC52-4FF7-D000-88C0-8ED2DA636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88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82BC1CB-0D1C-57EA-A1E3-896299C6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AC7FD0-F49C-968B-E216-CC26DA958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79CD1D5-F1B8-9CB6-FD20-736D5B7F05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17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0089854-6E0C-ED8E-D197-4969139A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E0FC978-CFCC-FAAD-5710-20A58F522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FEA3169-7863-D82E-776D-BB1B2758E9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7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5CBB722-541B-3154-DE64-D7C2617F7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3AD86F3-0741-5019-8357-F70C4B70CF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0526352-2AE6-769D-6B9B-3217A36DB1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9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0AC87AA-3899-79DC-B7C5-DB53B161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A6990B0-5441-18D0-61CE-52112ECAE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063714C-B169-2B4E-F4F7-DF7F6F5B6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37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DFF8D2A2-29FD-6173-8229-7B2D67D2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7FAACBD-0015-821D-0F74-DE04FBA2D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6C20D6D-3B95-CCBB-0497-206F1C77A1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470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A941A94-FDC1-86CE-949D-FE94BC47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B05867A-2EE3-99CD-7793-CA5F5099A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F9BA81D-3EEE-F59C-1F5D-ED6252BEF4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7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" name="Google Shape;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6bf2d087f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" name="Google Shape;24;g36bf2d087f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6c210ce0a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" name="Google Shape;40;g36c210ce0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c210ce0a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g36c210ce0a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c210ce0a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g36c210ce0a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c210ce0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g36c210ce0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c210ce0a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g36c210ce0a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c210ce0a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36c210ce0a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65CF1A2-ADD9-2388-DDFC-20C6FC05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131A41F-F194-95D9-9A1B-0F08255A3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9193CAF1-E328-7F5C-F102-DE4EF4C9D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7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8BE3779-5325-B82D-5C57-0C4114C8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A27EC60-68B3-2E74-AEBE-B3E3ACFFF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AAFD3FF-78D9-186A-6425-6FC5ACABF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27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D20EBC9-51AA-B59C-A2DD-5B6BBC43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E12785-5702-5046-BDD0-FE80C5A44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7EB7C08-EBCE-943D-9DC0-033BD0AD5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875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5D09F7E-2AC9-F900-DBED-9137B95E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15128C53-73BB-C2E3-E056-B98C01875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2D65FC51-2C5D-BA19-4503-885C519766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264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C169E53-8F6F-0140-D6AA-0288B1F0F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12512D-0358-C5A2-65DB-EA11DC081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C8861BC-26D7-F998-2FB3-A02BB0753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20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2A4AED8-9759-868D-DC3A-7DBE8F04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B2A0544-F522-F76F-B1E2-29D50489F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BB2587D-1F89-A849-0CAD-8122EB24B0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492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0E71F62-41F5-BE14-4633-BEA2CCC5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425950E-A91B-7EB8-A83E-D4F563075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9BCC0DE-B0CF-17F8-D34B-52E4A3963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70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466A7E-EC6C-EA92-E9FB-A152FE20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CCC722F0-2884-A9CA-D285-32F600587B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47B709D-8B08-29B9-D187-A0448EBA4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16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6252D67-0B96-118A-E0CC-C72AD8B2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ECF9D13-D251-6E0A-585F-C19AA9383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F499202-F110-7056-4CEA-B3482CDC2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6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59FEE58-3220-F7A6-F5D5-7CF301E3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7F71A11-8C13-CD7D-0682-13EB09F09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F4C61C0-AA9F-8F33-9081-BEE972527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4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D625506-3FB3-7FE0-2766-8B7003EE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D643CA8-1F5C-383E-E38B-44AC616F04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4AD5151-EA38-18F4-8D27-24B0E888D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18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36B9B2D-41AA-D5C2-A0A1-E0327301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3A255C6-8715-B47D-887E-870C26894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E97C403-9BDB-070F-E773-0A4B72EB7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65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8ED62E3-2ED7-C6CB-9ED2-6D3CCA5B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083ED88-7EBC-8052-97B8-55FC192823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57CE15D-E8BF-1F08-1F23-5E3BE0D4F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86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E2F4-2E84-3B97-83CA-9965CF8D8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D8848-E755-9AA8-F83D-D57D321E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041B7-3F0F-A137-7C60-B3646A9D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97D-B20A-4F54-B45A-2DB02B6AA132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EB9B-AC77-C2ED-49C0-257F22A1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6FFDD-B8DE-0DD5-D49B-AE3FC9B5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3203-DB00-4893-87BC-C281CC28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9101"/>
                <a:lumOff val="70899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rrisre@stlouis-mo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bushur@lafayettepark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lafayettesquare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tierreza@stlouis-mo.gov" TargetMode="External"/><Relationship Id="rId4" Type="http://schemas.openxmlformats.org/officeDocument/2006/relationships/hyperlink" Target="https://zoom.us/j/961610027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lidaytour@lafayettesquare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act@jamicoxantwi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rojas@slmpd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E7072B-6A66-E616-1B51-E752A71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89202"/>
            <a:ext cx="7225748" cy="3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E8250-99FE-7BF9-1F05-E2BEAADA607A}"/>
              </a:ext>
            </a:extLst>
          </p:cNvPr>
          <p:cNvSpPr txBox="1"/>
          <p:nvPr/>
        </p:nvSpPr>
        <p:spPr>
          <a:xfrm>
            <a:off x="7876032" y="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B2807D4A-1E3B-E87E-31FF-2FC9C03D48D3}"/>
              </a:ext>
            </a:extLst>
          </p:cNvPr>
          <p:cNvSpPr txBox="1"/>
          <p:nvPr/>
        </p:nvSpPr>
        <p:spPr>
          <a:xfrm>
            <a:off x="47066" y="857502"/>
            <a:ext cx="4045225" cy="477628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Membership Meeting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Wednesday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July 9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, 2025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Restoration Committee (LSRC)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neighborhood association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Lafayette Square</a:t>
            </a:r>
            <a:endParaRPr lang="en-US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Established 1969.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Incorporated 1971.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dba 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Neighborhood Association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(LSNA)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Since 2022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27D2981-1CF0-DBCB-8D9C-2A92A9FC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564F75-5AA7-8E99-6D29-9BA5CBC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0EB4C2A-57A6-EE8F-C2D6-D8ECFA1EF418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60424-076E-6666-9B2E-634D19C8CA45}"/>
              </a:ext>
            </a:extLst>
          </p:cNvPr>
          <p:cNvSpPr txBox="1"/>
          <p:nvPr/>
        </p:nvSpPr>
        <p:spPr>
          <a:xfrm>
            <a:off x="113172" y="1035271"/>
            <a:ext cx="91600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Neighborhood Crime and Activity Report</a:t>
            </a:r>
          </a:p>
          <a:p>
            <a:pPr algn="ctr"/>
            <a:r>
              <a:rPr lang="en-US" sz="3600" b="1" dirty="0"/>
              <a:t>Lafayette Square </a:t>
            </a:r>
          </a:p>
          <a:p>
            <a:pPr algn="ctr"/>
            <a:r>
              <a:rPr lang="en-US" sz="3200" dirty="0"/>
              <a:t>for 28 days ending July 6, 2025</a:t>
            </a:r>
          </a:p>
        </p:txBody>
      </p:sp>
      <p:pic>
        <p:nvPicPr>
          <p:cNvPr id="6" name="Picture 5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1301A17D-CF41-6C27-B823-DF661866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954"/>
            <a:ext cx="12191999" cy="3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7D63328-4A24-CEE9-BD54-E13467BA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30EDA3-2FCD-47DB-EAEA-73FEC606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181BBFC-5DA1-AE89-38E0-02AB340A58DB}"/>
              </a:ext>
            </a:extLst>
          </p:cNvPr>
          <p:cNvSpPr txBox="1"/>
          <p:nvPr/>
        </p:nvSpPr>
        <p:spPr>
          <a:xfrm>
            <a:off x="499525" y="3164519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St. Louis Neighborhood Stabilization Division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Ms. Reign Harris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harrisre@stlouis-mo.gov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</a:rPr>
              <a:t>(314) 901-3615 (cell)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40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B55991C-A582-F3F2-9522-C3DC4F7D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1ADF75-0814-475D-98AD-25CDE46B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C906FBD-F685-8D85-C29F-ADE609701523}"/>
              </a:ext>
            </a:extLst>
          </p:cNvPr>
          <p:cNvSpPr txBox="1"/>
          <p:nvPr/>
        </p:nvSpPr>
        <p:spPr>
          <a:xfrm>
            <a:off x="221733" y="2890127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 (LPC)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Executive Director: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Michael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Bushur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michael.bushur@lafayettepark.org</a:t>
            </a:r>
            <a:endParaRPr lang="en-US" sz="3200" dirty="0">
              <a:solidFill>
                <a:srgbClr val="1155CC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(314) 949-2210</a:t>
            </a:r>
            <a:endParaRPr lang="en-US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29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79DD91-DF1A-CE27-B357-A5C88561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518EB7-236A-E2B7-D9B3-3F41367E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31423C9-B8FC-DCED-CC16-F3518D10CEAD}"/>
              </a:ext>
            </a:extLst>
          </p:cNvPr>
          <p:cNvSpPr txBox="1"/>
          <p:nvPr/>
        </p:nvSpPr>
        <p:spPr>
          <a:xfrm>
            <a:off x="123567" y="199674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Back to . . .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9EF42446-96DD-7EBC-2070-3BA0B0E0B5C6}"/>
              </a:ext>
            </a:extLst>
          </p:cNvPr>
          <p:cNvSpPr txBox="1"/>
          <p:nvPr/>
        </p:nvSpPr>
        <p:spPr>
          <a:xfrm>
            <a:off x="469985" y="1752694"/>
            <a:ext cx="11792037" cy="490563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10000"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8</a:t>
            </a:r>
            <a:r>
              <a:rPr lang="en-US" sz="3500" b="1" kern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Ward Alderwoman-Elect: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Police Report: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Lafayette Park Conservancy: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Michael Bushur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Arts Council of Lafayette Square</a:t>
            </a:r>
            <a:endParaRPr lang="en-US" sz="35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LS Community Directory: 2025-2026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Next two Friday Night Socials: </a:t>
            </a: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Friday 7/11 – </a:t>
            </a:r>
            <a:r>
              <a:rPr lang="en-US" sz="3500" dirty="0"/>
              <a:t>[Host: Michael Bushur at 2320 Park Avenue]</a:t>
            </a: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&amp; Friday 7/25</a:t>
            </a:r>
            <a:endParaRPr lang="en-US" sz="3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465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5F019A3-F9E5-7E7C-D68B-E255FE8C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87FCFB-85AF-3763-2CCB-F69D4D2F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59102DB-E48F-E086-AA68-A2FA478F4091}"/>
              </a:ext>
            </a:extLst>
          </p:cNvPr>
          <p:cNvSpPr txBox="1"/>
          <p:nvPr/>
        </p:nvSpPr>
        <p:spPr>
          <a:xfrm>
            <a:off x="152247" y="2260297"/>
            <a:ext cx="11227970" cy="439802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President’s Report: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Vince Volpe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president@lafayettesquare.org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90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65A0C0A-E26A-535A-577A-DA882876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C3B9DC-2E92-6728-0D4B-B4DFBAA5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4F0825D-12D4-6540-E1B8-3C9F80F44C60}"/>
              </a:ext>
            </a:extLst>
          </p:cNvPr>
          <p:cNvSpPr txBox="1"/>
          <p:nvPr/>
        </p:nvSpPr>
        <p:spPr>
          <a:xfrm>
            <a:off x="350859" y="2202985"/>
            <a:ext cx="11841141" cy="503107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25000" lnSpcReduction="2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2350 Chouteau </a:t>
            </a:r>
            <a:r>
              <a:rPr lang="en-US" sz="144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(SE corner of Jefferson) 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24/7 Public Storage Proposal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8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Board of Adjustment Hearing </a:t>
            </a:r>
            <a:r>
              <a:rPr lang="en-US" sz="128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on</a:t>
            </a:r>
            <a:r>
              <a:rPr lang="en-US" sz="1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Appeal # 11955</a:t>
            </a:r>
            <a:r>
              <a:rPr lang="en-US" dirty="0"/>
              <a:t>55</a:t>
            </a:r>
            <a:r>
              <a:rPr lang="en-US" sz="1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: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re Appeal of Building Commissioner’s refusal to issue a building permit</a:t>
            </a:r>
          </a:p>
          <a:p>
            <a:pPr marL="1036638" lvl="2" indent="-45561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  <a:sym typeface="Times New Roman"/>
              </a:rPr>
              <a:t>Wednesday, July 23 at 1:30 pm</a:t>
            </a:r>
          </a:p>
          <a:p>
            <a:pPr marL="1431925" lvl="2" indent="-33813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Call or join the meeting by 1:15 pm</a:t>
            </a:r>
          </a:p>
          <a:p>
            <a:pPr marL="581025"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036638" lvl="2" indent="-45561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Zoom meeting only</a:t>
            </a:r>
            <a:r>
              <a:rPr lang="en-US" sz="11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: </a:t>
            </a:r>
            <a:r>
              <a:rPr lang="en-US" sz="11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https://zoom.us/j/9616100275</a:t>
            </a:r>
            <a:r>
              <a:rPr lang="en-US" sz="11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 </a:t>
            </a:r>
          </a:p>
          <a:p>
            <a:pPr marL="1431925" lvl="4" indent="-279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Meeting ID: 961 610 0275 Passcode: FDhmG9</a:t>
            </a:r>
          </a:p>
          <a:p>
            <a:pPr marL="1152525"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093788"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>
                <a:latin typeface="+mn-lt"/>
              </a:rPr>
              <a:t> Or via phone at: 253-215-8782:</a:t>
            </a:r>
          </a:p>
          <a:p>
            <a:pPr marL="1490663" indent="-338138">
              <a:buFont typeface="Arial" panose="020B0604020202020204" pitchFamily="34" charset="0"/>
              <a:buChar char="•"/>
            </a:pPr>
            <a:r>
              <a:rPr lang="en-US" sz="11200" dirty="0">
                <a:latin typeface="+mn-lt"/>
              </a:rPr>
              <a:t>Meeting ID: 961 610 0275    Passcode: 892471</a:t>
            </a:r>
          </a:p>
          <a:p>
            <a:endParaRPr lang="en-US" sz="11200" dirty="0">
              <a:latin typeface="+mn-lt"/>
            </a:endParaRPr>
          </a:p>
          <a:p>
            <a:pPr marL="328613" indent="-328613">
              <a:buFont typeface="Arial" panose="020B0604020202020204" pitchFamily="34" charset="0"/>
              <a:buChar char="•"/>
            </a:pPr>
            <a:r>
              <a:rPr lang="en-US" sz="11200" dirty="0">
                <a:latin typeface="+mn-lt"/>
              </a:rPr>
              <a:t>Contact at Board of Adjustment: Andrea </a:t>
            </a:r>
            <a:r>
              <a:rPr lang="en-US" sz="11200" dirty="0" err="1">
                <a:latin typeface="+mn-lt"/>
              </a:rPr>
              <a:t>Gutierreza</a:t>
            </a:r>
            <a:endParaRPr lang="en-US" sz="11200" dirty="0">
              <a:latin typeface="+mn-lt"/>
            </a:endParaRPr>
          </a:p>
          <a:p>
            <a:pPr marL="1208088" indent="-317500">
              <a:buFont typeface="Arial" panose="020B0604020202020204" pitchFamily="34" charset="0"/>
              <a:buChar char="•"/>
            </a:pPr>
            <a:r>
              <a:rPr lang="en-US" sz="11200" dirty="0">
                <a:latin typeface="+mn-lt"/>
                <a:hlinkClick r:id="rId5"/>
              </a:rPr>
              <a:t>Gutierreza@stlouis-mo.gov</a:t>
            </a:r>
            <a:endParaRPr lang="en-US" sz="11200" dirty="0">
              <a:latin typeface="+mn-lt"/>
            </a:endParaRPr>
          </a:p>
          <a:p>
            <a:pPr marL="1208088" indent="-317500">
              <a:buFont typeface="Arial" panose="020B0604020202020204" pitchFamily="34" charset="0"/>
              <a:buChar char="•"/>
            </a:pPr>
            <a:r>
              <a:rPr lang="en-US" dirty="0"/>
              <a:t>2360 Chouteau</a:t>
            </a:r>
            <a:endParaRPr lang="en-US" sz="11200" dirty="0">
              <a:latin typeface="+mn-lt"/>
            </a:endParaRPr>
          </a:p>
          <a:p>
            <a:pPr marL="1606550" lvl="4" indent="-4540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53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warehouse&#10;&#10;AI-generated content may be incorrect.">
            <a:extLst>
              <a:ext uri="{FF2B5EF4-FFF2-40B4-BE49-F238E27FC236}">
                <a16:creationId xmlns:a16="http://schemas.microsoft.com/office/drawing/2014/main" id="{766592AA-7875-9D18-835D-2243D087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78" y="0"/>
            <a:ext cx="14463001" cy="73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8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639A-E957-F164-A266-A46A25EE1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8B46C-3D21-1953-1E16-D98E2D3CB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with a green and white facade&#10;&#10;AI-generated content may be incorrect.">
            <a:extLst>
              <a:ext uri="{FF2B5EF4-FFF2-40B4-BE49-F238E27FC236}">
                <a16:creationId xmlns:a16="http://schemas.microsoft.com/office/drawing/2014/main" id="{73FD2252-47A4-4FCE-926B-14E19C9C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" y="0"/>
            <a:ext cx="10597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4B8F822-5E53-72EE-D069-364B7845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DDE1E8-0F16-BEFF-A023-1AB54167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F3DCD-BAE6-4BCD-5B23-35F7FE714015}"/>
              </a:ext>
            </a:extLst>
          </p:cNvPr>
          <p:cNvSpPr txBox="1"/>
          <p:nvPr/>
        </p:nvSpPr>
        <p:spPr>
          <a:xfrm>
            <a:off x="218678" y="896202"/>
            <a:ext cx="8578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800"/>
              </a:spcAft>
            </a:pPr>
            <a:endParaRPr lang="en-US" sz="2400" dirty="0"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37B483-3F4F-1832-F192-8C127EB4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15" y="582067"/>
            <a:ext cx="665086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2025 LSNA MEMBERSHIP GOAL: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50 NEW MEMBERSHIPS (350 TOTAL) &amp;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18% OF RESIDENTS ARE LSNA MEMBERS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+mn-lt"/>
              </a:rPr>
              <a:t>JUNE: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312 MEMBERSHIPS / 14%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JULY: 315 MEMBERSHIPS / 15%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JOIN TODAY!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UNSURE IF YOU ARE A MEMBER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QUESTIONS?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ME AT: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MEMBERSHIP@LAFAYETTESQUARE.ORG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FDFFD1E-65DD-8E4F-E8AC-BA56839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1" y="2121495"/>
            <a:ext cx="4536831" cy="4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0B30761A-7F2B-CB1C-9C82-4CF6E85B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53611D-02AF-4008-D4B6-AAAA88FD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DB51607D-0821-006D-5FFF-5DF9806FB69B}"/>
              </a:ext>
            </a:extLst>
          </p:cNvPr>
          <p:cNvSpPr txBox="1"/>
          <p:nvPr/>
        </p:nvSpPr>
        <p:spPr>
          <a:xfrm>
            <a:off x="531985" y="1967081"/>
            <a:ext cx="1112803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New Residents Social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Contact: Kim Winters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 algn="ctr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228569-C3A1-E89B-20B6-A632A58CC518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62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-163717" y="63558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157559" y="2015046"/>
            <a:ext cx="58197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order</a:t>
            </a:r>
            <a:endParaRPr lang="en-US" sz="2800" b="1" dirty="0"/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of June 11, 2025 minutes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new residents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Sharing of news</a:t>
            </a:r>
            <a:endParaRPr lang="en-US" sz="2800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Guest Speakers &amp; Community Updates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Board of Adjustment Hearing on 2350 Chouteau Proposal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Membership Report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b="1" dirty="0"/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6095925" y="1993208"/>
            <a:ext cx="5819775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2025 Holiday Parlor Tour Planning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Treasurer’s Report as of 6/30/25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Nominations for: Treasurer-Elect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Upcoming: October Elections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Events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Adjournment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Post-Meeting Socializing</a:t>
            </a:r>
            <a:endParaRPr lang="en-US" sz="2800" b="1" dirty="0"/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AC075A-367C-CAE2-CBBC-8544E01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4C0C40B-A787-5124-F76E-ECA8AB2F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B937C7-09FF-7BF8-5E4E-C6C3CC07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9E1CEAF-5FDA-9E79-99F4-FDAC4DAE155D}"/>
              </a:ext>
            </a:extLst>
          </p:cNvPr>
          <p:cNvSpPr txBox="1"/>
          <p:nvPr/>
        </p:nvSpPr>
        <p:spPr>
          <a:xfrm>
            <a:off x="181607" y="2406984"/>
            <a:ext cx="11264914" cy="30403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1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endParaRPr lang="en-US" sz="5100" dirty="0"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dirty="0">
                <a:effectLst/>
                <a:latin typeface="+mn-lt"/>
                <a:ea typeface="Calibri" panose="020F0502020204030204" pitchFamily="34" charset="0"/>
              </a:rPr>
              <a:t>2025 Holiday Tour Chair: Barbara Absher</a:t>
            </a: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4"/>
              </a:rPr>
              <a:t>holidaytour@lafayettesquare.org</a:t>
            </a:r>
            <a:endParaRPr lang="en-US" sz="3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(314) 322-8152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84941-E497-308F-C62E-9D2B78056DEA}"/>
              </a:ext>
            </a:extLst>
          </p:cNvPr>
          <p:cNvSpPr txBox="1"/>
          <p:nvPr/>
        </p:nvSpPr>
        <p:spPr>
          <a:xfrm>
            <a:off x="342245" y="795331"/>
            <a:ext cx="77995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48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Annual Holiday Parlor Tour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Sunday, December 14, 2024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10:00 am to 4:00 pm</a:t>
            </a:r>
          </a:p>
        </p:txBody>
      </p:sp>
    </p:spTree>
    <p:extLst>
      <p:ext uri="{BB962C8B-B14F-4D97-AF65-F5344CB8AC3E}">
        <p14:creationId xmlns:p14="http://schemas.microsoft.com/office/powerpoint/2010/main" val="309940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/>
        </p:nvSpPr>
        <p:spPr>
          <a:xfrm>
            <a:off x="638882" y="1874386"/>
            <a:ext cx="10909640" cy="168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100" b="1" dirty="0">
                <a:solidFill>
                  <a:schemeClr val="dk1"/>
                </a:solidFill>
              </a:rPr>
              <a:t>1H 2025 Financial Report</a:t>
            </a:r>
            <a:endParaRPr sz="5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6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36bf2d087f3_0_3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36bf2d087f3_0_3"/>
          <p:cNvSpPr txBox="1"/>
          <p:nvPr/>
        </p:nvSpPr>
        <p:spPr>
          <a:xfrm>
            <a:off x="218678" y="-270644"/>
            <a:ext cx="5152200" cy="1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100" b="1" u="sng">
                <a:solidFill>
                  <a:schemeClr val="dk1"/>
                </a:solidFill>
              </a:rPr>
              <a:t>Key Highlights</a:t>
            </a:r>
            <a:endParaRPr sz="5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36bf2d087f3_0_3"/>
          <p:cNvSpPr txBox="1"/>
          <p:nvPr/>
        </p:nvSpPr>
        <p:spPr>
          <a:xfrm>
            <a:off x="844125" y="1501500"/>
            <a:ext cx="98631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LSNA financial position is very strong and we are well ahead of reserves. We should consider taking on additional projects or look to invest the excess cash.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Spring House and Garden Tour (labeled Garden Tour) was a great success with a gross profit of $69.7k and net profit of $53.8k.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regards to our current year spending vs Budget, we are in a good place. We are a little behind in both revenue and spending but will adapt for the second half of the year.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7"/>
          <p:cNvSpPr txBox="1"/>
          <p:nvPr/>
        </p:nvSpPr>
        <p:spPr>
          <a:xfrm>
            <a:off x="218675" y="-270650"/>
            <a:ext cx="9955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u="sng">
                <a:solidFill>
                  <a:schemeClr val="dk1"/>
                </a:solidFill>
              </a:rPr>
              <a:t>Financial Position remains strong</a:t>
            </a:r>
            <a:endParaRPr sz="4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" name="Google Shape;35;p17"/>
          <p:cNvGraphicFramePr/>
          <p:nvPr/>
        </p:nvGraphicFramePr>
        <p:xfrm>
          <a:off x="218675" y="956425"/>
          <a:ext cx="8806775" cy="58480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7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of June 29, 2025	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of June 29, 2024 (Last Year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Together 11 Month CD matures 6/13/2025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52,696.02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Together 12 Month CD matures 10/13/2025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79,988.46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Together 6 Month CD matures 7/13/2024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50,449.27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Together 9 Month CD matures 10/13/2024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76,539.79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Together business savings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Together Checking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162,759.77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111,380.00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Venmo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Bank Accounts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$295,449.29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$238,374.06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Petty Cash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Current Assets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$295,649.29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$238,439.06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Fidelity; James King Memorial Fund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223,821.44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209,112.98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Security deposits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1,000.00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Assets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$520,470.73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$447,552.04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6" name="Google Shape;36;p17"/>
          <p:cNvSpPr txBox="1"/>
          <p:nvPr/>
        </p:nvSpPr>
        <p:spPr>
          <a:xfrm>
            <a:off x="9670450" y="4898850"/>
            <a:ext cx="2198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we are up $57k vs this time last year</a:t>
            </a:r>
            <a:endParaRPr sz="20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7;p17"/>
          <p:cNvCxnSpPr>
            <a:endCxn id="36" idx="1"/>
          </p:cNvCxnSpPr>
          <p:nvPr/>
        </p:nvCxnSpPr>
        <p:spPr>
          <a:xfrm rot="10800000" flipH="1">
            <a:off x="9087550" y="5299050"/>
            <a:ext cx="582900" cy="363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36c210ce0ae_0_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36c210ce0ae_0_9"/>
          <p:cNvSpPr txBox="1"/>
          <p:nvPr/>
        </p:nvSpPr>
        <p:spPr>
          <a:xfrm>
            <a:off x="218675" y="-270650"/>
            <a:ext cx="10725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u="sng">
                <a:solidFill>
                  <a:schemeClr val="dk1"/>
                </a:solidFill>
              </a:rPr>
              <a:t>We had a successful House Tour!</a:t>
            </a:r>
            <a:endParaRPr sz="4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" name="Google Shape;44;g36c210ce0ae_0_9"/>
          <p:cNvGraphicFramePr/>
          <p:nvPr/>
        </p:nvGraphicFramePr>
        <p:xfrm>
          <a:off x="464525" y="725250"/>
          <a:ext cx="9637800" cy="5947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4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Revenue Merchandise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1,525.00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Events - Sponsors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2,050.00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50/50 split with Holiday House Tour 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Events - Tickets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63,667.98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Events - Vendors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Special Events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68,217.98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 Profit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69,742.98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 $94k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Services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9,979.12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Advertising/Promotional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854.89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Credit Card Fees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1,379.04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Supplies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1,153.20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Printing &amp; copying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2508.99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Expenses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15,875.24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 $12k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Income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53,867.74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 $83.6k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36c210ce0ae_0_17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36c210ce0ae_0_17"/>
          <p:cNvSpPr txBox="1"/>
          <p:nvPr/>
        </p:nvSpPr>
        <p:spPr>
          <a:xfrm>
            <a:off x="218675" y="-270650"/>
            <a:ext cx="10725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u="sng">
                <a:solidFill>
                  <a:schemeClr val="dk1"/>
                </a:solidFill>
              </a:rPr>
              <a:t>Overall in good shape vs Budget</a:t>
            </a:r>
            <a:endParaRPr sz="4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" name="Google Shape;51;g36c210ce0ae_0_17"/>
          <p:cNvGraphicFramePr/>
          <p:nvPr/>
        </p:nvGraphicFramePr>
        <p:xfrm>
          <a:off x="361525" y="1303100"/>
          <a:ext cx="11468950" cy="44228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2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2024 (Last Year)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Budget (full year)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 Profit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$111,819.87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$45,305.77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$ 256,921.00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lower than expected</a:t>
                      </a:r>
                      <a:endParaRPr sz="20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Contract service expenses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$58,941.95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$26,093.13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$136,330.00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lower than expected</a:t>
                      </a:r>
                      <a:endParaRPr sz="20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Facility &amp; equipment expenses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$16,585.77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$21,593.57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$ 64,602.00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lower than expected</a:t>
                      </a:r>
                      <a:endParaRPr sz="20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Non personnel expenses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$ 24,938.99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$ 4,552.25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$ 58,508.00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Track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Other expenses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$9,475.00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$10,419.13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$ 19,260.00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Track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Special Events Expense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$107.66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$ 6,000.00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Expenses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$110,049.37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$62,658.08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$ 284,700.00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lower than expected</a:t>
                      </a:r>
                      <a:endParaRPr sz="200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Income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$1,770.50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-$17,352.31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(27,779.00)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36c210ce0ae_0_3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6c210ce0ae_0_39"/>
          <p:cNvSpPr txBox="1"/>
          <p:nvPr/>
        </p:nvSpPr>
        <p:spPr>
          <a:xfrm>
            <a:off x="218675" y="-270650"/>
            <a:ext cx="10725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u="sng">
                <a:solidFill>
                  <a:schemeClr val="dk1"/>
                </a:solidFill>
              </a:rPr>
              <a:t>Revenues up with successful events</a:t>
            </a:r>
            <a:endParaRPr sz="4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" name="Google Shape;58;g36c210ce0ae_0_39"/>
          <p:cNvGraphicFramePr/>
          <p:nvPr/>
        </p:nvGraphicFramePr>
        <p:xfrm>
          <a:off x="361525" y="1046300"/>
          <a:ext cx="11468950" cy="55988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2024 (Last Year)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Budget (full year)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Revenue From Direct Contributions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$3,904.20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$8,893.75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$ 8,351.00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lower than expected</a:t>
                      </a:r>
                      <a:endParaRPr sz="20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Revenue from Dues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$21,901.84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$20,080.55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$ 37,000.00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Yay! Doing very awesome!</a:t>
                      </a:r>
                      <a:endParaRPr sz="2000" b="1" i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Revenue From Investments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$7,187.02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$3,591.27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$ 11,500.00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Yay!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Revenue From Other Sources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$1,525.00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-$605.86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$ 5,675.00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Events - Sponsors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4,350.00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8,000.00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Yay!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Events - Tickets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68,622.98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4,595.00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180,895.00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Includes Garden Tour and Cocktails in the Park</a:t>
                      </a:r>
                      <a:endParaRPr sz="20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Events - Vendors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1,975.00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5,500.00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Yay! 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Special Events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$75,472.98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$6,570.00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$ 194,395.00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Yay!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Unrealized gain (loss)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1,828.83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6,776.06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 Profit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$111,819.87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$45,305.77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$ 256,921.00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lower than expected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36c210ce0ae_0_31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6c210ce0ae_0_31"/>
          <p:cNvSpPr txBox="1"/>
          <p:nvPr/>
        </p:nvSpPr>
        <p:spPr>
          <a:xfrm>
            <a:off x="218675" y="-270650"/>
            <a:ext cx="10725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u="sng">
                <a:solidFill>
                  <a:schemeClr val="dk1"/>
                </a:solidFill>
              </a:rPr>
              <a:t>Expenses (pg1 of 3)</a:t>
            </a:r>
            <a:endParaRPr sz="4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" name="Google Shape;65;g36c210ce0ae_0_31"/>
          <p:cNvGraphicFramePr/>
          <p:nvPr/>
        </p:nvGraphicFramePr>
        <p:xfrm>
          <a:off x="284425" y="837200"/>
          <a:ext cx="11470750" cy="54924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2024 (Last Year)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Budget (full year)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Accounting fees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4,529.07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3,567.08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10,670.00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Services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13,542.75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1,775.00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15,450.00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higher than expected</a:t>
                      </a:r>
                      <a:endParaRPr sz="20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Fundraising fees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 fees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4,294.00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15,000.00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bit lower than expected</a:t>
                      </a:r>
                      <a:endParaRPr sz="2000" b="1" i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Maintenance services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36,576.13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14,038.50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94,200.00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than budgeted for Pergola project, beautification services, Improvements under budget and waiting on invoices. </a:t>
                      </a:r>
                      <a:endParaRPr sz="20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 make up some underspend with Snow Plow Project</a:t>
                      </a: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 fees - other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6,712.55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Security Costs not used for 1H</a:t>
                      </a:r>
                      <a:endParaRPr sz="20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Services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Contract service expenses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$58,941.95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$26,093.13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$136,330.00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than expected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6c210ce0ae_0_55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6c210ce0ae_0_55"/>
          <p:cNvSpPr txBox="1"/>
          <p:nvPr/>
        </p:nvSpPr>
        <p:spPr>
          <a:xfrm>
            <a:off x="218675" y="-270650"/>
            <a:ext cx="10725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u="sng">
                <a:solidFill>
                  <a:schemeClr val="dk1"/>
                </a:solidFill>
              </a:rPr>
              <a:t>Expenses (pg2 of 3)</a:t>
            </a:r>
            <a:endParaRPr sz="4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" name="Google Shape;72;g36c210ce0ae_0_55"/>
          <p:cNvGraphicFramePr/>
          <p:nvPr/>
        </p:nvGraphicFramePr>
        <p:xfrm>
          <a:off x="360625" y="837200"/>
          <a:ext cx="11470750" cy="51253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2024 (Last Year)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Budget (full year)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Equipment rental &amp; maintenance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10,500.00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Pocket Park Project pending update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Maintenance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223.37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124.70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4,000.00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track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Maintenance Supplies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2,701.55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13,712.31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11,900.00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spend on signs than expected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Rent, parking, other occupancy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9,013.00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3,300.40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12,320.00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little higher than expected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Utilities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4,647.85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4,456.16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25,882.00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than expected and pocket park electric and water project pending update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Facility &amp; equipment expenses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$16,585.77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$21,593.57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$ 64,602.00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36c210ce0ae_0_61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6c210ce0ae_0_61"/>
          <p:cNvSpPr txBox="1"/>
          <p:nvPr/>
        </p:nvSpPr>
        <p:spPr>
          <a:xfrm>
            <a:off x="218675" y="-270650"/>
            <a:ext cx="10725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u="sng">
                <a:solidFill>
                  <a:schemeClr val="dk1"/>
                </a:solidFill>
              </a:rPr>
              <a:t>Expenses (pg3 of 3)</a:t>
            </a:r>
            <a:endParaRPr sz="4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" name="Google Shape;79;g36c210ce0ae_0_61"/>
          <p:cNvGraphicFramePr/>
          <p:nvPr/>
        </p:nvGraphicFramePr>
        <p:xfrm>
          <a:off x="360625" y="1592725"/>
          <a:ext cx="11470750" cy="33190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3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9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1 - Jun 28 2024 (Last Year)</a:t>
                      </a:r>
                      <a:endParaRPr sz="20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Budget (full year)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Advertising/Promotional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2,144.89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1,617.06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Higher than expected for 1H events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Communications Expense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15,745.00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20,000.00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track for new website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Supplies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1,216.21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161.74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9,190.00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spend than expected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for Non personnel expenses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$ 24,938.99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$ 4,552.25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$ 58,508.00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" name="Google Shape;80;g36c210ce0ae_0_61"/>
          <p:cNvSpPr txBox="1"/>
          <p:nvPr/>
        </p:nvSpPr>
        <p:spPr>
          <a:xfrm>
            <a:off x="1274000" y="907188"/>
            <a:ext cx="739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**only select expenses listed**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E5DF2CF-8C23-15CC-983F-A2B870C4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92D379-587F-C9E7-068F-34C36530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87082ED-C2C3-18F3-ECB4-8E2950BACDF8}"/>
              </a:ext>
            </a:extLst>
          </p:cNvPr>
          <p:cNvSpPr txBox="1"/>
          <p:nvPr/>
        </p:nvSpPr>
        <p:spPr>
          <a:xfrm>
            <a:off x="0" y="1053778"/>
            <a:ext cx="11748410" cy="54255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62500" lnSpcReduction="20000"/>
          </a:bodyPr>
          <a:lstStyle/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Approval of 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June 11, 2025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Membership Meeting Minutes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approve the April minutes?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55257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minutes are approved.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647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755" y="199674"/>
            <a:ext cx="2594567" cy="13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100" b="1" u="sng">
                <a:solidFill>
                  <a:schemeClr val="dk1"/>
                </a:solidFill>
              </a:rPr>
              <a:t>Summary</a:t>
            </a:r>
            <a:endParaRPr sz="5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1017150" y="1468925"/>
            <a:ext cx="98631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accounting for reserves, we have cash to take on additional projects so connect with the right board member if you have an idea for a project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2026 budget is set, we will have a better understanding of how much excess cash is available for other actions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 1H 2025 events and underspending/delay of some major projects have us ahead of budget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successful 2H 2025 will depend on having volunteers for our major upcoming events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A1ED7ED-D38D-5388-2BC1-91280892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2AABD0-6326-A208-8EE2-9A8D5FB5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93560AC0-204B-A868-AB22-57CEE7BC412A}"/>
              </a:ext>
            </a:extLst>
          </p:cNvPr>
          <p:cNvSpPr txBox="1"/>
          <p:nvPr/>
        </p:nvSpPr>
        <p:spPr>
          <a:xfrm>
            <a:off x="631484" y="1480596"/>
            <a:ext cx="10929032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Vacancy: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Assistant Treasurer-Treasurer-Elect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from July 9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meeting:</a:t>
            </a: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0795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Assistant Treasurer/ Treasurer-Elect: No nominations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62AF49-3C53-D0A2-2547-1E756E9E707F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589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0D90454-16F5-1D48-0C66-427B08BD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22C252-CC55-5995-ED3C-90B5636B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A225FDB2-DFFD-8BEB-CC68-EE5CCE9B3610}"/>
              </a:ext>
            </a:extLst>
          </p:cNvPr>
          <p:cNvSpPr txBox="1"/>
          <p:nvPr/>
        </p:nvSpPr>
        <p:spPr>
          <a:xfrm>
            <a:off x="845292" y="1043752"/>
            <a:ext cx="11128030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Annual Elections during: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October 8</a:t>
            </a:r>
            <a:r>
              <a:rPr lang="en-US" sz="40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Membership Meeting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open at:</a:t>
            </a: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August 13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  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Membership Meeting</a:t>
            </a:r>
          </a:p>
          <a:p>
            <a:pPr marL="401638" lvl="1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close at end of:</a:t>
            </a: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September 10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Membership Meeting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E137A0-7EDE-8E8B-5B69-F1A75B4CCC17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03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4382B3BE-2082-B919-A6BE-C39A75746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3CD593-4FF8-9990-068B-0D995F42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36C5BEA1-884C-8862-06CB-58C97DAC5E75}"/>
              </a:ext>
            </a:extLst>
          </p:cNvPr>
          <p:cNvSpPr txBox="1"/>
          <p:nvPr/>
        </p:nvSpPr>
        <p:spPr>
          <a:xfrm>
            <a:off x="210440" y="1814228"/>
            <a:ext cx="11738919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marL="401638" lvl="1"/>
            <a:r>
              <a:rPr lang="en-US" sz="2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Elections for these Board Positions – 1-year terms: 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Vice President-President-Elect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Assistant Treasurer-Treasurer-Elect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Chair for Preservation-Elect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Secretary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Treasurer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Chair for Membership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Chair for Business Affairs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Chair for Communications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Chair for Improvements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Chair for Safety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Chair for Fundraising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Members at Large</a:t>
            </a:r>
          </a:p>
          <a:p>
            <a:pPr marL="401638" lvl="2"/>
            <a:r>
              <a:rPr lang="en-US" sz="2800" dirty="0">
                <a:latin typeface="+mn-lt"/>
              </a:rPr>
              <a:t>	(Two 2-year positions)</a:t>
            </a:r>
          </a:p>
          <a:p>
            <a:pPr marL="401638" lvl="2"/>
            <a:endParaRPr lang="en-US" sz="2800" dirty="0">
              <a:latin typeface="+mn-lt"/>
            </a:endParaRPr>
          </a:p>
          <a:p>
            <a:pPr marL="401638" lvl="2"/>
            <a:r>
              <a:rPr lang="en-US" sz="2800" dirty="0">
                <a:latin typeface="+mn-lt"/>
              </a:rPr>
              <a:t>Elections for three Preservation Committee Members </a:t>
            </a:r>
          </a:p>
          <a:p>
            <a:pPr marL="914400" lvl="2"/>
            <a:r>
              <a:rPr lang="en-US" sz="2800" dirty="0">
                <a:latin typeface="+mn-lt"/>
              </a:rPr>
              <a:t>(Three 2-year positions)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AEDDC4-174C-7BAF-EB73-FC4B205B3E95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CCF0FD-2AEE-F6EC-D70D-FC52CD0DB46B}"/>
              </a:ext>
            </a:extLst>
          </p:cNvPr>
          <p:cNvSpPr txBox="1"/>
          <p:nvPr/>
        </p:nvSpPr>
        <p:spPr>
          <a:xfrm>
            <a:off x="218678" y="199674"/>
            <a:ext cx="8146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Annual Elections during: </a:t>
            </a:r>
          </a:p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October 8</a:t>
            </a:r>
            <a:r>
              <a:rPr lang="en-US" sz="4000" b="1" baseline="30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Membership Meeting</a:t>
            </a:r>
          </a:p>
        </p:txBody>
      </p:sp>
    </p:spTree>
    <p:extLst>
      <p:ext uri="{BB962C8B-B14F-4D97-AF65-F5344CB8AC3E}">
        <p14:creationId xmlns:p14="http://schemas.microsoft.com/office/powerpoint/2010/main" val="132672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C3DA74-13FB-4C00-2EF6-5662E5E3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A11AE-0582-D15D-4112-049E4A81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EEA3E7E-0406-4B1B-7A83-533CD86A1102}"/>
              </a:ext>
            </a:extLst>
          </p:cNvPr>
          <p:cNvSpPr txBox="1"/>
          <p:nvPr/>
        </p:nvSpPr>
        <p:spPr>
          <a:xfrm>
            <a:off x="218678" y="199674"/>
            <a:ext cx="6616462" cy="91249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Events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BBA72-B7D0-6F7B-B5B5-B96E8CA047E2}"/>
              </a:ext>
            </a:extLst>
          </p:cNvPr>
          <p:cNvSpPr txBox="1"/>
          <p:nvPr/>
        </p:nvSpPr>
        <p:spPr>
          <a:xfrm>
            <a:off x="0" y="1433438"/>
            <a:ext cx="11973322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Friday Night Socials: </a:t>
            </a:r>
            <a:r>
              <a:rPr lang="en-US" sz="3150" dirty="0">
                <a:latin typeface="+mn-lt"/>
              </a:rPr>
              <a:t>Fri. July 11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[Host: </a:t>
            </a:r>
            <a:r>
              <a:rPr lang="en-US" sz="2000" dirty="0"/>
              <a:t>Michael Bushur: 2320 Park Avenue]  </a:t>
            </a:r>
            <a:r>
              <a:rPr lang="en-US" sz="3150" dirty="0">
                <a:latin typeface="+mn-lt"/>
              </a:rPr>
              <a:t>&amp; Fri. July 25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6:30 pm to 8:30 pm</a:t>
            </a:r>
            <a:endParaRPr lang="en-US" sz="315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Next Concerts in the Park: </a:t>
            </a:r>
            <a:r>
              <a:rPr lang="en-US" sz="3150" dirty="0">
                <a:latin typeface="+mn-lt"/>
              </a:rPr>
              <a:t>Sat. July 19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&amp; Aug. 2</a:t>
            </a:r>
            <a:r>
              <a:rPr lang="en-US" sz="3150" baseline="30000" dirty="0">
                <a:latin typeface="+mn-lt"/>
              </a:rPr>
              <a:t>nd</a:t>
            </a:r>
            <a:r>
              <a:rPr lang="en-US" sz="3150" dirty="0">
                <a:latin typeface="+mn-lt"/>
              </a:rPr>
              <a:t>  6:00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Board Meeting: </a:t>
            </a:r>
            <a:r>
              <a:rPr lang="en-US" sz="3150" dirty="0">
                <a:latin typeface="+mn-lt"/>
              </a:rPr>
              <a:t>Tue. August 5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7:00 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General Meeting: </a:t>
            </a:r>
            <a:r>
              <a:rPr lang="en-US" sz="3150" dirty="0">
                <a:latin typeface="+mn-lt"/>
              </a:rPr>
              <a:t>Wed. August 13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7:00 pm (</a:t>
            </a:r>
            <a:r>
              <a:rPr lang="en-US" sz="3150" dirty="0" err="1">
                <a:latin typeface="+mn-lt"/>
              </a:rPr>
              <a:t>SqWires</a:t>
            </a:r>
            <a:r>
              <a:rPr lang="en-US" sz="3150" dirty="0">
                <a:latin typeface="+mn-lt"/>
              </a:rPr>
              <a:t> Annex)</a:t>
            </a:r>
          </a:p>
          <a:p>
            <a:pPr marL="292100" indent="-255588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Tour de Lafayette: </a:t>
            </a:r>
            <a:r>
              <a:rPr lang="en-US" sz="3150" dirty="0">
                <a:latin typeface="+mn-lt"/>
              </a:rPr>
              <a:t>Friday, August 29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1:30 pm to 10:30 pm</a:t>
            </a:r>
            <a:endParaRPr lang="en-US" sz="315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u="none" strike="noStrike" dirty="0">
                <a:effectLst/>
                <a:latin typeface="+mn-lt"/>
                <a:ea typeface="Calibri" panose="020F0502020204030204" pitchFamily="34" charset="0"/>
              </a:rPr>
              <a:t>Light Up the Square/Pet Parade, </a:t>
            </a:r>
            <a:r>
              <a:rPr lang="en-US" sz="3150" u="none" strike="noStrike" dirty="0">
                <a:effectLst/>
                <a:latin typeface="+mn-lt"/>
                <a:ea typeface="Calibri" panose="020F0502020204030204" pitchFamily="34" charset="0"/>
              </a:rPr>
              <a:t>Sat. December 6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Holiday Parlor Tour </a:t>
            </a:r>
            <a:r>
              <a:rPr lang="en-US" sz="3150" dirty="0">
                <a:latin typeface="+mn-lt"/>
              </a:rPr>
              <a:t>(48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Annual)</a:t>
            </a:r>
            <a:r>
              <a:rPr lang="en-US" sz="3150" b="1" dirty="0">
                <a:latin typeface="+mn-lt"/>
              </a:rPr>
              <a:t>: </a:t>
            </a:r>
            <a:r>
              <a:rPr lang="en-US" sz="3150" dirty="0">
                <a:latin typeface="+mn-lt"/>
              </a:rPr>
              <a:t>Sun. December 14</a:t>
            </a:r>
            <a:r>
              <a:rPr lang="en-US" sz="3150" baseline="30000" dirty="0">
                <a:latin typeface="+mn-lt"/>
              </a:rPr>
              <a:t>th</a:t>
            </a:r>
          </a:p>
          <a:p>
            <a:pPr marL="982663"/>
            <a:r>
              <a:rPr lang="en-US" sz="3150" dirty="0">
                <a:latin typeface="+mn-lt"/>
              </a:rPr>
              <a:t>And</a:t>
            </a:r>
          </a:p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Spring Home &amp; Garden Tour </a:t>
            </a:r>
            <a:r>
              <a:rPr lang="en-US" sz="3150" dirty="0">
                <a:latin typeface="+mn-lt"/>
              </a:rPr>
              <a:t>(57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Annual): Sat. June 6 &amp; Sun. June 7, 2026</a:t>
            </a:r>
          </a:p>
        </p:txBody>
      </p:sp>
    </p:spTree>
    <p:extLst>
      <p:ext uri="{BB962C8B-B14F-4D97-AF65-F5344CB8AC3E}">
        <p14:creationId xmlns:p14="http://schemas.microsoft.com/office/powerpoint/2010/main" val="4090347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E5A5E39-3877-5EB6-C597-EB94B00D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4E680A-5153-83CC-1A57-D4E20425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39A4A0B-F783-6701-0E15-D1897EC42C9A}"/>
              </a:ext>
            </a:extLst>
          </p:cNvPr>
          <p:cNvSpPr txBox="1"/>
          <p:nvPr/>
        </p:nvSpPr>
        <p:spPr>
          <a:xfrm>
            <a:off x="1383323" y="1254369"/>
            <a:ext cx="10999835" cy="26021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Any Brief Announcements?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454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81BE931-0ABB-D09A-7F79-193A3D6F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B5CD70-2193-610C-35CF-3288A321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63B703AD-7C12-E8FA-8395-C3C0F1D65872}"/>
              </a:ext>
            </a:extLst>
          </p:cNvPr>
          <p:cNvSpPr txBox="1"/>
          <p:nvPr/>
        </p:nvSpPr>
        <p:spPr>
          <a:xfrm>
            <a:off x="641180" y="2819894"/>
            <a:ext cx="10909640" cy="36689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Adjournment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adjourn?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We are adjourned.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TIME TO SOCIALIZE !!</a:t>
            </a:r>
          </a:p>
        </p:txBody>
      </p:sp>
    </p:spTree>
    <p:extLst>
      <p:ext uri="{BB962C8B-B14F-4D97-AF65-F5344CB8AC3E}">
        <p14:creationId xmlns:p14="http://schemas.microsoft.com/office/powerpoint/2010/main" val="257565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5F5012C-ADDA-59B4-6E55-15B8C946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18F6B9-3595-6AE6-AE70-F6049332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0C783BC2-0198-DE76-BF7D-5C34E830BA46}"/>
              </a:ext>
            </a:extLst>
          </p:cNvPr>
          <p:cNvSpPr txBox="1"/>
          <p:nvPr/>
        </p:nvSpPr>
        <p:spPr>
          <a:xfrm>
            <a:off x="534834" y="1128713"/>
            <a:ext cx="10754562" cy="46955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New neighbors: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Welcome to our community!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Please introduce yourself.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Also . . . For anyone else . . 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Something to (briefly) share; but not overshare? 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Birthday (significant or otherwise)?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Anniversary of something?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Significant life event?</a:t>
            </a:r>
          </a:p>
        </p:txBody>
      </p:sp>
    </p:spTree>
    <p:extLst>
      <p:ext uri="{BB962C8B-B14F-4D97-AF65-F5344CB8AC3E}">
        <p14:creationId xmlns:p14="http://schemas.microsoft.com/office/powerpoint/2010/main" val="280262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A186DF8-EF62-0939-AC05-30EC8BF7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37128-F140-5C31-C237-5762676E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54CA1FF-1A3C-59A8-C309-445232E3E0AB}"/>
              </a:ext>
            </a:extLst>
          </p:cNvPr>
          <p:cNvSpPr txBox="1"/>
          <p:nvPr/>
        </p:nvSpPr>
        <p:spPr>
          <a:xfrm>
            <a:off x="50800" y="64477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Speakers/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A9021268-F4AC-2552-FDD5-305A7B71A263}"/>
              </a:ext>
            </a:extLst>
          </p:cNvPr>
          <p:cNvSpPr txBox="1"/>
          <p:nvPr/>
        </p:nvSpPr>
        <p:spPr>
          <a:xfrm>
            <a:off x="305175" y="1296007"/>
            <a:ext cx="12211889" cy="601663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600" b="1" kern="1200" dirty="0">
                <a:solidFill>
                  <a:schemeClr val="tx1"/>
                </a:solidFill>
                <a:sym typeface="Times New Roman"/>
              </a:rPr>
              <a:t>8</a:t>
            </a:r>
            <a:r>
              <a:rPr lang="en-US" sz="36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3600" b="1" kern="1200" dirty="0">
                <a:solidFill>
                  <a:schemeClr val="tx1"/>
                </a:solidFill>
                <a:sym typeface="Times New Roman"/>
              </a:rPr>
              <a:t> Ward Alderwoman-Elect: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Police Report: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Michael Bushur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Arts Council of Lafayette Square</a:t>
            </a:r>
            <a:endParaRPr lang="en-US" sz="33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LS Community Directory: 2025-2026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Friday Night Socials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09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6855C6F-C8D6-0DA6-E4FC-32D2DC78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56F7A3-FBC7-B1AB-CC2F-52419CAF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0CEA132-5589-538E-11BF-EB49E2EA5878}"/>
              </a:ext>
            </a:extLst>
          </p:cNvPr>
          <p:cNvSpPr txBox="1"/>
          <p:nvPr/>
        </p:nvSpPr>
        <p:spPr>
          <a:xfrm>
            <a:off x="-269948" y="3323651"/>
            <a:ext cx="11862486" cy="264434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lnSpcReduction="10000"/>
          </a:bodyPr>
          <a:lstStyle/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Ward Alderwoman-elect: 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Jami Cox Antwi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hlinkClick r:id="rId4"/>
              </a:rPr>
              <a:t>contact@jamicoxantwi.com</a:t>
            </a:r>
            <a:endParaRPr lang="en-US" sz="3200" dirty="0"/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/>
              <a:t>(314) 762-1944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kern="1200" dirty="0">
              <a:solidFill>
                <a:schemeClr val="tx1"/>
              </a:solidFill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3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E4065BA-6A64-5BAF-F3E8-7B294235C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F32273-8474-6371-2A72-4950D99E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438CEC0-15C4-6B2E-B85A-4166462E0947}"/>
              </a:ext>
            </a:extLst>
          </p:cNvPr>
          <p:cNvSpPr txBox="1"/>
          <p:nvPr/>
        </p:nvSpPr>
        <p:spPr>
          <a:xfrm>
            <a:off x="-269948" y="3323651"/>
            <a:ext cx="11862486" cy="264434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kern="1200" dirty="0">
              <a:solidFill>
                <a:schemeClr val="tx1"/>
              </a:solidFill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C75CD-AB0E-4F49-D0B6-5EB365BD7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7" y="77754"/>
            <a:ext cx="11862486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D016B5A4-8958-3CBE-16F7-092CB597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3B1DF-0E37-2BD5-98FC-B8A7350D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22B5A83-B487-1064-A1F5-141994FF860E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Police Report: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Officer Rosa Rojas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rrojas@slmpd.org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Mobile: 314-444-2595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6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AC67096-312D-0F0B-B4FB-BF1F2978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08E36E-2637-A086-A9CB-69DA5BDC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54E12932-72D0-D7FD-DCA2-FBD2ADF3E5C6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8B427-7A0B-2BB4-BD01-989C7C55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7" y="-220133"/>
            <a:ext cx="5404043" cy="72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31196</TotalTime>
  <Words>1785</Words>
  <Application>Microsoft Macintosh PowerPoint</Application>
  <PresentationFormat>Widescreen</PresentationFormat>
  <Paragraphs>465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Wingdings</vt:lpstr>
      <vt:lpstr>Arial</vt:lpstr>
      <vt:lpstr>Times New Roman</vt:lpstr>
      <vt:lpstr>Trebuchet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Budde.Erin</dc:creator>
  <cp:lastModifiedBy>Vincent Volpe</cp:lastModifiedBy>
  <cp:revision>164</cp:revision>
  <cp:lastPrinted>2025-01-09T00:23:47Z</cp:lastPrinted>
  <dcterms:created xsi:type="dcterms:W3CDTF">2024-01-06T15:10:06Z</dcterms:created>
  <dcterms:modified xsi:type="dcterms:W3CDTF">2025-07-09T18:37:42Z</dcterms:modified>
</cp:coreProperties>
</file>