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ink/ink3.xml" ContentType="application/inkml+xml"/>
  <Override PartName="/ppt/notesSlides/notesSlide25.xml" ContentType="application/vnd.openxmlformats-officedocument.presentationml.notesSlide+xml"/>
  <Override PartName="/ppt/ink/ink4.xml" ContentType="application/inkml+xml"/>
  <Override PartName="/ppt/notesSlides/notesSlide26.xml" ContentType="application/vnd.openxmlformats-officedocument.presentationml.notesSlide+xml"/>
  <Override PartName="/ppt/ink/ink5.xml" ContentType="application/inkml+xml"/>
  <Override PartName="/ppt/notesSlides/notesSlide27.xml" ContentType="application/vnd.openxmlformats-officedocument.presentationml.notesSlide+xml"/>
  <Override PartName="/ppt/ink/ink6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332" r:id="rId2"/>
    <p:sldId id="335" r:id="rId3"/>
    <p:sldId id="340" r:id="rId4"/>
    <p:sldId id="341" r:id="rId5"/>
    <p:sldId id="344" r:id="rId6"/>
    <p:sldId id="428" r:id="rId7"/>
    <p:sldId id="346" r:id="rId8"/>
    <p:sldId id="256" r:id="rId9"/>
    <p:sldId id="347" r:id="rId10"/>
    <p:sldId id="417" r:id="rId11"/>
    <p:sldId id="418" r:id="rId12"/>
    <p:sldId id="354" r:id="rId13"/>
    <p:sldId id="385" r:id="rId14"/>
    <p:sldId id="429" r:id="rId15"/>
    <p:sldId id="391" r:id="rId16"/>
    <p:sldId id="427" r:id="rId17"/>
    <p:sldId id="382" r:id="rId18"/>
    <p:sldId id="422" r:id="rId19"/>
    <p:sldId id="420" r:id="rId20"/>
    <p:sldId id="389" r:id="rId21"/>
    <p:sldId id="411" r:id="rId22"/>
    <p:sldId id="408" r:id="rId23"/>
    <p:sldId id="407" r:id="rId24"/>
    <p:sldId id="409" r:id="rId25"/>
    <p:sldId id="425" r:id="rId26"/>
    <p:sldId id="423" r:id="rId27"/>
    <p:sldId id="424" r:id="rId28"/>
    <p:sldId id="426" r:id="rId29"/>
    <p:sldId id="376" r:id="rId30"/>
    <p:sldId id="412" r:id="rId31"/>
    <p:sldId id="378" r:id="rId32"/>
  </p:sldIdLst>
  <p:sldSz cx="12192000" cy="6858000"/>
  <p:notesSz cx="6858000" cy="9144000"/>
  <p:embeddedFontLst>
    <p:embeddedFont>
      <p:font typeface="Lora" pitchFamily="2" charset="77"/>
      <p:regular r:id="rId34"/>
      <p:bold r:id="rId35"/>
      <p:italic r:id="rId36"/>
      <p:boldItalic r:id="rId37"/>
    </p:embeddedFont>
    <p:embeddedFont>
      <p:font typeface="Montserrat" pitchFamily="2" charset="77"/>
      <p:regular r:id="rId38"/>
      <p:bold r:id="rId39"/>
      <p:italic r:id="rId40"/>
      <p:boldItalic r:id="rId41"/>
    </p:embeddedFont>
    <p:embeddedFont>
      <p:font typeface="Trebuchet MS" panose="020B0703020202090204" pitchFamily="34" charset="0"/>
      <p:regular r:id="rId42"/>
      <p:bold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Kx+MOwsxkJeqR2m+iD/6DCa7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65"/>
    <p:restoredTop sz="96108"/>
  </p:normalViewPr>
  <p:slideViewPr>
    <p:cSldViewPr snapToGrid="0">
      <p:cViewPr varScale="1">
        <p:scale>
          <a:sx n="86" d="100"/>
          <a:sy n="86" d="100"/>
        </p:scale>
        <p:origin x="24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8ED62E3-2ED7-C6CB-9ED2-6D3CCA5B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083ED88-7EBC-8052-97B8-55FC192823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57CE15D-E8BF-1F08-1F23-5E3BE0D4F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86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67C880-F4BE-B6F9-5736-028365FA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B956193-8C98-9E8C-B0D8-546ADB217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86B845E1-6FA3-999F-0790-38FF058412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5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25826DC-7C00-87D7-2B4C-769093E5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B6FE9C3E-BAE7-2C36-49BC-22716E7D4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0109975-19D7-4D40-6E51-A84EC0E1A5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3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56A251F-A34A-726B-0882-44289DF8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AC961C-49F1-C445-EDEA-BB6B77A1F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357CC52-4FF7-D000-88C0-8ED2DA636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885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4E38361-F0C5-8C05-536D-599B5DEF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E18A1E7-3FED-4A23-5C44-E355940156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9AA35D4C-D9C4-3C3A-51B9-A80865DBA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63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82BC1CB-0D1C-57EA-A1E3-896299C6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AC7FD0-F49C-968B-E216-CC26DA958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79CD1D5-F1B8-9CB6-FD20-736D5B7F05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172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A6DCC01-1CCF-D597-9E02-3C2ACA40E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2ABEBF0-85CE-3FD9-20A5-BEECB29651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F00A4EA-929C-00EC-9C75-E99A0407AD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145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0089854-6E0C-ED8E-D197-4969139A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E0FC978-CFCC-FAAD-5710-20A58F522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FEA3169-7863-D82E-776D-BB1B2758E9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79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E3E2686E-98B2-739D-0269-9BD3760B1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77B2B8B-D3F1-7927-1D79-8CA81416E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6D0A0CB6-69F7-42A7-84E6-CCC6E1ACD3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37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5E8A475-53B5-BAFF-55AD-7A7928B69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04C610D-EF4C-14FD-42D3-61AE04D20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FF86189-54A2-08F1-E390-5B82B82802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85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0AC87AA-3899-79DC-B7C5-DB53B161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A6990B0-5441-18D0-61CE-52112ECAE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063714C-B169-2B4E-F4F7-DF7F6F5B6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379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DFF8D2A2-29FD-6173-8229-7B2D67D2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7FAACBD-0015-821D-0F74-DE04FBA2D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6C20D6D-3B95-CCBB-0497-206F1C77A1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470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A941A94-FDC1-86CE-949D-FE94BC47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B05867A-2EE3-99CD-7793-CA5F5099A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F9BA81D-3EEE-F59C-1F5D-ED6252BEF4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76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65CF1A2-ADD9-2388-DDFC-20C6FC05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131A41F-F194-95D9-9A1B-0F08255A3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9193CAF1-E328-7F5C-F102-DE4EF4C9D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795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D20EBC9-51AA-B59C-A2DD-5B6BBC43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E12785-5702-5046-BDD0-FE80C5A44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7EB7C08-EBCE-943D-9DC0-033BD0AD5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875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1ECC8477-A113-FE99-E022-1149C731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EEAB1E8-A5AB-E47A-ECF6-750BDDBF18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97629A6-0F82-3D79-1553-32C90FF116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391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2FD55C7-0BF5-D171-441D-BB487FCA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F79B91D-7495-954F-A890-459C9F3C9E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707859D6-E472-0590-A8C7-3D08692528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823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1FAC0AB-E795-E39A-73CF-9848A9F7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341B54A-57C0-A9A2-1292-027B661D07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52168057-4766-4337-0A7C-AAFB77DFF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021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F2FEE56-3D2F-DAAD-4003-623799A8C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916B7C2-B249-AE5A-9FD9-16FC5F119A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77008218-27A6-B048-C541-43FC3ACDE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18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C169E53-8F6F-0140-D6AA-0288B1F0F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12512D-0358-C5A2-65DB-EA11DC081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C8861BC-26D7-F998-2FB3-A02BB0753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2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8BE3779-5325-B82D-5C57-0C4114C8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A27EC60-68B3-2E74-AEBE-B3E3ACFFF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AAFD3FF-78D9-186A-6425-6FC5ACABF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27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2A4AED8-9759-868D-DC3A-7DBE8F04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B2A0544-F522-F76F-B1E2-29D50489F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BB2587D-1F89-A849-0CAD-8122EB24B0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492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0E71F62-41F5-BE14-4633-BEA2CCC5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425950E-A91B-7EB8-A83E-D4F563075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9BCC0DE-B0CF-17F8-D34B-52E4A3963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70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466A7E-EC6C-EA92-E9FB-A152FE20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CCC722F0-2884-A9CA-D285-32F600587B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47B709D-8B08-29B9-D187-A0448EBA4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16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6252D67-0B96-118A-E0CC-C72AD8B2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ECF9D13-D251-6E0A-585F-C19AA9383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F499202-F110-7056-4CEA-B3482CDC2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6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E82D0F17-4716-89F2-5E95-AD75157F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05B1388-C9D3-FBFC-4B7F-609962E902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5744F134-5CCA-AAAA-F750-313B1CDCB4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96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59FEE58-3220-F7A6-F5D5-7CF301E3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7F71A11-8C13-CD7D-0682-13EB09F09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F4C61C0-AA9F-8F33-9081-BEE972527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4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36B9B2D-41AA-D5C2-A0A1-E0327301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3A255C6-8715-B47D-887E-870C26894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E97C403-9BDB-070F-E773-0A4B72EB7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65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92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9101"/>
                <a:lumOff val="70899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rrisre@stlouis-mo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bushur@lafayettepark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hpheartbeat@ao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lafayettesquare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lidaytour@lafayettesquare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yor@stlouis-mo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xantwi@stlouis-mo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icoxantwi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rnstT@stlouis-mo.gov" TargetMode="External"/><Relationship Id="rId5" Type="http://schemas.openxmlformats.org/officeDocument/2006/relationships/hyperlink" Target="mailto:hessburga@stlouis-mo.gov" TargetMode="External"/><Relationship Id="rId4" Type="http://schemas.openxmlformats.org/officeDocument/2006/relationships/hyperlink" Target="mailto:coxantwi@stlouis-mo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rojas@slmp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E7072B-6A66-E616-1B51-E752A71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89202"/>
            <a:ext cx="7225748" cy="3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E8250-99FE-7BF9-1F05-E2BEAADA607A}"/>
              </a:ext>
            </a:extLst>
          </p:cNvPr>
          <p:cNvSpPr txBox="1"/>
          <p:nvPr/>
        </p:nvSpPr>
        <p:spPr>
          <a:xfrm>
            <a:off x="7876032" y="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B2807D4A-1E3B-E87E-31FF-2FC9C03D48D3}"/>
              </a:ext>
            </a:extLst>
          </p:cNvPr>
          <p:cNvSpPr txBox="1"/>
          <p:nvPr/>
        </p:nvSpPr>
        <p:spPr>
          <a:xfrm>
            <a:off x="47066" y="857502"/>
            <a:ext cx="4045225" cy="477628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Membership Meeting Wednesday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August 13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, 2025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Restoration Committee (LSRC)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neighborhood association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Lafayette Square</a:t>
            </a:r>
            <a:endParaRPr lang="en-US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Established 1969.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Incorporated 1971.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dba 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Neighborhood Association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(LSNA)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Since 2022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AC67096-312D-0F0B-B4FB-BF1F2978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08E36E-2637-A086-A9CB-69DA5BDC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54E12932-72D0-D7FD-DCA2-FBD2ADF3E5C6}"/>
              </a:ext>
            </a:extLst>
          </p:cNvPr>
          <p:cNvSpPr txBox="1"/>
          <p:nvPr/>
        </p:nvSpPr>
        <p:spPr>
          <a:xfrm>
            <a:off x="526958" y="2314143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DD83F4C0-E53D-6B31-510F-B510F427E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066" y="0"/>
            <a:ext cx="5373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27D2981-1CF0-DBCB-8D9C-2A92A9FC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564F75-5AA7-8E99-6D29-9BA5CBC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0EB4C2A-57A6-EE8F-C2D6-D8ECFA1EF418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60424-076E-6666-9B2E-634D19C8CA45}"/>
              </a:ext>
            </a:extLst>
          </p:cNvPr>
          <p:cNvSpPr txBox="1"/>
          <p:nvPr/>
        </p:nvSpPr>
        <p:spPr>
          <a:xfrm>
            <a:off x="113172" y="1035271"/>
            <a:ext cx="91600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Neighborhood Crime and Activity Report</a:t>
            </a:r>
          </a:p>
          <a:p>
            <a:pPr algn="ctr"/>
            <a:r>
              <a:rPr lang="en-US" sz="3600" b="1" dirty="0"/>
              <a:t>Lafayette Square </a:t>
            </a:r>
          </a:p>
          <a:p>
            <a:pPr algn="ctr"/>
            <a:r>
              <a:rPr lang="en-US" sz="3200" dirty="0"/>
              <a:t>for 28 days: July 14 through August 10, 2025</a:t>
            </a:r>
          </a:p>
        </p:txBody>
      </p:sp>
      <p:pic>
        <p:nvPicPr>
          <p:cNvPr id="6" name="Picture 5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43E9186C-F3A9-B764-2A5E-2DC39D65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2" y="2857954"/>
            <a:ext cx="12136835" cy="35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7D63328-4A24-CEE9-BD54-E13467BA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30EDA3-2FCD-47DB-EAEA-73FEC606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181BBFC-5DA1-AE89-38E0-02AB340A58DB}"/>
              </a:ext>
            </a:extLst>
          </p:cNvPr>
          <p:cNvSpPr txBox="1"/>
          <p:nvPr/>
        </p:nvSpPr>
        <p:spPr>
          <a:xfrm>
            <a:off x="499525" y="3164519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St. Louis Neighborhood Stabilization Division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Ms. Reign Harris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harrisre@stlouis-mo.gov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</a:rPr>
              <a:t>(314) 901-3615 (cell)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40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B55991C-A582-F3F2-9522-C3DC4F7D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1ADF75-0814-475D-98AD-25CDE46B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C906FBD-F685-8D85-C29F-ADE609701523}"/>
              </a:ext>
            </a:extLst>
          </p:cNvPr>
          <p:cNvSpPr txBox="1"/>
          <p:nvPr/>
        </p:nvSpPr>
        <p:spPr>
          <a:xfrm>
            <a:off x="221733" y="2890127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 (LPC)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Executive Director: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Michael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Bushur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michael.bushur@lafayettepark.org</a:t>
            </a:r>
            <a:endParaRPr lang="en-US" sz="3200" dirty="0">
              <a:solidFill>
                <a:srgbClr val="1155CC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(314) 949-2210</a:t>
            </a:r>
            <a:endParaRPr lang="en-US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29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7AEA45DB-0146-71F1-A6DD-935AE180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CE9CF-0CBA-BFF0-0E8C-A6002798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2F3B2EE8-B020-5DD0-7369-3D0B516D9D99}"/>
              </a:ext>
            </a:extLst>
          </p:cNvPr>
          <p:cNvSpPr txBox="1"/>
          <p:nvPr/>
        </p:nvSpPr>
        <p:spPr>
          <a:xfrm>
            <a:off x="167142" y="2125852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Barr Branch Library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Branch Manager: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Roxxanne Reed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rreed@slpl.org</a:t>
            </a:r>
            <a:endParaRPr lang="en-US" sz="3200" dirty="0">
              <a:solidFill>
                <a:srgbClr val="1155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314‑241‑2288 x3086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66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79DD91-DF1A-CE27-B357-A5C88561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518EB7-236A-E2B7-D9B3-3F41367E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31423C9-B8FC-DCED-CC16-F3518D10CEAD}"/>
              </a:ext>
            </a:extLst>
          </p:cNvPr>
          <p:cNvSpPr txBox="1"/>
          <p:nvPr/>
        </p:nvSpPr>
        <p:spPr>
          <a:xfrm>
            <a:off x="123567" y="199674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Back to . . .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9EF42446-96DD-7EBC-2070-3BA0B0E0B5C6}"/>
              </a:ext>
            </a:extLst>
          </p:cNvPr>
          <p:cNvSpPr txBox="1"/>
          <p:nvPr/>
        </p:nvSpPr>
        <p:spPr>
          <a:xfrm>
            <a:off x="218678" y="1408023"/>
            <a:ext cx="12372558" cy="633025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Mayor: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Cara Spencer</a:t>
            </a:r>
            <a:endParaRPr lang="en-US" sz="35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8</a:t>
            </a:r>
            <a:r>
              <a:rPr lang="en-US" sz="3500" b="1" kern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Ward Alderwoman: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Police Report: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Lafayette Park Conservancy: </a:t>
            </a:r>
            <a:r>
              <a:rPr lang="en-US" sz="35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Michael Bushur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6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Barr Branch Library: </a:t>
            </a:r>
            <a:r>
              <a:rPr lang="en-US" sz="3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Roxxanne Reed</a:t>
            </a:r>
            <a:endParaRPr lang="en-US" sz="3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Arts Council of Lafayette Square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Lafeyette Preparatory Academy: </a:t>
            </a: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Deidra Arms 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LS Community Directory: 2025-2026</a:t>
            </a:r>
          </a:p>
          <a:p>
            <a:pPr marL="917575" lvl="1" indent="-4587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Any mistakes? </a:t>
            </a:r>
          </a:p>
          <a:p>
            <a:pPr marL="917575" lvl="1" indent="-4587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Contact Donna Hagerty-Payne at: </a:t>
            </a: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  <a:hlinkClick r:id="rId4"/>
              </a:rPr>
              <a:t>dhpheartbeat@aol.com</a:t>
            </a: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 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Tour de Lafayette – Fri. 8/29: </a:t>
            </a: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Julie Padberg-White</a:t>
            </a:r>
            <a:endParaRPr lang="en-US" sz="3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Friday Night Socials: </a:t>
            </a: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Marlane Budde [</a:t>
            </a:r>
            <a:r>
              <a:rPr lang="en-US" sz="35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See next slide</a:t>
            </a: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]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46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1568E77-A937-6085-3904-40B062D3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9FE5C0-7BA4-BDE0-F15B-C195A5EB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23D4E76-2564-EFE7-FFB6-3210E8D998EA}"/>
              </a:ext>
            </a:extLst>
          </p:cNvPr>
          <p:cNvSpPr txBox="1"/>
          <p:nvPr/>
        </p:nvSpPr>
        <p:spPr>
          <a:xfrm>
            <a:off x="2501662" y="753042"/>
            <a:ext cx="5308192" cy="83968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Friday Night Socials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36364952-F9BC-F394-1621-051634C01F33}"/>
              </a:ext>
            </a:extLst>
          </p:cNvPr>
          <p:cNvSpPr txBox="1"/>
          <p:nvPr/>
        </p:nvSpPr>
        <p:spPr>
          <a:xfrm>
            <a:off x="469986" y="1752694"/>
            <a:ext cx="11130612" cy="490563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CA19D-B3DB-9CE8-F7D6-5CC6622AB0A9}"/>
              </a:ext>
            </a:extLst>
          </p:cNvPr>
          <p:cNvSpPr txBox="1"/>
          <p:nvPr/>
        </p:nvSpPr>
        <p:spPr>
          <a:xfrm>
            <a:off x="900545" y="2202872"/>
            <a:ext cx="101415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Final two of 2025:</a:t>
            </a:r>
          </a:p>
          <a:p>
            <a:endParaRPr lang="en-US" sz="3600" dirty="0"/>
          </a:p>
          <a:p>
            <a:r>
              <a:rPr lang="en-US" sz="3600" b="1" dirty="0"/>
              <a:t>8/22:  </a:t>
            </a:r>
            <a:r>
              <a:rPr lang="en-US" sz="3600" dirty="0"/>
              <a:t>Andrea &amp; Josh Grey, 1815 Lafayette</a:t>
            </a:r>
          </a:p>
          <a:p>
            <a:r>
              <a:rPr lang="en-US" sz="3600" dirty="0"/>
              <a:t> </a:t>
            </a:r>
          </a:p>
          <a:p>
            <a:r>
              <a:rPr lang="en-US" sz="3600" b="1" dirty="0"/>
              <a:t>9/05:  </a:t>
            </a:r>
            <a:r>
              <a:rPr lang="en-US" sz="3600" dirty="0"/>
              <a:t>Dale &amp; Tricia Spence, 2013 Park Ave.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8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5F019A3-F9E5-7E7C-D68B-E255FE8C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87FCFB-85AF-3763-2CCB-F69D4D2F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59102DB-E48F-E086-AA68-A2FA478F4091}"/>
              </a:ext>
            </a:extLst>
          </p:cNvPr>
          <p:cNvSpPr txBox="1"/>
          <p:nvPr/>
        </p:nvSpPr>
        <p:spPr>
          <a:xfrm>
            <a:off x="152247" y="2260297"/>
            <a:ext cx="11227970" cy="439802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President’s Report: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Vince Volpe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president@lafayettesquare.org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9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AFF7B07-6321-4DAB-8001-10383C6E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D04F82-F706-0CD3-685D-B8F9428E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646A6B1-CA28-0A85-E79C-EEBC48984E50}"/>
              </a:ext>
            </a:extLst>
          </p:cNvPr>
          <p:cNvSpPr txBox="1"/>
          <p:nvPr/>
        </p:nvSpPr>
        <p:spPr>
          <a:xfrm>
            <a:off x="487157" y="2061700"/>
            <a:ext cx="11217686" cy="45966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7500" lnSpcReduction="2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2350 Chouteau </a:t>
            </a: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(SE corner of Jefferson) 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24/7 Public Storage Proposal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On Wednesday, July 23</a:t>
            </a:r>
            <a:r>
              <a:rPr lang="en-US" sz="41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, the Board of Adjustment, in a unanimous decision, denied the appeal of the Building Commissioner's decision that denied a building permit that would have authorized the plans for a public storage facility at 2350 Chouteau Avenue.</a:t>
            </a: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582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80DBE257-09AE-6672-4ABF-6166E8A1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930BB7-81F0-7994-4CBC-79E31DF3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F6FA47B-BF9C-3C0F-F818-E04E65C56299}"/>
              </a:ext>
            </a:extLst>
          </p:cNvPr>
          <p:cNvSpPr txBox="1"/>
          <p:nvPr/>
        </p:nvSpPr>
        <p:spPr>
          <a:xfrm>
            <a:off x="250880" y="1233054"/>
            <a:ext cx="11264914" cy="542527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7500" lnSpcReduction="20000"/>
          </a:bodyPr>
          <a:lstStyle/>
          <a:p>
            <a:r>
              <a:rPr lang="en-US" sz="4100" dirty="0"/>
              <a:t>We want to celebrate </a:t>
            </a:r>
            <a:r>
              <a:rPr lang="en-US" sz="4100" i="1" dirty="0"/>
              <a:t>you </a:t>
            </a:r>
            <a:r>
              <a:rPr lang="en-US" sz="4100" dirty="0"/>
              <a:t>and your time here!</a:t>
            </a:r>
          </a:p>
          <a:p>
            <a:r>
              <a:rPr lang="en-US" sz="4100" dirty="0"/>
              <a:t> </a:t>
            </a:r>
          </a:p>
          <a:p>
            <a:r>
              <a:rPr lang="en-US" sz="4100" dirty="0"/>
              <a:t>Whether 2025 marks one year here or 51 years here, we want to include you in a listing of anniversaries of how long each person has lived in the Lafayette Square restoration community. </a:t>
            </a:r>
          </a:p>
          <a:p>
            <a:endParaRPr lang="en-US" sz="4100" dirty="0"/>
          </a:p>
          <a:p>
            <a:r>
              <a:rPr lang="en-US" sz="4100" dirty="0"/>
              <a:t>This Annual Celebratory Listing will be published in the November 2025 issue of the </a:t>
            </a:r>
            <a:r>
              <a:rPr lang="en-US" sz="4100" i="1" dirty="0"/>
              <a:t>Marquis.</a:t>
            </a:r>
          </a:p>
          <a:p>
            <a:endParaRPr lang="en-US" sz="4100" dirty="0"/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4100" dirty="0">
                <a:effectLst/>
                <a:latin typeface="+mn-lt"/>
                <a:ea typeface="Calibri" panose="020F0502020204030204" pitchFamily="34" charset="0"/>
              </a:rPr>
              <a:t>There will be a QR code (and a web link) in the August issue of the </a:t>
            </a:r>
            <a:r>
              <a:rPr lang="en-US" sz="4100" i="1" dirty="0">
                <a:latin typeface="+mn-lt"/>
                <a:ea typeface="Calibri" panose="020F0502020204030204" pitchFamily="34" charset="0"/>
              </a:rPr>
              <a:t>Marquis </a:t>
            </a:r>
            <a:r>
              <a:rPr lang="en-US" sz="4100" dirty="0">
                <a:latin typeface="+mn-lt"/>
                <a:ea typeface="Calibri" panose="020F0502020204030204" pitchFamily="34" charset="0"/>
              </a:rPr>
              <a:t>for you to provide your name, address, month and year you first moved to Lafayette Square. </a:t>
            </a:r>
            <a:endParaRPr lang="en-US" sz="41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D9C77-8424-CB13-1460-CBFD911FFF6D}"/>
              </a:ext>
            </a:extLst>
          </p:cNvPr>
          <p:cNvSpPr txBox="1"/>
          <p:nvPr/>
        </p:nvSpPr>
        <p:spPr>
          <a:xfrm>
            <a:off x="3095466" y="393199"/>
            <a:ext cx="417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“Square Roots” </a:t>
            </a:r>
          </a:p>
        </p:txBody>
      </p:sp>
    </p:spTree>
    <p:extLst>
      <p:ext uri="{BB962C8B-B14F-4D97-AF65-F5344CB8AC3E}">
        <p14:creationId xmlns:p14="http://schemas.microsoft.com/office/powerpoint/2010/main" val="297959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-163717" y="63558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177114" y="1756012"/>
            <a:ext cx="58197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order</a:t>
            </a:r>
            <a:endParaRPr lang="en-US" sz="2800" b="1" dirty="0"/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of July 9, 2025 minutes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new residents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Sharing of news</a:t>
            </a:r>
            <a:endParaRPr lang="en-US" sz="2800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Guest Speakers &amp; Community Updates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President’s Report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Membership Report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b="1" dirty="0"/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6096000" y="1756012"/>
            <a:ext cx="581977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2025 Holiday Parlor Tour 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Election for: Treasurer-Elect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Nominations for October Elections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Events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Adjournment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Post-Meeting Socializing</a:t>
            </a:r>
            <a:endParaRPr lang="en-US" sz="2800" b="1" dirty="0"/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AC075A-367C-CAE2-CBBC-8544E01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4B8F822-5E53-72EE-D069-364B7845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DDE1E8-0F16-BEFF-A023-1AB54167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F3DCD-BAE6-4BCD-5B23-35F7FE714015}"/>
              </a:ext>
            </a:extLst>
          </p:cNvPr>
          <p:cNvSpPr txBox="1"/>
          <p:nvPr/>
        </p:nvSpPr>
        <p:spPr>
          <a:xfrm>
            <a:off x="218678" y="896202"/>
            <a:ext cx="8578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800"/>
              </a:spcAft>
            </a:pPr>
            <a:endParaRPr lang="en-US" sz="2400" dirty="0"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37B483-3F4F-1832-F192-8C127EB4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15" y="582067"/>
            <a:ext cx="665086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2025 LSNA MEMBERSHIP GOAL: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50 NEW MEMBERSHIPS (350 TOTAL) &amp;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18% OF RESIDENTS ARE LSNA MEMBERS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+mn-lt"/>
              </a:rPr>
              <a:t>JULY: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315 MEMBERSHIPS / 15%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AUGUST: 316 MEMBERSHIPS / 15%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JOIN TODAY!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UNSURE IF YOU ARE A MEMBER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QUESTIONS?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ME AT: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MEMBERSHIP@LAFAYETTESQUARE.ORG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FDFFD1E-65DD-8E4F-E8AC-BA56839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1" y="2121495"/>
            <a:ext cx="4536831" cy="4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0B30761A-7F2B-CB1C-9C82-4CF6E85B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53611D-02AF-4008-D4B6-AAAA88FD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DB51607D-0821-006D-5FFF-5DF9806FB69B}"/>
              </a:ext>
            </a:extLst>
          </p:cNvPr>
          <p:cNvSpPr txBox="1"/>
          <p:nvPr/>
        </p:nvSpPr>
        <p:spPr>
          <a:xfrm>
            <a:off x="0" y="108403"/>
            <a:ext cx="11128030" cy="772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Save the Date: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New Residents Social</a:t>
            </a:r>
          </a:p>
          <a:p>
            <a:endParaRPr lang="en-US" sz="2400" b="1" dirty="0"/>
          </a:p>
          <a:p>
            <a:pPr marL="525463"/>
            <a:r>
              <a:rPr lang="en-US" sz="2400" b="1" dirty="0"/>
              <a:t>Date</a:t>
            </a:r>
            <a:r>
              <a:rPr lang="en-US" sz="2400" dirty="0"/>
              <a:t>: Saturday, September 27, 2025</a:t>
            </a:r>
          </a:p>
          <a:p>
            <a:pPr marL="525463"/>
            <a:r>
              <a:rPr lang="en-US" sz="2400" b="1" dirty="0"/>
              <a:t>Time</a:t>
            </a:r>
            <a:r>
              <a:rPr lang="en-US" sz="2400" dirty="0"/>
              <a:t>: Starting at 5:00 PM </a:t>
            </a:r>
          </a:p>
          <a:p>
            <a:pPr marL="525463"/>
            <a:r>
              <a:rPr lang="en-US" sz="2400" b="1" dirty="0"/>
              <a:t>Location</a:t>
            </a:r>
            <a:r>
              <a:rPr lang="en-US" sz="2400" dirty="0"/>
              <a:t>: Lafayette Park</a:t>
            </a:r>
          </a:p>
          <a:p>
            <a:pPr marL="525463"/>
            <a:r>
              <a:rPr lang="en-US" sz="2400" b="1" dirty="0"/>
              <a:t>Activities: </a:t>
            </a:r>
            <a:r>
              <a:rPr lang="en-US" sz="2400" dirty="0"/>
              <a:t>“TBD/ Under Construction” </a:t>
            </a:r>
            <a:endParaRPr lang="en-US" sz="2400" b="1" dirty="0"/>
          </a:p>
          <a:p>
            <a:pPr marL="2687638" indent="-2162175"/>
            <a:r>
              <a:rPr lang="en-US" sz="2400" b="1" dirty="0"/>
              <a:t>Who’s Invited</a:t>
            </a:r>
            <a:r>
              <a:rPr lang="en-US" sz="2400" dirty="0"/>
              <a:t>: All new residents and families who moved in between January 2023 and now.</a:t>
            </a:r>
          </a:p>
          <a:p>
            <a:pPr marL="525463"/>
            <a:endParaRPr lang="en-US" sz="2400" dirty="0"/>
          </a:p>
          <a:p>
            <a:pPr marL="525463"/>
            <a:r>
              <a:rPr lang="en-US" sz="2400" b="1" dirty="0"/>
              <a:t>LSNA Will Provide</a:t>
            </a:r>
            <a:r>
              <a:rPr lang="en-US" sz="2400" dirty="0"/>
              <a:t>:</a:t>
            </a:r>
          </a:p>
          <a:p>
            <a:pPr marL="86836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Hamburgers, hot dogs, condiments, chips and popcorn</a:t>
            </a:r>
          </a:p>
          <a:p>
            <a:pPr marL="86836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Drinks</a:t>
            </a:r>
          </a:p>
          <a:p>
            <a:pPr marL="86836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Paper products</a:t>
            </a:r>
          </a:p>
          <a:p>
            <a:pPr marL="868363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Chalk and Bubbles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Contact: Kim Winters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 algn="ctr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228569-C3A1-E89B-20B6-A632A58CC518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624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4C0C40B-A787-5124-F76E-ECA8AB2F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B937C7-09FF-7BF8-5E4E-C6C3CC07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9E1CEAF-5FDA-9E79-99F4-FDAC4DAE155D}"/>
              </a:ext>
            </a:extLst>
          </p:cNvPr>
          <p:cNvSpPr txBox="1"/>
          <p:nvPr/>
        </p:nvSpPr>
        <p:spPr>
          <a:xfrm>
            <a:off x="181607" y="2406984"/>
            <a:ext cx="11264914" cy="30403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15000"/>
              </a:lnSpc>
              <a:tabLst>
                <a:tab pos="3657600" algn="l"/>
              </a:tabLst>
            </a:pPr>
            <a:endParaRPr lang="en-US" sz="5100" dirty="0"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dirty="0">
                <a:effectLst/>
                <a:latin typeface="+mn-lt"/>
                <a:ea typeface="Calibri" panose="020F0502020204030204" pitchFamily="34" charset="0"/>
              </a:rPr>
              <a:t>2025 Holiday Parlor Tour Chair: Barbara Absher</a:t>
            </a: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4"/>
              </a:rPr>
              <a:t>holidaytour@lafayettesquare.org</a:t>
            </a:r>
            <a:endParaRPr lang="en-US" sz="3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(314) 322-8152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84941-E497-308F-C62E-9D2B78056DEA}"/>
              </a:ext>
            </a:extLst>
          </p:cNvPr>
          <p:cNvSpPr txBox="1"/>
          <p:nvPr/>
        </p:nvSpPr>
        <p:spPr>
          <a:xfrm>
            <a:off x="342245" y="795331"/>
            <a:ext cx="77995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48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Annual Holiday Parlor Tour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Sunday, December 14, 2024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10:00 am to 4:00 pm</a:t>
            </a:r>
          </a:p>
        </p:txBody>
      </p:sp>
    </p:spTree>
    <p:extLst>
      <p:ext uri="{BB962C8B-B14F-4D97-AF65-F5344CB8AC3E}">
        <p14:creationId xmlns:p14="http://schemas.microsoft.com/office/powerpoint/2010/main" val="309940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A1ED7ED-D38D-5388-2BC1-91280892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2AABD0-6326-A208-8EE2-9A8D5FB5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93560AC0-204B-A868-AB22-57CEE7BC412A}"/>
              </a:ext>
            </a:extLst>
          </p:cNvPr>
          <p:cNvSpPr txBox="1"/>
          <p:nvPr/>
        </p:nvSpPr>
        <p:spPr>
          <a:xfrm>
            <a:off x="506793" y="690888"/>
            <a:ext cx="10929032" cy="6309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Election for: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Assistant Treasurer-Treasurer-Elect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Office vacant since Fanny Change moved into Treasurer position in June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Asking for Nominations for: </a:t>
            </a:r>
          </a:p>
          <a:p>
            <a:pPr marL="1089025" lvl="2" indent="-5238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Assistant Treasurer/ Treasurer-Elect</a:t>
            </a:r>
          </a:p>
          <a:p>
            <a:pPr marL="10795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Close Nominations</a:t>
            </a:r>
          </a:p>
          <a:p>
            <a:pPr marL="1079500" lvl="2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647700" lvl="2" indent="-6477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Voting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62AF49-3C53-D0A2-2547-1E756E9E707F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58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0D90454-16F5-1D48-0C66-427B08BD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22C252-CC55-5995-ED3C-90B5636B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A225FDB2-DFFD-8BEB-CC68-EE5CCE9B3610}"/>
              </a:ext>
            </a:extLst>
          </p:cNvPr>
          <p:cNvSpPr txBox="1"/>
          <p:nvPr/>
        </p:nvSpPr>
        <p:spPr>
          <a:xfrm>
            <a:off x="218678" y="1043752"/>
            <a:ext cx="1197332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Annual Elections during: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October 8</a:t>
            </a:r>
            <a:r>
              <a:rPr lang="en-US" sz="40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Annual Meeting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open at: August 13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  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Membership Meeting</a:t>
            </a:r>
          </a:p>
          <a:p>
            <a:pPr marL="401638" lvl="1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close at end of: Sep. 10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Membership Meeting</a:t>
            </a:r>
          </a:p>
          <a:p>
            <a:pPr marL="401638" lvl="1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accepted at October 8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meeting for any positions for which there were no previous nominations.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E137A0-7EDE-8E8B-5B69-F1A75B4CCC17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03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6140476-8D24-A651-49A1-64CF662D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A9C9F7-CC8E-12CF-44AE-60FBE6C1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C6A4EFBF-9DEE-8E03-504E-1E93E082FE38}"/>
              </a:ext>
            </a:extLst>
          </p:cNvPr>
          <p:cNvSpPr txBox="1"/>
          <p:nvPr/>
        </p:nvSpPr>
        <p:spPr>
          <a:xfrm>
            <a:off x="706583" y="1942881"/>
            <a:ext cx="10349346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r>
              <a:rPr lang="en-US" sz="3200" dirty="0"/>
              <a:t>Under the bylaws, these three people will automatically assume the following 2026 positions and no election is required:</a:t>
            </a:r>
          </a:p>
          <a:p>
            <a:endParaRPr lang="en-US" sz="3200" dirty="0"/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3200" b="1" dirty="0"/>
              <a:t>President:</a:t>
            </a:r>
            <a:r>
              <a:rPr lang="en-US" sz="3200" dirty="0"/>
              <a:t> Butch Young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3200" b="1" dirty="0"/>
              <a:t>Chair for Preservation:</a:t>
            </a:r>
            <a:r>
              <a:rPr lang="en-US" sz="3200" dirty="0"/>
              <a:t> Mark Kapp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3200" b="1" dirty="0"/>
              <a:t>Immediate Past President:</a:t>
            </a:r>
            <a:r>
              <a:rPr lang="en-US" sz="3200" dirty="0"/>
              <a:t> Vince Volpe</a:t>
            </a:r>
          </a:p>
          <a:p>
            <a:pPr marL="401638" lvl="1"/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CC0CB2-AADD-AAD9-AE2A-D22255FEAE55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04E176-D49A-5B9E-289B-851A88D6C867}"/>
              </a:ext>
            </a:extLst>
          </p:cNvPr>
          <p:cNvSpPr txBox="1"/>
          <p:nvPr/>
        </p:nvSpPr>
        <p:spPr>
          <a:xfrm>
            <a:off x="218678" y="342070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by the Board of Directors (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per Article VIII.5. of the bylaws) </a:t>
            </a:r>
          </a:p>
        </p:txBody>
      </p:sp>
    </p:spTree>
    <p:extLst>
      <p:ext uri="{BB962C8B-B14F-4D97-AF65-F5344CB8AC3E}">
        <p14:creationId xmlns:p14="http://schemas.microsoft.com/office/powerpoint/2010/main" val="323357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E77404A-0D8F-070F-2E6D-58900EAAC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F723B0-8E93-A2CD-365E-640BCBF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8545F55B-7433-ACF5-2A21-36E73BC1B4DB}"/>
              </a:ext>
            </a:extLst>
          </p:cNvPr>
          <p:cNvSpPr txBox="1"/>
          <p:nvPr/>
        </p:nvSpPr>
        <p:spPr>
          <a:xfrm>
            <a:off x="107841" y="1523113"/>
            <a:ext cx="11738919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401638"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Nominations for these Board Positions – 1-year terms: 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Vice President/ President-Elect –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[No nominee]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Treasurer –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Fanny Chang 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Assistant Treasurer/ Treasurer-Elect –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Gary Larson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Secretary – 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Jenn Whitter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Business Affairs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Bart Lissner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Communications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 Warner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Preservation-Elect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Jake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Haggmark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Fundraising –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[No nominee]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Improvements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Mitch Hunt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Membership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Kim Winters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Safety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Jeff Kirkpatrick</a:t>
            </a:r>
          </a:p>
          <a:p>
            <a:pPr marL="401638" lvl="1"/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16AD52-8738-9862-EAE0-23DB86DEDFE9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13B96ED-C6AA-2356-04ED-925D738AC470}"/>
              </a:ext>
            </a:extLst>
          </p:cNvPr>
          <p:cNvSpPr txBox="1"/>
          <p:nvPr/>
        </p:nvSpPr>
        <p:spPr>
          <a:xfrm>
            <a:off x="218678" y="54116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by the Board of Directors (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per Article VIII.5. of the bylaws) </a:t>
            </a:r>
          </a:p>
        </p:txBody>
      </p:sp>
    </p:spTree>
    <p:extLst>
      <p:ext uri="{BB962C8B-B14F-4D97-AF65-F5344CB8AC3E}">
        <p14:creationId xmlns:p14="http://schemas.microsoft.com/office/powerpoint/2010/main" val="2705037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F9E613B-D174-39A9-74AE-CDA8EF50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4A6284-325C-AB82-785E-7E624BF23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91DCBC62-7C27-019A-FDE8-6FEB888CA15F}"/>
              </a:ext>
            </a:extLst>
          </p:cNvPr>
          <p:cNvSpPr txBox="1"/>
          <p:nvPr/>
        </p:nvSpPr>
        <p:spPr>
          <a:xfrm>
            <a:off x="218678" y="1697139"/>
            <a:ext cx="11738919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401638"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Nominations for these 2-year Board Positions</a:t>
            </a:r>
          </a:p>
          <a:p>
            <a:pPr marL="401638"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#3: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Nominee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(2-year term: 2026-2027)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#4: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Nominee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(2-year term: 2026-2027)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01638" lvl="2"/>
            <a:r>
              <a:rPr lang="en-US" sz="2800" dirty="0">
                <a:latin typeface="+mn-lt"/>
              </a:rPr>
              <a:t>Nominations for three Preservation Committee Members </a:t>
            </a:r>
          </a:p>
          <a:p>
            <a:pPr marL="401638"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(for a 2-year term: 2026-2027)</a:t>
            </a:r>
            <a:endParaRPr lang="en-US" sz="2800" dirty="0"/>
          </a:p>
          <a:p>
            <a:pPr marL="401638" lvl="2"/>
            <a:endParaRPr lang="en-US" sz="2800" dirty="0">
              <a:latin typeface="+mn-lt"/>
            </a:endParaRP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/>
              <a:t>Member – </a:t>
            </a:r>
            <a:r>
              <a:rPr lang="en-US" sz="2800" dirty="0"/>
              <a:t>Matt Negri 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/>
              <a:t>Member –</a:t>
            </a:r>
            <a:r>
              <a:rPr lang="en-US" sz="2800" dirty="0"/>
              <a:t> Katarina </a:t>
            </a:r>
            <a:r>
              <a:rPr lang="en-US" sz="2800" dirty="0" err="1"/>
              <a:t>Michalova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/>
              <a:t>Member – </a:t>
            </a:r>
            <a:r>
              <a:rPr lang="en-US" sz="2800" dirty="0"/>
              <a:t>Travis Gocken</a:t>
            </a: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39FF0-E113-9B12-FFBE-96288C04C7D9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D4BAEA-6368-B810-6D82-7FEA0FC90BB7}"/>
              </a:ext>
            </a:extLst>
          </p:cNvPr>
          <p:cNvSpPr txBox="1"/>
          <p:nvPr/>
        </p:nvSpPr>
        <p:spPr>
          <a:xfrm>
            <a:off x="218678" y="149966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by the Board of Directors (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per Article VIII.5. of the bylaws) </a:t>
            </a:r>
          </a:p>
        </p:txBody>
      </p:sp>
    </p:spTree>
    <p:extLst>
      <p:ext uri="{BB962C8B-B14F-4D97-AF65-F5344CB8AC3E}">
        <p14:creationId xmlns:p14="http://schemas.microsoft.com/office/powerpoint/2010/main" val="3567940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0110D5A-0CA0-1A64-7917-CDEE687F5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CE1EA0-E1FB-577E-5B59-8C9DD438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4BCAF225-DDE0-4D32-4E86-C6F6381B7FF9}"/>
              </a:ext>
            </a:extLst>
          </p:cNvPr>
          <p:cNvSpPr txBox="1"/>
          <p:nvPr/>
        </p:nvSpPr>
        <p:spPr>
          <a:xfrm>
            <a:off x="-109182" y="1818537"/>
            <a:ext cx="11834264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Vice President/ President-Elect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Treasurer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Assistant Treasurer/ Treasurer-Elect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Secretary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Business Affairs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Communications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Preservation-Elect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Fundraising 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Improvements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Membership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Safety</a:t>
            </a:r>
          </a:p>
          <a:p>
            <a:pPr marL="401638" lvl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</a:p>
          <a:p>
            <a:pPr marL="401638" lvl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Preservation Committee: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CE77A-691A-E573-C9B8-00BEC4D4EF8C}"/>
              </a:ext>
            </a:extLst>
          </p:cNvPr>
          <p:cNvSpPr txBox="1"/>
          <p:nvPr/>
        </p:nvSpPr>
        <p:spPr>
          <a:xfrm>
            <a:off x="218678" y="149966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are now open . . .</a:t>
            </a:r>
          </a:p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Are there any nominations for: </a:t>
            </a:r>
            <a:endParaRPr lang="en-US" sz="3200" b="1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01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C3DA74-13FB-4C00-2EF6-5662E5E3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A11AE-0582-D15D-4112-049E4A81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EEA3E7E-0406-4B1B-7A83-533CD86A1102}"/>
              </a:ext>
            </a:extLst>
          </p:cNvPr>
          <p:cNvSpPr txBox="1"/>
          <p:nvPr/>
        </p:nvSpPr>
        <p:spPr>
          <a:xfrm>
            <a:off x="218678" y="199674"/>
            <a:ext cx="6616462" cy="91249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Events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BBA72-B7D0-6F7B-B5B5-B96E8CA047E2}"/>
              </a:ext>
            </a:extLst>
          </p:cNvPr>
          <p:cNvSpPr txBox="1"/>
          <p:nvPr/>
        </p:nvSpPr>
        <p:spPr>
          <a:xfrm>
            <a:off x="0" y="1433438"/>
            <a:ext cx="11973322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Friday Night Socials: </a:t>
            </a:r>
            <a:r>
              <a:rPr lang="en-US" sz="3150" dirty="0">
                <a:latin typeface="+mn-lt"/>
              </a:rPr>
              <a:t>Fri. August 22</a:t>
            </a:r>
            <a:r>
              <a:rPr lang="en-US" sz="3150" baseline="30000" dirty="0">
                <a:latin typeface="+mn-lt"/>
              </a:rPr>
              <a:t>nd </a:t>
            </a:r>
            <a:r>
              <a:rPr lang="en-US" sz="3150" dirty="0"/>
              <a:t>&amp; September 5th</a:t>
            </a:r>
            <a:endParaRPr lang="en-US" sz="315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Next Concerts in the Park: </a:t>
            </a:r>
            <a:r>
              <a:rPr lang="en-US" sz="3150" dirty="0">
                <a:latin typeface="+mn-lt"/>
              </a:rPr>
              <a:t>Sat. Aug 16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&amp; Aug. 30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6:00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/>
              <a:t>Tour de Lafayette: </a:t>
            </a:r>
            <a:r>
              <a:rPr lang="en-US" sz="3150" dirty="0"/>
              <a:t>Fri. August 29</a:t>
            </a:r>
            <a:r>
              <a:rPr lang="en-US" sz="3150" baseline="30000" dirty="0"/>
              <a:t>th</a:t>
            </a:r>
            <a:r>
              <a:rPr lang="en-US" sz="3150" dirty="0"/>
              <a:t> 1:00 pm to 10:30 pm</a:t>
            </a:r>
            <a:endParaRPr lang="en-US" sz="31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Board Meeting: </a:t>
            </a:r>
            <a:r>
              <a:rPr lang="en-US" sz="3150" dirty="0">
                <a:latin typeface="+mn-lt"/>
              </a:rPr>
              <a:t>Tue. September 7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7:00 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General Meeting: </a:t>
            </a:r>
            <a:r>
              <a:rPr lang="en-US" sz="3150" dirty="0">
                <a:latin typeface="+mn-lt"/>
              </a:rPr>
              <a:t>Wed. September 10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7:00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Soiree for the Park</a:t>
            </a:r>
            <a:r>
              <a:rPr lang="en-US" sz="3150" dirty="0">
                <a:latin typeface="+mn-lt"/>
              </a:rPr>
              <a:t>: Fri. September 19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6:00 to 9:00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New Residents Social: </a:t>
            </a:r>
            <a:r>
              <a:rPr lang="en-US" sz="3150" dirty="0">
                <a:latin typeface="+mn-lt"/>
              </a:rPr>
              <a:t>Sat. September 27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5:00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u="none" strike="noStrike" dirty="0">
                <a:effectLst/>
                <a:latin typeface="+mn-lt"/>
                <a:ea typeface="Calibri" panose="020F0502020204030204" pitchFamily="34" charset="0"/>
              </a:rPr>
              <a:t>Light Up the Square/Pet Parade: </a:t>
            </a:r>
            <a:r>
              <a:rPr lang="en-US" sz="3150" u="none" strike="noStrike" dirty="0">
                <a:effectLst/>
                <a:latin typeface="+mn-lt"/>
                <a:ea typeface="Calibri" panose="020F0502020204030204" pitchFamily="34" charset="0"/>
              </a:rPr>
              <a:t>Sat. December 6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Holiday Parlor Tour </a:t>
            </a:r>
            <a:r>
              <a:rPr lang="en-US" sz="3150" dirty="0">
                <a:latin typeface="+mn-lt"/>
              </a:rPr>
              <a:t>(48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Annual)</a:t>
            </a:r>
            <a:r>
              <a:rPr lang="en-US" sz="3150" b="1" dirty="0">
                <a:latin typeface="+mn-lt"/>
              </a:rPr>
              <a:t>: </a:t>
            </a:r>
            <a:r>
              <a:rPr lang="en-US" sz="3150" dirty="0">
                <a:latin typeface="+mn-lt"/>
              </a:rPr>
              <a:t>Sun. December 14</a:t>
            </a:r>
            <a:r>
              <a:rPr lang="en-US" sz="3150" baseline="30000" dirty="0">
                <a:latin typeface="+mn-lt"/>
              </a:rPr>
              <a:t>th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Spring Home &amp; Garden Tour </a:t>
            </a:r>
            <a:r>
              <a:rPr lang="en-US" sz="3150" dirty="0">
                <a:latin typeface="+mn-lt"/>
              </a:rPr>
              <a:t>(57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Annual): Sat. June 6 &amp; Sun. June 7, 2026</a:t>
            </a:r>
          </a:p>
        </p:txBody>
      </p:sp>
    </p:spTree>
    <p:extLst>
      <p:ext uri="{BB962C8B-B14F-4D97-AF65-F5344CB8AC3E}">
        <p14:creationId xmlns:p14="http://schemas.microsoft.com/office/powerpoint/2010/main" val="4090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E5DF2CF-8C23-15CC-983F-A2B870C4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92D379-587F-C9E7-068F-34C36530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87082ED-C2C3-18F3-ECB4-8E2950BACDF8}"/>
              </a:ext>
            </a:extLst>
          </p:cNvPr>
          <p:cNvSpPr txBox="1"/>
          <p:nvPr/>
        </p:nvSpPr>
        <p:spPr>
          <a:xfrm>
            <a:off x="0" y="1053778"/>
            <a:ext cx="11748410" cy="54255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62500" lnSpcReduction="20000"/>
          </a:bodyPr>
          <a:lstStyle/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Approval of 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July 9, 2025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Membership Meeting Minutes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approve the July minutes?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55257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minutes are approved.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647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E5A5E39-3877-5EB6-C597-EB94B00D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4E680A-5153-83CC-1A57-D4E20425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39A4A0B-F783-6701-0E15-D1897EC42C9A}"/>
              </a:ext>
            </a:extLst>
          </p:cNvPr>
          <p:cNvSpPr txBox="1"/>
          <p:nvPr/>
        </p:nvSpPr>
        <p:spPr>
          <a:xfrm>
            <a:off x="1383323" y="1254369"/>
            <a:ext cx="10999835" cy="26021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Any Brief Announcements?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454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81BE931-0ABB-D09A-7F79-193A3D6F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B5CD70-2193-610C-35CF-3288A321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63B703AD-7C12-E8FA-8395-C3C0F1D65872}"/>
              </a:ext>
            </a:extLst>
          </p:cNvPr>
          <p:cNvSpPr txBox="1"/>
          <p:nvPr/>
        </p:nvSpPr>
        <p:spPr>
          <a:xfrm>
            <a:off x="641180" y="2819894"/>
            <a:ext cx="10909640" cy="36689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Adjournment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adjourn?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Vote.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We are adjourned.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TIME TO SOCIALIZE !!</a:t>
            </a:r>
          </a:p>
        </p:txBody>
      </p:sp>
    </p:spTree>
    <p:extLst>
      <p:ext uri="{BB962C8B-B14F-4D97-AF65-F5344CB8AC3E}">
        <p14:creationId xmlns:p14="http://schemas.microsoft.com/office/powerpoint/2010/main" val="257565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5F5012C-ADDA-59B4-6E55-15B8C946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18F6B9-3595-6AE6-AE70-F6049332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0C783BC2-0198-DE76-BF7D-5C34E830BA46}"/>
              </a:ext>
            </a:extLst>
          </p:cNvPr>
          <p:cNvSpPr txBox="1"/>
          <p:nvPr/>
        </p:nvSpPr>
        <p:spPr>
          <a:xfrm>
            <a:off x="534834" y="1128713"/>
            <a:ext cx="10754562" cy="46955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New neighbors: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Welcome to our community!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Please introduce yourself.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Also . . . For anyone else . . 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Something to (briefly) share; but not overshare? 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Birthday (significant or otherwise)?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Anniversary of something?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Significant life event?</a:t>
            </a:r>
          </a:p>
        </p:txBody>
      </p:sp>
    </p:spTree>
    <p:extLst>
      <p:ext uri="{BB962C8B-B14F-4D97-AF65-F5344CB8AC3E}">
        <p14:creationId xmlns:p14="http://schemas.microsoft.com/office/powerpoint/2010/main" val="280262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A186DF8-EF62-0939-AC05-30EC8BF7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37128-F140-5C31-C237-5762676E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54CA1FF-1A3C-59A8-C309-445232E3E0AB}"/>
              </a:ext>
            </a:extLst>
          </p:cNvPr>
          <p:cNvSpPr txBox="1"/>
          <p:nvPr/>
        </p:nvSpPr>
        <p:spPr>
          <a:xfrm>
            <a:off x="50800" y="64477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Speakers/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A9021268-F4AC-2552-FDD5-305A7B71A263}"/>
              </a:ext>
            </a:extLst>
          </p:cNvPr>
          <p:cNvSpPr txBox="1"/>
          <p:nvPr/>
        </p:nvSpPr>
        <p:spPr>
          <a:xfrm>
            <a:off x="373414" y="1592730"/>
            <a:ext cx="12211889" cy="601663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Mayor: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Cara Spencer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8</a:t>
            </a:r>
            <a:r>
              <a:rPr lang="en-US" sz="3200" b="1" kern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Ward Alderwoman: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Police Report: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Lafayette Park Conservancy: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Michael Bushur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Barr Branch Library: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Roxxanne Reed</a:t>
            </a:r>
            <a:endParaRPr lang="en-US" sz="32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Arts Council of Lafayette Square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Lafeyette Preparatory Academy: </a:t>
            </a: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Deidra Arms 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LS Community Directory: 2025-2026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Tour de Lafayette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5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Friday Night Socials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09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59EC37E-BC41-96C7-FA0F-CEB37A24C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66B6DE-4014-5204-FCD2-034DDA60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C4DA0FC-BC4F-F4A1-CDE5-174BF281CD80}"/>
              </a:ext>
            </a:extLst>
          </p:cNvPr>
          <p:cNvSpPr txBox="1"/>
          <p:nvPr/>
        </p:nvSpPr>
        <p:spPr>
          <a:xfrm>
            <a:off x="-186820" y="2746512"/>
            <a:ext cx="11862486" cy="411148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Mayor: 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Cara Spencer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b="1" kern="1200" dirty="0">
              <a:solidFill>
                <a:schemeClr val="tx1"/>
              </a:solidFill>
              <a:sym typeface="Times New Roman"/>
            </a:endParaRP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hlinkClick r:id="rId4"/>
              </a:rPr>
              <a:t>Mayor@stlouis-mo.gov</a:t>
            </a:r>
            <a:r>
              <a:rPr lang="en-US" sz="3200" dirty="0"/>
              <a:t> 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/>
              <a:t>(314) 762-1944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kern="1200" dirty="0">
              <a:solidFill>
                <a:schemeClr val="tx1"/>
              </a:solidFill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397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6855C6F-C8D6-0DA6-E4FC-32D2DC78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56F7A3-FBC7-B1AB-CC2F-52419CAF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0CEA132-5589-538E-11BF-EB49E2EA5878}"/>
              </a:ext>
            </a:extLst>
          </p:cNvPr>
          <p:cNvSpPr txBox="1"/>
          <p:nvPr/>
        </p:nvSpPr>
        <p:spPr>
          <a:xfrm>
            <a:off x="-186820" y="2746512"/>
            <a:ext cx="11862486" cy="411148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Ward Alderwoman: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Jami Cox Antwi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b="1" kern="1200" dirty="0">
              <a:solidFill>
                <a:schemeClr val="tx1"/>
              </a:solidFill>
              <a:sym typeface="Times New Roman"/>
            </a:endParaRP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hlinkClick r:id="rId4"/>
              </a:rPr>
              <a:t>coxantwi@stlouis-mo.gov</a:t>
            </a:r>
            <a:r>
              <a:rPr lang="en-US" sz="3200" dirty="0"/>
              <a:t>.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/>
              <a:t>(314) 762-1944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kern="1200" dirty="0">
              <a:solidFill>
                <a:schemeClr val="tx1"/>
              </a:solidFill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38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11133" y="1263800"/>
            <a:ext cx="4844000" cy="55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Neighborhood Priorities 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609585" indent="-410623">
              <a:buClr>
                <a:srgbClr val="202124"/>
              </a:buClr>
              <a:buSzPts val="1250"/>
              <a:buFont typeface="Lora"/>
              <a:buChar char="●"/>
            </a:pPr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Lafayette Square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1219170" lvl="1" indent="-410623">
              <a:buClr>
                <a:srgbClr val="202124"/>
              </a:buClr>
              <a:buSzPts val="1250"/>
              <a:buFont typeface="Lora"/>
              <a:buChar char="○"/>
            </a:pPr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North-West Quadrant Walk 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Community Issues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609585" indent="-410623">
              <a:buClr>
                <a:srgbClr val="202124"/>
              </a:buClr>
              <a:buSzPts val="1250"/>
              <a:buFont typeface="Lora"/>
              <a:buChar char="●"/>
            </a:pPr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Trash/Recycling 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1219170" lvl="1" indent="-410623">
              <a:buClr>
                <a:srgbClr val="202124"/>
              </a:buClr>
              <a:buSzPts val="1250"/>
              <a:buFont typeface="Lora"/>
              <a:buChar char="○"/>
            </a:pPr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Public Infrastructure &amp; Utilities Committee Meeting - August 14th, 2025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609585" indent="-410623">
              <a:buClr>
                <a:srgbClr val="202124"/>
              </a:buClr>
              <a:buSzPts val="1250"/>
              <a:buFont typeface="Lora"/>
              <a:buChar char="●"/>
            </a:pPr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Neighborhood Associations</a:t>
            </a:r>
          </a:p>
          <a:p>
            <a:pPr marL="198962">
              <a:buClr>
                <a:srgbClr val="202124"/>
              </a:buClr>
              <a:buSzPts val="1250"/>
            </a:pPr>
            <a:endParaRPr lang="en"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lvl="0"/>
            <a:r>
              <a:rPr lang="en-US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Jami’s Community Drop-In </a:t>
            </a:r>
          </a:p>
          <a:p>
            <a:pPr marL="609585" indent="-410623">
              <a:buClr>
                <a:srgbClr val="202124"/>
              </a:buClr>
              <a:buSzPts val="1250"/>
              <a:buFont typeface="Lora"/>
              <a:buChar char="●"/>
            </a:pPr>
            <a:r>
              <a:rPr lang="en-US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Topic: Parks - August 24th, 2025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Next Board of Alderman Meeting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609585" indent="-410623">
              <a:buClr>
                <a:srgbClr val="202124"/>
              </a:buClr>
              <a:buSzPts val="1250"/>
              <a:buFont typeface="Lora"/>
              <a:buChar char="●"/>
            </a:pPr>
            <a:r>
              <a:rPr lang="en" sz="1667" dirty="0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Board Meeting  - September 12th, 2025</a:t>
            </a:r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667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533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609585"/>
            <a:endParaRPr sz="1533" dirty="0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181584" y="1263800"/>
            <a:ext cx="4567200" cy="381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1667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1667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www.jamicoxantwi.com</a:t>
            </a:r>
            <a:endParaRPr sz="1667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667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1667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Phone: </a:t>
            </a:r>
            <a:r>
              <a:rPr lang="en" sz="1667">
                <a:solidFill>
                  <a:srgbClr val="202124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(314) 762-1944‬</a:t>
            </a:r>
            <a:endParaRPr sz="1667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667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 b="1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City Information</a:t>
            </a:r>
            <a:endParaRPr sz="1667" b="1">
              <a:solidFill>
                <a:srgbClr val="202124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Email: </a:t>
            </a:r>
            <a:r>
              <a:rPr lang="en" sz="1667" u="sng">
                <a:solidFill>
                  <a:schemeClr val="hlink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  <a:hlinkClick r:id="rId4"/>
              </a:rPr>
              <a:t>coxantwi@stlouis-mo.gov</a:t>
            </a:r>
            <a:endParaRPr sz="1667">
              <a:solidFill>
                <a:srgbClr val="202124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>
                <a:solidFill>
                  <a:srgbClr val="202124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Phon</a:t>
            </a:r>
            <a:r>
              <a:rPr lang="en" sz="1667">
                <a:solidFill>
                  <a:srgbClr val="202124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e: (314) 622-3287</a:t>
            </a:r>
            <a:endParaRPr sz="1667">
              <a:solidFill>
                <a:srgbClr val="202124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endParaRPr sz="1667">
              <a:solidFill>
                <a:srgbClr val="202124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>
                <a:solidFill>
                  <a:srgbClr val="202124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Legislative Assistant: AJ Hessburg </a:t>
            </a:r>
            <a:r>
              <a:rPr lang="en" sz="1667" u="sng">
                <a:solidFill>
                  <a:schemeClr val="hlink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  <a:hlinkClick r:id="rId5"/>
              </a:rPr>
              <a:t>hessburga@stlouis-mo.gov</a:t>
            </a:r>
            <a:endParaRPr sz="1667">
              <a:solidFill>
                <a:srgbClr val="202124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>
                <a:solidFill>
                  <a:srgbClr val="202124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Secretary: Teresa Ernst</a:t>
            </a:r>
            <a:endParaRPr sz="1667">
              <a:solidFill>
                <a:srgbClr val="202124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667" u="sng">
                <a:solidFill>
                  <a:schemeClr val="hlink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  <a:hlinkClick r:id="rId6"/>
              </a:rPr>
              <a:t>ErnstT@stlouis-mo.gov</a:t>
            </a:r>
            <a:endParaRPr sz="1667">
              <a:solidFill>
                <a:srgbClr val="202124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r>
              <a:rPr lang="en" sz="1533" b="1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533" b="1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19437" y="5117934"/>
            <a:ext cx="2480833" cy="15989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181584" y="422784"/>
            <a:ext cx="4567200" cy="732400"/>
          </a:xfrm>
          <a:prstGeom prst="rect">
            <a:avLst/>
          </a:prstGeom>
          <a:solidFill>
            <a:srgbClr val="001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TO CONTACT ME</a:t>
            </a:r>
            <a:endParaRPr sz="3333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1117" y="422784"/>
            <a:ext cx="4567200" cy="732400"/>
          </a:xfrm>
          <a:prstGeom prst="rect">
            <a:avLst/>
          </a:prstGeom>
          <a:solidFill>
            <a:srgbClr val="001F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67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UPDATES</a:t>
            </a:r>
            <a:endParaRPr sz="3333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D016B5A4-8958-3CBE-16F7-092CB597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3B1DF-0E37-2BD5-98FC-B8A7350D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22B5A83-B487-1064-A1F5-141994FF860E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Police Report: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Officer Rosa Rojas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rrojas@slmpd.org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Mobile: 314-444-2595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6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33905</TotalTime>
  <Words>1439</Words>
  <Application>Microsoft Macintosh PowerPoint</Application>
  <PresentationFormat>Widescreen</PresentationFormat>
  <Paragraphs>307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Times New Roman</vt:lpstr>
      <vt:lpstr>Lora</vt:lpstr>
      <vt:lpstr>Trebuchet MS</vt:lpstr>
      <vt:lpstr>Calibri</vt:lpstr>
      <vt:lpstr>Montserrat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Budde.Erin</dc:creator>
  <cp:lastModifiedBy>Vincent Volpe</cp:lastModifiedBy>
  <cp:revision>177</cp:revision>
  <cp:lastPrinted>2025-01-09T00:23:47Z</cp:lastPrinted>
  <dcterms:created xsi:type="dcterms:W3CDTF">2024-01-06T15:10:06Z</dcterms:created>
  <dcterms:modified xsi:type="dcterms:W3CDTF">2025-08-13T22:43:11Z</dcterms:modified>
</cp:coreProperties>
</file>