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8.xml" ContentType="application/vnd.openxmlformats-officedocument.presentationml.notesSlide+xml"/>
  <Override PartName="/ppt/ink/ink6.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332" r:id="rId2"/>
    <p:sldId id="335" r:id="rId3"/>
    <p:sldId id="340" r:id="rId4"/>
    <p:sldId id="341" r:id="rId5"/>
    <p:sldId id="344" r:id="rId6"/>
    <p:sldId id="346" r:id="rId7"/>
    <p:sldId id="410" r:id="rId8"/>
    <p:sldId id="347" r:id="rId9"/>
    <p:sldId id="348" r:id="rId10"/>
    <p:sldId id="396" r:id="rId11"/>
    <p:sldId id="411" r:id="rId12"/>
    <p:sldId id="354" r:id="rId13"/>
    <p:sldId id="350" r:id="rId14"/>
    <p:sldId id="385" r:id="rId15"/>
    <p:sldId id="391" r:id="rId16"/>
    <p:sldId id="409" r:id="rId17"/>
    <p:sldId id="352" r:id="rId18"/>
    <p:sldId id="382" r:id="rId19"/>
    <p:sldId id="393" r:id="rId20"/>
    <p:sldId id="397" r:id="rId21"/>
    <p:sldId id="398" r:id="rId22"/>
    <p:sldId id="407" r:id="rId23"/>
    <p:sldId id="356" r:id="rId24"/>
    <p:sldId id="357" r:id="rId25"/>
    <p:sldId id="389" r:id="rId26"/>
    <p:sldId id="358" r:id="rId27"/>
    <p:sldId id="408" r:id="rId28"/>
    <p:sldId id="401" r:id="rId29"/>
    <p:sldId id="402" r:id="rId30"/>
    <p:sldId id="351" r:id="rId31"/>
    <p:sldId id="394" r:id="rId32"/>
    <p:sldId id="395" r:id="rId33"/>
    <p:sldId id="361" r:id="rId34"/>
    <p:sldId id="399" r:id="rId35"/>
    <p:sldId id="363" r:id="rId36"/>
    <p:sldId id="365" r:id="rId37"/>
    <p:sldId id="372" r:id="rId38"/>
    <p:sldId id="364" r:id="rId39"/>
    <p:sldId id="403" r:id="rId40"/>
    <p:sldId id="367" r:id="rId41"/>
    <p:sldId id="405" r:id="rId42"/>
    <p:sldId id="406" r:id="rId43"/>
    <p:sldId id="404" r:id="rId44"/>
    <p:sldId id="366" r:id="rId45"/>
    <p:sldId id="380" r:id="rId46"/>
    <p:sldId id="369" r:id="rId47"/>
    <p:sldId id="388" r:id="rId48"/>
    <p:sldId id="375" r:id="rId49"/>
    <p:sldId id="373" r:id="rId50"/>
    <p:sldId id="376" r:id="rId51"/>
    <p:sldId id="390" r:id="rId52"/>
    <p:sldId id="378" r:id="rId53"/>
  </p:sldIdLst>
  <p:sldSz cx="12192000" cy="6858000"/>
  <p:notesSz cx="6858000" cy="9144000"/>
  <p:embeddedFontLst>
    <p:embeddedFont>
      <p:font typeface="Trebuchet MS" panose="020B0703020202090204" pitchFamily="34" charset="0"/>
      <p:regular r:id="rId55"/>
      <p:bold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jKx+MOwsxkJeqR2m+iD/6DCa79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33"/>
    <p:restoredTop sz="96240"/>
  </p:normalViewPr>
  <p:slideViewPr>
    <p:cSldViewPr snapToGrid="0">
      <p:cViewPr varScale="1">
        <p:scale>
          <a:sx n="109" d="100"/>
          <a:sy n="109" d="100"/>
        </p:scale>
        <p:origin x="78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35:53.222"/>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41:38.229"/>
    </inkml:context>
    <inkml:brush xml:id="br0">
      <inkml:brushProperty name="width" value="0.1" units="cm"/>
      <inkml:brushProperty name="height" value="0.1" units="cm"/>
      <inkml:brushProperty name="color" value="#E71224"/>
    </inkml:brush>
  </inkml:definitions>
  <inkml:trace contextRef="#ctx0" brushRef="#br0">7838 180 24575,'-7'-2'0,"-5"-2"0,4 2 0,-4-2 0,3 2 0,-5 0 0,-6 1 0,-12 0 0,-3 0 0,-5 0 0,3 0 0,-3 1 0,-1 0 0,1-1 0,2 0 0,2-1 0,0 0 0,0-1 0,0 0 0,0 0 0,9 1 0,6 0 0,9 0 0,3 2 0,-2-1 0,0 0 0,-3 0 0,2 0 0,0 1 0,3 0 0,0 0 0,1 0 0,1 0 0,1 0 0,1 1 0,-2-1 0,-1 1 0,-2 0 0,-1 0 0,-1 1 0,-1 0 0,2 0 0,-5 0 0,-1 0 0,-3-1 0,-2 0 0,1 1 0,0 0 0,-1 1 0,6 0 0,0-1 0,5 0 0,0 0 0,0-1 0,-1 1 0,-1-1 0,0 0 0,-1 0 0,-2-1 0,0 0 0,-2 0 0,1 0 0,-2 0 0,0 0 0,0 0 0,-1 0 0,1 0 0,4 0 0,0 0 0,4 0 0,1 0 0,-5 1 0,-1-1 0,-6 1 0,-2 0 0,-3 1 0,-2-1 0,-4 2 0,-2-2 0,1 0 0,-3 0 0,-1-2 0,-5 0-624,-3 0 624,-5-2 0,1 1 0,2-1 0,3 1 0,2-1 0,-1 0 0,0-1 0,-1-2 0,-5 0 0,0 2 0,-6 0 0,3 2 0,6 0 0,-1 1 0,5 1 0,-1 0 0,0-1 0,1-1 0,-17-1 0,16 1 0,-13 0 0,6 1 0,15 0 0,-9 0 0,19 1 0,-6 0-6578,-7-1 6578,5 0 0,-8 0 0,11 1 0,-5 1 0,-7-1 0,5 0 0,-5 0 0,7-1 418,5 0-418,-9 0 0,3 0 0,-9-1 0,5 1 0,1 0 0,5 0 0,2 0 0,1 0 6784,3 1-6784,2 0 0,-3 1 0,-2 0 0,-3 1 0,-1 0 0,2 1 0,0 1 0,2 1 0,1-1 0,0 0 0,1 0 0,-2-1 0,0 0 0,0 0 0,-1 0 0,6-1 0,0 0 0,3 0 0,-2 0 0,-8 0 0,-8-1-849,-9 0 849,-7 1 0,2-2 0,1 0 0,3-2 0,3 1 0,7 1-5,4-1 5,4 1 0,6 0 0,1 1 0,4 0 0,3 0 849,3 0-849,2 2 5,2 0-5,0 0 0,1 0 0,1-1 0,1 1 0,-6 0 0,0 0 0,-6 0 0,-2-1 0,-3 0 0,-1 0 0,-4-1 0,-4 0 0,-3 0 0,-5 0 0,1 0 0,10 1 0,3-1 0,9 1 0,2-1 0,1 1 0,3 0 0,0 0 0,-3 2 0,-2 0 0,-2 2 0,0-1 0,2 1 0,1-1 0,2 0 0,-1-1 0,0 1 0,-1-1 0,-1 1 0,3-1 0,0 0 0,3-1 0,0 1 0,-1 1 0,0 1 0,-1-1 0,3-1 0,0 0 0,2-1 0,-8 2 0,-3 0 0,-8 3 0,-1 0 0,-3-3 0,0-1 0,-2-2 0,0 1 0,-1 0 0,1 1 0,-2 0 0,6-1 0,2-1 0,5-1 0,4 0 0,4 0 0,5 0 0,4 0 0,-4 1 0,-1-1 0,-4 0 0,2-1 0,0 1 0,5 0 0,0-1 0,0 1 0,0 0 0,-1 1 0,0-1 0,0 0 0,-1 1 0,0 0 0,0-1 0,1 0 0,0-1 0,0 0 0,2 0 0,0 0 0,0 0 0,1 0 0,-2 0 0,-1 0 0,-1 0 0,-1 0 0,-1 0 0,-1 0 0,0 0 0,-6 0 0,-1 0 0,-4 0 0,-1 0 0,0 1 0,-1-1 0,0 1 0,3 0 0,1 0 0,4 0 0,-1 0 0,0-1 0,0 0 0,-2 0 0,5 0 0,2 0 0,4 0 0,3 0 0,3 0 0,2 0 0,3 0 0,-1 1 0,-3-1 0,1 0 0,-2 0 0,1 0 0,1 1 0,-1-1 0,1 1 0,-1 0 0,2-1 0,-4 1 0,-3 0 0,-4 0 0,-2-1 0,-2 1 0,-1-1 0,-1 0 0,-3 0 0,-2-1 0,-3-1 0,-3 0 0,0-1 0,0 1 0,-1 0 0,4 0 0,6 0 0,0 0 0,13 1 0,-3 0 0,9 1 0,0 0 0,0 0 0,0 1 0,0-1 0,-2 2 0,1-2 0,-2 2 0,2 0 0,-1 0 0,-1-1 0,0 0 0,1 0 0,-2 0 0,0 2 0,-1 0 0,-1 0 0,0 0 0,-1-1 0,1 1 0,0 0 0,1 0 0,1 1 0,1 0 0,-1 0 0,-2 1 0,-1 0 0,0-1 0,1 0 0,2 0 0,0-1 0,0 1 0,0 1 0,-1 0 0,0 1 0,2 0 0,-1 0 0,3 0 0,-1 1 0,0 0 0,1 1 0,0 1 0,0 0 0,-1 0 0,0 1 0,0 0 0,0 1 0,-1 1 0,0-1 0,-1 1 0,-1 0 0,0 0 0,-1 0 0,2 0 0,0 0 0,0 0 0,1 0 0,1-1 0,0 1 0,0-1 0,0 0 0,-1-2 0,0 0 0,0 1 0,0 1 0,0 2 0,0 1 0,2-6 0,1 0 0,1-1 0,0 1 0,-2 5 0,1-1 0,0-1 0,0-2 0,0 0 0,1-3 0,0-1 0,2-3 0,-1 1 0,1 0 0,0 1 0,0 0 0,0 0 0,0 0 0,0 0 0,0-1 0,0 1 0,-1 0 0,0 0 0,1 1 0,-1 3 0,1 1 0,0 1 0,0-2 0,0-1 0,0-2 0,1 3 0,0 1 0,1 3 0,1 1 0,-1-5 0,-1-2 0,-1-5 0,1 0 0,0 4 0,2 1 0,0 3 0,1 0 0,0-1 0,1 0 0,-1-1 0,1 0 0,0 0 0,0 0 0,1 1 0,2 4 0,1 2 0,1 2 0,-1-2 0,-1-1 0,-1-3 0,-1-1 0,-2-3 0,-1-1 0,-1-3 0,0 1 0,1-1 0,0 0 0,0 0 0,-1-1 0,1 1 0,-1-1 0,1 0 0,2 1 0,1 0 0,2 1 0,2 1 0,2 1 0,1 1 0,0 0 0,-1 0 0,-1 0 0,-1 1 0,2-1 0,1 1 0,1 0 0,-3-1 0,-2-2 0,-2-1 0,-3-2 0,4 3 0,3 0 0,4 3 0,1 0 0,0-1 0,0 1 0,0-1 0,-3-1 0,-3-2 0,-4-1 0,-1 0 0,0-1 0,2 1 0,1 0 0,-1 0 0,-1 0 0,-1-1 0,-1 1 0,2 0 0,0 0 0,2 1 0,0 0 0,1 0 0,0 0 0,1-1 0,2 2 0,1 0 0,3 1 0,1 1 0,0 0 0,-1-1 0,1 1 0,-1-2 0,-2 0 0,-1 0 0,-3-2 0,-1 0 0,-1 0 0,-2-1 0,0 0 0,2 2 0,1 1 0,1 1 0,-2-2 0,0 0 0,-1-3 0,-1 1 0,2 1 0,1 0 0,3 3 0,-3-2 0,6 3 0,-2 0 0,7 2 0,2 1 0,-3-2 0,1 0 0,-7-3 0,4 0 0,1-1 0,3-1 0,2 1 0,0-1 0,0 0 0,0-1 0,3-1 0,-3 1 0,1-1 0,-4 0 0,1 0 0,0 1 0,0 0 0,-5 0 0,-3 0 0,-5 0 0,-1-1 0,0 1 0,-1-1 0,1 0 0,-1 0 0,0 0 0,1 0 0,0 0 0,-1 0 0,0 0 0,-1 0 0,4 0 0,1 1 0,4-1 0,2 1 0,0 0 0,0 1 0,0-1 0,0 1 0,0 0 0,1 0 0,0-1 0,-3 1 0,-1-1 0,-2 0 0,-1 1 0,5-1 0,3 1 0,3 0 0,1 0 0,-2 0 0,-1-1 0,1 1 0,-1-1 0,1 0 0,0-1 0,-4 0 0,2 1 0,-2-1 0,3 1 0,0 0 0,1 0 0,1 0 0,-2-1 0,-2 1 0,0-1 0,-2 0 0,3 0 0,2 0 0,1 0 0,3 0 0,-2 0 0,-6 0 0,-4-1 0,-4 0 0,1 0 0,1 0 0,2-1 0,0 1 0,1 0 0,2 1 0,-1 0 0,0 0 0,0 0 0,0 0 0,-1 0 0,1 0 0,0 1 0,-1 0 0,3-1 0,1 1 0,2 0 0,1 0 0,0-1 0,2 1 0,1-1 0,1 0 0,2 0 0,1 0 0,1 0 0,-12 0 0,-3 0 0,-11 0 0,2 0 0,3 0 0,2 0 0,2 0 0,1 0 0,1 1 0,0 1 0,1-1 0,-3 1 0,1-1 0,-2 0 0,1 1 0,1 0 0,1 0 0,1 1 0,1-1 0,1 0 0,2 0 0,5 0 0,5 0 0,5 0 0,6 1 0,-2-1 0,-1 0 0,0 0 0,-1 0 0,-1 0 0,-2 0 0,0 0 0,2-1 0,1 0 0,4 0 0,0-1 0,-5 0 0,-2 1 0,-7 1 0,-5-1 0,-4 0 0,-6-1 0,-3-1 0,2 0 0,-1 0 0,0 0 0,0 0 0,0 0 0,-1 1 0,0-1 0,-1 0 0,1 1 0,0 0 0,0 0 0,1 0 0,0 2 0,0 0 0,1 1 0,-3 0 0,0-1 0,-2-1 0,4 0 0,1-1 0,4 0 0,1 0 0,3 0 0,1 0 0,1 0 0,0-1 0,0 0 0,1-1 0,-1 1 0,-1 0 0,-2 1 0,-1 1 0,-1-1 0,1 0 0,-1 0 0,1 0 0,2 0 0,1 0 0,3 0 0,-3 1 0,-2-1 0,-1 1 0,-2-1 0,-1 1 0,-1-1 0,-1 0 0,1 0 0,0 0 0,0 1 0,1 0 0,-2-1 0,-2 0 0,-1-1 0,0 0 0,2-1 0,2-1 0,1 0 0,0-1 0,0 1 0,-1 0 0,0 0 0,1 0 0,0 1 0,1 0 0,3 1 0,2 0 0,4 1 0,1 0 0,8 1 0,2 1 0,7 2 0,0-1 0,-3 0 0,-1 0 0,-2-1 0,-1-1 0,0 1 0,-1-1 0,-1 0 0,-2-1 0,-2 1 0,-3 0 0,3 0 0,3 0 0,2 0 0,4 0 0,-4 0 0,-1 0 0,-2 0 0,-2 0 0,-5 0 0,-1 1 0,-5 0 0,1 0 0,-1 0 0,0 1 0,-1-1 0,-3 0 0,3-1 0,-2 1 0,2-1 0,-3 1 0,0-1 0,-4 0 0,2 1 0,0 0 0,0 0 0,0 0 0,-3-1 0,-1 0 0,-2-1 0,0 0 0,0 0 0,0 0 0,0 1 0,2 0 0,2 0 0,2 1 0,0 0 0,1 0 0,1 0 0,0 1 0,3 0 0,2-1 0,3 1 0,1 0 0,-2 0 0,1-1 0,-1-1 0,-3 1 0,-2-2 0,-4 1 0,-2-1 0,3 0 0,2 0 0,1 0 0,1 0 0,1 0 0,1 1 0,0 0 0,-3 0 0,-2 0 0,-3 0 0,-2 0 0,-1 0 0,-2-1 0,-1 0 0,3 0 0,4 0 0,5 0 0,1 0 0,-4 0 0,-1 0 0,-4 0 0,1 0 0,0-1 0,0 1 0,1-1 0,2 0 0,1 1 0,3 0 0,-2 0 0,-3 0 0,-1 0 0,-4 0 0,2-1 0,0 1 0,1-1 0,0 0 0,-1 1 0,0 0 0,0 0 0,1 0 0,2 0 0,1 1 0,2 0 0,-1-1 0,-1 1 0,0-1 0,0 0 0,1 0 0,-1 0 0,2 0 0,-1 0 0,-1 0 0,1 0 0,0 0 0,1-1 0,-1 0 0,1-1 0,2 0 0,1 1 0,3 0 0,0 0 0,3-1 0,0 1 0,3-1 0,0 0 0,2 0 0,1 1 0,2-1 0,-5 1 0,0 0 0,-4 0 0,1 0 0,-3 0 0,1-1 0,-3 0 0,2-1 0,1-2 0,-2 0 0,0-2 0,1 0 0,-2 0 0,-1 0 0,-1 1 0,1 0 0,1 0 0,-1 0 0,2 1 0,-2 1 0,0 1 0,14-1 0,-11 1 0,10 0 0,-16 1 0,0 0 0,-3 1 0,0 0 0,0 0 0,2 0 0,-1 0 0,1 0 0,0 0 0,0 0 0,-1 0 0,-1 1 0,-1 0 0,-2 0 0,1 0 0,-2 0 0,1 0 0,0 0 0,-2 0 0,1 1 0,-2 0 0,1-1 0,0 1 0,1-1 0,-1 0 0,0 1 0,1 0 0,-1 0 0,1 0 0,0-1 0,0 0 0,1 0 0,-1 0 0,1 0 0,-1 0 0,1 0 0,1 0 0,2 0 0,0 0 0,2 0 0,1-1 0,1-1 0,0 0 0,0 1 0,-1 0 0,0 0 0,0 0 0,-1 1 0,1 0 0,0 0 0,-1 0 0,0 0 0,-1 0 0,-1 0 0,-1 0 0,-2 0 0,-1 0 0,2 0 0,0 0 0,1 1 0,0-1 0,-1 1 0,-1-1 0,-1 0 0,1 0 0,0-1 0,0 1 0,0-1 0,1 0 0,0 1 0,0 0 0,0 0 0,-1 0 0,-1-1 0,-1 0 0,0 1 0,0-1 0,0 0 0,0 0 0,-2 1 0,-1 0 0,1 0 0,1 0 0,3 0 0,-1 0 0,-1 0 0,0 0 0,-2 0 0,1 0 0,1 0 0,-1 0 0,0 0 0,3-1 0,1 0 0,1 0 0,1-1 0,3 1 0,1 0 0,3 1 0,-3 0 0,0 0 0,-3 0 0,1 0 0,2 0 0,1-1 0,2 0 0,1 0 0,-3 0 0,0 0 0,-3 1 0,2-1 0,2 0 0,1 0 0,2 0 0,0 0 0,-1 1 0,0 0 0,1 0 0,-1 0 0,1 0 0,-2 0 0,-4 0 0,0 0 0,-5 0 0,1 0 0,2 0 0,-1 0 0,2 0 0,-1 0 0,-1 0 0,0 0 0,1 0 0,0 0 0,0 0 0,1 0 0,-3-1 0,1 1 0,-2-1 0,2 1 0,1-1 0,0 1 0,0 1 0,-1 0 0,-1 0 0,0 1 0,0 0 0,0 0 0,-1-1 0,1-1 0,0 0 0,3 1 0,0 0 0,3 0 0,-1 1 0,-1-1 0,1 0 0,-1 0 0,-1-1 0,0 0 0,-2 0 0,5 1 0,-1-1 0,3 1 0,-2 0 0,-2-1 0,-2 1 0,-3-1 0,1 0 0,2 0 0,0 0 0,1 0 0,-2 0 0,-3 0 0,-2 0 0,-1 0 0,1 1 0,1-1 0,2 1 0,-2 0 0,-1 0 0,-1-1 0,-2 1 0,2-1 0,0 1 0,2-1 0,0 0 0,-1 0 0,1 0 0,-1 1 0,3 0 0,2 0 0,3 1 0,0 0 0,-2-1 0,0-1 0,0 0 0,1 0 0,1 0 0,0 0 0,2 0 0,-1 0 0,0 0 0,1 0 0,-2 0 0,-2 0 0,-1 0 0,-3 0 0,0 0 0,-1 1 0,0-1 0,0 1 0,2 0 0,0 0 0,1 0 0,4 1 0,-2 0 0,2 1 0,-1-1 0,0 0 0,0 0 0,0 0 0,1 0 0,2-1 0,1 1 0,3 0 0,-3-1 0,-1 1 0,-1-1 0,-2-1 0,0 1 0,-1-1 0,0 0 0,-1 0 0,-1 0 0,-1 0 0,0 0 0,0 0 0,-1 0 0,1 1 0,0-1 0,-1 1 0,1-1 0,0 0 0,0 0 0,-2 0 0,0 0 0,-1 0 0,2 0 0,1 0 0,1 0 0,-1 0 0,2-1 0,-4 0 0,2 1 0,1-1 0,-3 1 0,2 0 0,-3 1 0,-2-1 0,4 0 0,1 1 0,3-1 0,2 0 0,-2 0 0,-1 0 0,-1 1 0,0-1 0,2 1 0,1-1 0,2 0 0,2 0 0,1 0 0,2 0 0,-5 0 0,3 0 0,-1 0 0,4 0 0,6 0 0,-1 0 0,4 0 0,-2 0 0,-7 1 0,0 0 0,-6 0 0,2 2 0,5-1 0,2 1 0,4 0 0,0 0 0,-2 0 0,-1 0 0,-1 0 0,1-2 0,0 1 0,1-2 0,-2 0 0,-6 0 0,-4 0 0,-7 0 0,2 0 0,0 0 0,2 0 0,0 0 0,1 0 0,0 1 0,2 1 0,-2 0 0,1-1 0,-2 1 0,1 1 0,-2-2 0,-1 1 0,-2-1 0,-1 0 0,0 0 0,-1 0 0,0 0 0,2 0 0,0 1 0,2-1 0,0 1 0,1-1 0,1 0 0,1 0 0,2 0 0,0 1 0,2 1 0,0 1 0,0-1 0,0 1 0,-2-1 0,1 0 0,-2 0 0,0 0 0,0 0 0,1-1 0,1-1 0,0 0 0,-2-2 0,-1 1 0,-2-1 0,-1 1 0,4-1 0,0 1 0,3 0 0,1 0 0,-2 0 0,0 0 0,0 0 0,0 0 0,-1 0 0,1 0 0,0 0 0,1-2 0,1 0 0,2-2 0,-4 1 0,-4 0 0,14-3 0,-15 3 0,14-4 0,-15 5 0,4 1 0,0 0 0,4 0 0,0 0 0,0 0 0,-1 0 0,0 0 0,-3 0 0,-1 0 0,-4 0 0,2 0 0,1 1 0,2-1 0,0 0 0,0 0 0,-1 0 0,-1 0 0,2 0 0,0 0 0,2 0 0,1-1 0,1 0 0,2 1 0,0-1 0,1 1 0,-9 1 0,-1-1 0,-9 1 0,4 0 0,4 0 0,3 0 0,4 0 0,-4 0 0,0 0 0,-3 0 0,1 0 0,0 0 0,2 0 0,-1 0 0,0 0 0,0-2 0,0 0 0,2 0 0,-2 0 0,1 1 0,-2 1 0,3 0 0,4-1 0,3 1 0,4-2 0,1 2 0,-1-1 0,2 1 0,-2 0 0,-3-1 0,-1 1 0,-2-1 0,1 0 0,1 1 0,3 0 0,0 0 0,-1-1 0,0 1 0,-2-1 0,-2 0 0,-1 0 0,-2 0 0,-1 0 0,1 0 0,2 1 0,3-1 0,-2 0 0,-3 0 0,-2 0 0,-3 0 0,-2 1 0,-3-1 0,-1 1 0,3-2 0,1 0 0,5-1 0,0 1 0,1 0 0,1 0 0,0 1 0,-2 1 0,0-1 0,-2 1 0,-1 0 0,1-1 0,0 0 0,1 0 0,1-1 0,-4 0 0,-1 0 0,-3 0 0,2 0 0,1 0 0,1 0 0,3-1 0,-3 1 0,0 0 0,-2 0 0,1 0 0,1 0 0,1 0 0,1 0 0,1 1 0,-1 0 0,2 1 0,0 0 0,0-1 0,1 0 0,1-1 0,0 0 0,-1 0 0,0 0 0,2 0 0,-3 1 0,2 0 0,-3 2 0,0-1 0,3 0 0,0-1 0,3 0 0,-1 1 0,2-1 0,1 1 0,0 0 0,-4 0 0,-2 0 0,-5-1 0,4 0 0,0-1 0,3 0 0,-3 1 0,-2 0 0,-2 0 0,0 0 0,0 0 0,1 0 0,1-1 0,0 1 0,0-1 0,-1 1 0,-1 0 0,-1 1 0,2-2 0,-5 1 0,1 0 0,-3 0 0,0 1 0,1-1 0,2 1 0,-1 0 0,0 0 0,0 0 0,1 0 0,0 0 0,2-1 0,1 0 0,1 0 0,1 0 0,0 0 0,1 0 0,1 1 0,0-1 0,0 1 0,1 0 0,-3-1 0,-1 1 0,-2 0 0,0-1 0,2 1 0,1 0 0,2 0 0,1 0 0,-1 0 0,1 0 0,-1 0 0,5 0 0,1 0 0,4 0 0,-1 0 0,0 0 0,-1 0 0,1 0 0,-2 0 0,-1 0 0,-2 1 0,1-1 0,1 0 0,0 0 0,1-1 0,-1 0 0,0-1 0,-1 1 0,0-1 0,1 0 0,0-1 0,1 0 0,-3 1 0,3-1 0,-3 1 0,4-1 0,1 0 0,1 1 0,0 0 0,1 0 0,-2 1 0,-1 0 0,-2 0 0,-2 1 0,4 0 0,0 0 0,2 0 0,-2 1 0,-2-1 0,-3 2 0,-1-1 0,1 0 0,0 0 0,1 0 0,-2-1 0,-3 1 0,-1-1 0,-4 0 0,-1 0 0,-1 0 0,-2 1 0,1 0 0,0 1 0,2 0 0,-1-1 0,-1 0 0,1-1 0,0 0 0,1 1 0,1-1 0,0 1 0,0 0 0,0-1 0,1 1 0,0 0 0,0-1 0,0 0 0,1 0 0,-1 0 0,-2 1 0,0-1 0,1 1 0,4 0 0,3 1 0,5 2 0,-2-2 0,-2 1 0,-2-1 0,-1 0 0,3 1 0,2 0 0,4 1 0,-1 0 0,-1 0 0,-1-1 0,-1 0 0,-3 0 0,-1-1 0,-3 0 0,1 0 0,1 0 0,2 0 0,1-1 0,-4 1 0,0-1 0,-3-1 0,0 1 0,0-1 0,1 0 0,-1 0 0,2 0 0,1 0 0,2 0 0,1 0 0,2 0 0,0 0 0,1 0 0,0 0 0,-4 0 0,-2 0 0,-3-1 0,1 1 0,5-1 0,1 1 0,4 0 0,2 1 0,2 0 0,3 1 0,0 0 0,-4 1 0,-2 0 0,-4 0 0,-2-1 0,-1-1 0,-2-1 0,-1 0 0,4 0 0,2 0 0,3 0 0,-2 0 0,-3 0 0,-2-1 0,-3-1 0,3 0 0,1-1 0,2 0 0,2-1 0,0 2 0,1-1 0,0 1 0,0 1 0,0 0 0,-1 1 0,0 0 0,3 0 0,1 1 0,1 0 0,0-1 0,1 1 0,-1-1 0,0 0 0,1 0 0,-1 0 0,0 0 0,2 0 0,3 0 0,4 0 0,3 0 0,1 0 0,-2 1 0,0-1 0,-1 1 0,-2 0 0,-1-1 0,-3 0 0,1 1 0,-1 0 0,0 0 0,0 1 0,-7-1 0,0 0 0,-6 0 0,1-1 0,-1 1 0,1 0 0,-2 0 0,2 1 0,-1-1 0,0 0 0,-1-1 0,-3 1 0,-2 1 0,-2 0 0,-1 0 0,2 0 0,1 0 0,2 0 0,-1 0 0,1 0 0,-1 0 0,0-1 0,-1 0 0,0-1 0,-2 0 0,1 0 0,0 0 0,1 0 0,1 0 0,-2 0 0,0 1 0,4 0 0,3 1 0,6 2 0,-5-2 0,-4 0 0,-5-2 0,-3 1 0,10-1 0,5 0 0,11 0 0,1 0 0,-5 2 0,-3 0 0,-4 1 0,-3-1 0,-1 0 0,-4-2 0,0 0 0,-3 0 0,0 0 0,-1 0 0,2 0 0,3 0 0,1 0 0,6 0 0,2 1 0,2-1 0,2 1 0,-7 0 0,-2 0 0,-6-1 0,-1 1 0,4-1 0,3 1 0,4 0 0,2 0 0,-5-1 0,-1 1 0,-5 0 0,-1-1 0,-2 0 0,-2 1 0,-2-1 0,2-1 0,1 0 0,1 0 0,0-1 0,0 1 0,-1 0 0,-1 1 0,0-1 0,0 0 0,-1 1 0,1-1 0,-1 1 0,2 0 0,-1-1 0,1 0 0,0 0 0,-1 0 0,1 0 0,-1 0 0,2-1 0,1 0 0,3-1 0,-1 0 0,-2 0 0,0 1 0,-4 0 0,2-1 0,3 1 0,3 0 0,3 0 0,-1 1 0,0-1 0,0 1 0,0 0 0,2-1 0,1-1 0,2-1 0,-3 1 0,-2 0 0,-3 2 0,-2-1 0,3 1 0,0 0 0,3-1 0,-2 0 0,-2 0 0,-2 1 0,-2-1 0,0 1 0,-1 0 0,1 0 0,-1 1 0,1-1 0,0 0 0,0 1 0,0-1 0,-1 0 0,0 0 0,-1 0 0,-1 0 0,1-1 0,-1 1 0,0 0 0,0-1 0,0 1 0,3 1 0,0 0 0,2 0 0,0 1 0,1 0 0,-1 0 0,1 0 0,-1 0 0,5-1 0,-2 0 0,1 0 0,-3 1 0,0-1 0,2 1 0,0-1 0,-1 1 0,-2-1 0,-1 0 0,1 0 0,2 0 0,-1 0 0,3 0 0,-4 0 0,1-1 0,-2 0 0,2 1 0,-1-1 0,2 1 0,-3 0 0,0 0 0,0-1 0,0 1 0,0-1 0,0 1 0,1-1 0,-1 2 0,1-1 0,-1 1 0,0 0 0,0 0 0,0 1 0,-1-1 0,0 0 0,1 0 0,0-1 0,2 0 0,0 0 0,3 0 0,0 0 0,1 0 0,0 0 0,-1 0 0,-1 0 0,0 0 0,-1 0 0,1 0 0,0 0 0,0 0 0,-1 1 0,0-1 0,-1 1 0,-1-1 0,-2 0 0,-3 0 0,1 0 0,-1 1 0,1 0 0,-1 0 0,1-1 0,-1 1 0,2 0 0,-2-1 0,1 1 0,0-1 0,0 0 0,1 0 0,1 0 0,0 0 0,2 0 0,1 0 0,2 0 0,-2 0 0,2-1 0,0 1 0,1-1 0,2 0 0,0 0 0,1 0 0,1 0 0,-1 0 0,-2 1 0,-1-1 0,-2 1 0,0 1 0,1 0 0,-1 0 0,1 1 0,-1 0 0,1 0 0,0 0 0,-2 0 0,-2-1 0,-2 0 0,-1 0 0,1 1 0,1 0 0,-1 1 0,0-2 0,-1 0 0,0-1 0,-1 0 0,1 0 0,1 0 0,0 0 0,-1 0 0,1 0 0,-2-1 0,1 1 0,1-1 0,-1 0 0,0 0 0,1-1 0,-1 0 0,2 0 0,0 0 0,1 0 0,1 1 0,0 0 0,0 0 0,0 0 0,-1 0 0,1-1 0,1 0 0,1 0 0,-1-1 0,1 1 0,0 1 0,1 0 0,-2 0 0,-1 0 0,-2 1 0,-1 0 0,0 0 0,0 0 0,1 1 0,1-1 0,2 1 0,0-1 0,2 0 0,-1 0 0,2 0 0,1 0 0,2 0 0,-1-1 0,-1 1 0,1-2 0,-2 0 0,0 0 0,0 0 0,0 0 0,4 0 0,0 0 0,4 1 0,-2 0 0,0 0 0,-2-1 0,1 1 0,2-1 0,1-1 0,3 0 0,5-1 0,2 0 0,1-1 0,0-1 0,-9 3 0,-1 0 0,-7 1 0,0 2 0,-1-1 0,0 1 0,0 1 0,0-1 0,-4 1 0,-1-1 0,-3 0 0,-1 0 0,-1 0 0,1 1 0,0 0 0,1 0 0,1 1 0,-1 0 0,0-1 0,0 0 0,0-1 0,1 1 0,0 1 0,2 0 0,0 0 0,0 0 0,-1 0 0,-1-1 0,0 0 0,0 0 0,0-1 0,-1 0 0,0 0 0,0-1 0,-1 1 0,0-1 0,-1 0 0,1 0 0,-1 1 0,2-1 0,-2 0 0,2 1 0,-2-1 0,2 1 0,-1 1 0,1 1 0,2-2 0,1 1 0,1-1 0,2 0 0,0 1 0,0 0 0,2 1 0,0-1 0,1 0 0,2-1 0,1 0 0,1 0 0,0 0 0,0 0 0,-2 0 0,-1 0 0,-1 0 0,-3 0 0,4 0 0,1 1 0,2 0 0,0 0 0,-5-1 0,-3 1 0,-3-1 0,-1 1 0,0-1 0,0 0 0,0 1 0,-2-1 0,0 0 0,-1 0 0,0 0 0,2-1 0,-2 0 0,2 1 0,0 0 0,0 0 0,2-1 0,-2 1 0,1 0 0,-1-1 0,-1 0 0,1 1 0,0 0 0,0 0 0,-1 0 0,1 0 0,-2 0 0,2 0 0,-2 0 0,1 0 0,0 0 0,0 0 0,1 1 0,0-1 0,2 1 0,1 0 0,1 0 0,1 0 0,3-1 0,0 1 0,3 0 0,0 0 0,1 1 0,-4-1 0,2 0 0,-4 0 0,0 0 0,-1 0 0,-1 0 0,-1-1 0,0 0 0,-1 0 0,1 0 0,1-1 0,1 1 0,1-1 0,0 0 0,1 0 0,1 0 0,-2 0 0,-3 1 0,-2-1 0,-2 1 0,-1-1 0,1 1 0,0 0 0,1 0 0,0 0 0,-2 0 0,2 0 0,-2 0 0,2 0 0,-1 0 0,0 0 0,0 0 0,0 0 0,2 1 0,0-1 0,3 1 0,0 0 0,2-1 0,0 0 0,2 0 0,0 0 0,-1 0 0,1-1 0,-1 0 0,-1-1 0,-1 1 0,0-1 0,0 0 0,2 0 0,2 0 0,2 0 0,-4 1 0,-1 0 0,-4 1 0,-1 0 0,-1 0 0,-1 0 0,-1 0 0,1-2 0,0 0 0,1-1 0,-1 1 0,1 0 0,-1 0 0,0 1 0,-1-1 0,1 2 0,-1-1 0,1 1 0,1-2 0,-1 0 0,2-1 0,2 1 0,1-1 0,2 2 0,0-2 0,1-1 0,-1 0 0,0-1 0,1 0 0,1 0 0,0 1 0,0-1 0,-2 1 0,-2-1 0,-1-1 0,-1 2 0,0-1 0,0 1 0,-1 0 0,0 0 0,0 0 0,0-1 0,0 0 0,2-1 0,2-1 0,1 0 0,-3 0 0,0 0 0,-3 1 0,0-1 0,-1 3 0,-1 0 0,0 3 0,0-2 0,1-1 0,0 0 0,1-2 0,-2 1 0,1 1 0,-1-1 0,0 1 0,0 0 0,0 0 0,0 0 0,1 0 0,-1-1 0,0 1 0,0-1 0,-1-1 0,1 1 0,-1-1 0,0 2 0,0 0 0,-1 1 0,0 1 0,0-1 0,1 0 0,-1 0 0,0 0 0,0 1 0,-3 1 0,0-1 0,0 1 0,1-2 0,2-2 0,1-2 0,0-1 0,0-1 0,0-2 0,1 0 0,-1 1 0,0 0 0,0 1 0,0-3 0,0-1 0,0-3 0,0 1 0,0 1 0,0 1 0,0 2 0,1-2 0,0 0 0,2-1 0,0-1 0,0 0 0,1-1 0,1-1 0,-1 0 0,-2 3 0,0 1 0,-2 4 0,1-1 0,0 1 0,0-1 0,1 1 0,-1 2 0,-1 1 0,-1 3 0,0 0 0,0-1 0,0-1 0,0-1 0,0 2 0,0 0 0,0 2 0,-1-1 0,0 0 0,0 0 0,-1-2 0,-1 0 0,1-1 0,-2 0 0,1-1 0,0 0 0,0 0 0,0 1 0,-1 1 0,0 1 0,0 1 0,0-2 0,-1 0 0,1-2 0,0-1 0,0 0 0,1 0 0,-1-1 0,1 1 0,-1-1 0,1 1 0,-1-1 0,1 3 0,0 0 0,1 2 0,0 1 0,1 1 0,-1-1 0,1 0 0,0 0 0,-2 0 0,0-2 0,-1 1 0,-1-3 0,-1 0 0,0-3 0,-2-1 0,-2-3 0,-2-2 0,-1-3 0,5 7 0,1 2 0,5 6 0,-1-1 0,-3-4 0,-1-2 0,-3-4 0,2 3 0,3 3 0,2 5 0,2 1 0,-1 1 0,1-1 0,-1 1 0,0-1 0,-1 0 0,0 0 0,-1 0 0,1-1 0,1 0 0,-1-1 0,1-1 0,-3-3 0,0-1 0,-2-3 0,0 2 0,0 2 0,1 2 0,0 2 0,3 2 0,-1 0 0,3 2 0,-2-2 0,1 2 0,-1-2 0,0 2 0,1-1 0,-1 1 0,0-1 0,-2-1 0,-1-2 0,-1 0 0,1 0 0,1 2 0,3 1 0,0 1 0,-2-1 0,-2 0 0,-1-1 0,-4-2 0,-2 1 0,-2-1 0,-2 0 0,1 1 0,3 0 0,2 2 0,1-1 0,0 0 0,-1 0 0,0-1 0,1 1 0,1 0 0,2 0 0,0 2 0,2-1 0,0 1 0,1 0 0,0 0 0,0 0 0,-1-1 0,1 1 0,0 0 0,1 0 0,0 0 0,0 0 0,-4-1 0,-2-1 0,-4-1 0,-1-1 0,0 0 0,-3-2 0,1 0 0,-6-1 0,-3-1 0,-5-2 0,3 3 0,6 2 0,5 2 0,5 3 0,2 0 0,1 0 0,2 0 0,1 1 0,2-1 0,1 1 0,-1 0 0,0-1 0,-1 0 0,-1 1 0,1-1 0,-2 0 0,0 0 0,-1 1 0,-2 0 0,-1 0 0,-12-3 0,-5-1 0,-13-2 0,-8-3-1388,-9-6 1388,-7-3 0,-8-5 0,7 4 0,4 4 0,8 5-292,4 3 292,14 3 0,6 0 0,13 4 0,4 0 0,4 0 1367,3 0-1367,4 0 313,-2 0-313,-2-1 0,-3 0 0,-1-1 0,-1 1 0,-3 0 0,-1 0 0,-3 0 0,-2 0 0,-4-1 0,-3-1 0,-2-1 0,2 2 0,3 0 0,2 1 0,-1 0 0,1 0 0,-3 1 0,0 0 0,3 0 0,3-1 0,4 1 0,1-1 0,-1 0 0,-1 1 0,-1 0 0,1 0 0,2 1 0,1-1 0,3 1 0,3-1 0,-2 1 0,2 0 0,-4 0 0,-3 1 0,3 0 0,-1 1 0,1 0 0,0 0 0,-2 0 0,1 1 0,0 0 0,-1 0 0,-2 0 0,0-1 0,-1 1 0,6-2 0,1 0 0,1-2 0,0 0 0,-4 0 0,0 0 0,1 0 0,0 1 0,1 0 0,-2-1 0,0 0 0,-1 0 0,-1 1 0,-3 0 0,-2 2 0,-3 0 0,4 0 0,1 0 0,4 0 0,1 1 0,-1-1 0,-1 1 0,-1 0 0,1 0 0,2 0 0,3 0 0,0-1 0,-2 0 0,-2 0 0,-2-2 0,0 2 0,-1 0 0,0 1 0,0 2 0,-7 2 0,-2 0 0,-8 4 0,1-1 0,0 0 0,0-1 0,2-1 0,-5 2 0,-1 2 0,-5 1 0,-2 2 0,9-4 0,1-1 0,8-3 0,3-2 0,5-1 0,4-1 0,4-2 0,-6 2 0,-1 0 0,-6 0 0,-1 1 0,3-2 0,1-1 0,2-1 0,0-1 0,2 1 0,0 0 0,0 0 0,4-1 0,0 2 0,2 0 0,-2 1 0,1-1 0,-1-1 0,1 0 0,-2 0 0,0-1 0,-1 1 0,-2 0 0,3 0 0,2-1 0,1 0 0,1 0 0,-3 1 0,-2 0 0,-3 1 0,-1 0 0,-2-1 0,-2 0 0,-2 0 0,6 1 0,1 1 0,6 1 0,2 0 0,1-2 0,-48-1 0,27-1 0,-39 0 0,39 0 0,-1 0 0,0 0 0,1 0 0,1 0 0,3-1 0,3 1 0,2-1 0,4 0 0,2 1 0,3 0 0,1 0 0,-4 0 0,-1 1 0,-4 0 0,2-1 0,3 1 0,2-1 0,1 0 0,-2 0 0,-1 0 0,-2 0 0,1 0 0,-1-1 0,1 0 0,1 1 0,0-1 0,2 1 0,1 1 0,0-1 0,1 1 0,1 0 0,-1-1 0,2 0 0,1 1 0,2-1 0,0 0 0,-1 0 0,-1 0 0,-1 0 0,-3 0 0,-1-1 0,-2 0 0,0 0 0,1 1 0,-5-1 0,-1 1 0,-4 0 0,-6 1 0,-3-1 0,-7 1 0,-1 0 0,-1-2 0,-1 0 0,-1-1 0,-5 0-985,-6 0 985,-6 0 0,-4 1 0,10 0 0,2 0-526,8 1 526,-3 0 0,4 0 0,-2 0 0,3 0 0,6 0 0,0 0 0,8 0 0,-1 0 959,-2 0-959,-1 0 552,-1 0-552,0 0 0,0 0 0,0 0 0,4 0 0,4 0 0,4 0 0,5 0 0,-3 0 0,-1 0 0,-4 0 0,2 0 0,2 0 0,1 0 0,4 0 0,-5 0 0,-2 0 0,-4 0 0,-1 0 0,-5 0 0,-1-1 0,-4 0 0,-4 0 0,-5 0-720,-5 1 720,-3 0 0,-1 1 0,0 0 0,1 1 0,1 1 0,8 1 0,3-1 0,9 2 0,-4-2 0,-4 0 0,-5-2-663,-4 0 663,-4 0 0,-1 0 0,-3-1 0,4-1 0,6 1 0,6-1 0,5 0 0,0 0 696,0 0-696,0 0 0,0 0 0,-9 0 0,10 1 687,-4 0-687,5 0 0,9 0 0,1 0 0,9 0 0,5 1 0,0-1 0,-1 0 0,0-1 0,-1 0 0,0 1 0,0-1 0,0 1 0,2 0 0,1-1 0,2-1 0,2 0 0,-2 0 0,-2-1 0,-3 1 0,0 1 0,-3-1 0,0 1 0,-2 0 0,0-1 0,0 1 0,-1-1 0,0 1 0,5-1 0,3 1 0,7 1 0,-4-1 0,-6-1 0,-7 0 0,-7-2 0,2 1 0,3 2 0,3 0 0,2 1 0,-7 0 0,-2 0 0,-7 0 0,5 0 0,9 0 0,6 0 0,8-1 0,-2 1 0,0 0 0,-1 0 0,-3 0 0,-5-1 0,-4 0 0,-4 0 0,-2 0 0,-2 0 0,-1 0 0,-1 0 0,10 0 0,2 0 0,11 1 0,-2-1 0,-1 0 0,-2 1 0,-2-1 0,3 0 0,1 1 0,2 0 0,2 0 0,-1 0 0,0 0 0,-1 0 0,0 0 0,2 0 0,-1 0 0,1 0 0,-4-1 0,-2 1 0,-4-1 0,-1 0 0,0 0 0,-1 1 0,-2 0 0,0 0 0,0-1 0,-1 0 0,0 0 0,3 0 0,0-1 0,2 1 0,2-1 0,0 1 0,3 0 0,0 1 0,-2-1 0,-7 0 0,-2-1 0,-10 0 0,2 0 0,-5 0 0,-6-3 0,-1 1-432,-7-3 432,2 1 0,4 1 0,1 1 0,3 1 0,5 0 0,5 0 0,5 1 0,4 0 0,6 0 0,2 1 432,7 1-432,-2-1 0,0 1 0,-1 0 0,-1 0 0,-1 0 0,0-1 0,-1 0 0,1 0 0,-1 1 0,0-1 0,0 0 0,-2 0 0,2 0 0,0 0 0,0 1 0,0-1 0,1-1 0,0 1 0,0-1 0,1 1 0,0 0 0,0-1 0,0 1 0,-3-1 0,-1 0 0,-2 0 0,1 1 0,0-1 0,1 0 0,-2 0 0,-6 0 0,-4-1 0,-4-1 0,-5 1 0,-2-1 0,-3 0 0,-1 1 0,11 1 0,4 0 0,9 1 0,0 0 0,1 0 0,0 1 0,0-1 0,0 0 0,-1-1 0,-1 1 0,-1-1 0,4 1 0,0 0 0,3 0 0,1 0 0,-1-1 0,1 0 0,-2 0 0,5 1 0,-1-1 0,2 1 0,-3 0 0,-3-1 0,-1-1 0,-1 0 0,-2-1 0,-5 0 0,2 1 0,-4 0 0,2 1 0,-1 0 0,0 0 0,-2 0 0,3 1 0,4 0 0,3 1 0,5 1 0,-2 0 0,1-1 0,-1 1 0,0-1 0,-2 0 0,0 0 0,-2 0 0,0 0 0,0 0 0,0 0 0,-1 0 0,4 0 0,1 0 0,3 0 0,0 0 0,-1 0 0,0 0 0,-1 0 0,-2-1 0,-1 1 0,-1-1 0,0 0 0,1 0 0,-1 0 0,1 0 0,-2 0 0,-3 0 0,-2 0 0,-1 0 0,0 0 0,0 0 0,1 0 0,1 0 0,1 0 0,1 0 0,1 0 0,-1 1 0,1-1 0,-1 1 0,0 0 0,5 0 0,1 0 0,3 0 0,1 0 0,1 0 0,1 0 0,1 0 0,0 0 0,0 0 0,1-1 0,0 1 0,-1-1 0,0 1 0,-1 0 0,1 0 0,-1 0 0,1 0 0,-1 0 0,1 0 0,0 0 0,0 0 0,-1 0 0,-1 0 0,-1 0 0,0 0 0,0 0 0,0 1 0,0-1 0,-1 1 0,-1-1 0,-2 0 0,0 0 0,0 0 0,1 1 0,2-1 0,-2 1 0,1-1 0,-2 1 0,1 0 0,0-1 0,1 1 0,2-1 0,-1 0 0,-1 0 0,-1 0 0,-1 0 0,0 0 0,1 0 0,0 0 0,-1 0 0,2 0 0,1 0 0,0 0 0,1 0 0,-1 0 0,0 0 0,-1 0 0,1 0 0,0 0 0,-1 0 0,1 0 0,0 0 0,1 0 0,0 0 0,0 0 0,0 0 0,0 0 0,0 0 0,0 0 0,1 1 0,1 0 0,0 0 0,0-1 0,-1 1 0,1 0 0,1-1 0,-16 3 0,10-2 0,-17 2 0,16-3 0,-4 0 0,5 0 0,0 0 0,0 0 0,1 1 0,0 0 0,1 1 0,2-2 0,2 1 0,1-1 0,0 0 0,-1 0 0,0 0 0,0 0 0,0 0 0,1 0 0,-1 1 0,-1-1 0,0 1 0,0 0 0,-2-1 0,0 1 0,-1 0 0,0-1 0,-1 1 0,0 0 0,0 0 0,-1-1 0,1 1 0,-1 0 0,1 0 0,1 0 0,0 0 0,0 0 0,2 0 0,1 0 0,0 0 0,1 0 0,0 0 0,0 0 0,1 0 0,-1 0 0,1-1 0,-1 1 0,0-1 0,-1 1 0,0 0 0,0-1 0,2 1 0,-1 0 0,-1-1 0,-2 0 0,-2 1 0,-1-1 0,3 0 0,0 0 0,2 0 0,1 1 0,0-1 0,0 0 0,0 0 0,1 0 0,-1 1 0,-1-1 0,1 1 0,-2 0 0,1 0 0,1 0 0,-1 1 0,0-1 0,0 0 0,0-1 0,0 0 0,-1 0 0,1 1 0,-1-1 0,0 1 0,-4 0 0,-2 0 0,-3 1 0,1 1 0,0-1 0,1 1 0,1 0 0,2 0 0,0-1 0,1 1 0,2-1 0,2 0 0,1-1 0,2-1 0,-4 1 0,0 0 0,-6 2 0,6-2 0,-4 0 0,3-1 0,1 0 0,-2 0 0,4 0 0,-3 0 0,-1 0 0,-1 0 0,-2 0 0,-1 0 0,-1 0 0,-1 0 0,-1 0 0,-2 0 0,-2 0 0,-1 0 0,2 0 0,1 1 0,1-1 0,5 1 0,2-1 0,5 1 0,2-1 0,-1-3 0,1 1 0,0-3 0,0 2 0,1 0 0,-1 1 0,0-1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41:42.872"/>
    </inkml:context>
    <inkml:brush xml:id="br0">
      <inkml:brushProperty name="width" value="0.1" units="cm"/>
      <inkml:brushProperty name="height" value="0.1" units="cm"/>
      <inkml:brushProperty name="color" value="#E71224"/>
    </inkml:brush>
  </inkml:definitions>
  <inkml:trace contextRef="#ctx0" brushRef="#br0">1 0 24575,'6'4'0,"-3"-1"0,-1-4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44:27.611"/>
    </inkml:context>
    <inkml:brush xml:id="br0">
      <inkml:brushProperty name="width" value="0.1" units="cm"/>
      <inkml:brushProperty name="height" value="0.1" units="cm"/>
      <inkml:brushProperty name="color" value="#E71224"/>
    </inkml:brush>
  </inkml:definitions>
  <inkml:trace contextRef="#ctx0" brushRef="#br0">1472 407 8191,'-34'0'0,"-45"1"0,-30-1 0,13 1 2272,35 0 1,1 0-2273,-37 0 0,-14 0 0,27 0 0,35 2 0,27-1 2880,11-2-2880,0 1 1782,0-1-1782,-6 1 6589,4 0-6589,-4 0 588,7 0-588,2 0 0,1-1 0,1 0 0,-1 1 0,1 0 0,-1 0 0,-1 0 0,-1 1 0,-1 0 0,1-1 0,2 0 0,1 0 0,3-1 0,-2 1 0,-1-1 0,-2 1 0,0 0 0,0-1 0,-1 0 0,0 0 0,2 1 0,-1-1 0,2 1 0,1 0 0,0 0 0,2-1 0,1 0 0,-1 1 0,0-1 0,-2 1 0,3-1 0,0 0 0,-2 3 0,1-2 0,-3 2 0,3-2 0,1 0 0,-2 1 0,0-1 0,-4 2 0,1 1 0,-1 0 0,-1 2 0,0 0 0,3-2 0,1-1 0,2-2 0,-1 0 0,-8 2 0,1-1 0,-5 4 0,4-1 0,1 2 0,0-1 0,2 0 0,0 0 0,3 0 0,-1-1 0,0 0 0,0 0 0,-1 0 0,0 1 0,1-1 0,-1 2 0,0-1 0,-1 1 0,0 1 0,-1 1 0,2 0 0,0 0 0,2-1 0,1-1 0,-1-2 0,2 0 0,-1-1 0,1 0 0,0-1 0,0 1 0,1-1 0,-2 3 0,1 0 0,-1 3 0,0-1 0,1 0 0,1-1 0,1-1 0,0 0 0,0 0 0,-1-2 0,1 1 0,0 0 0,1-1 0,0 1 0,0 1 0,0 1 0,0 1 0,-1 0 0,0 3 0,0 1 0,0 2 0,0 0 0,1-1 0,1 1 0,0-1 0,0-3 0,1 0 0,0-2 0,0-2 0,0-1 0,0-1 0,-1-2 0,1 1 0,0 0 0,0 0 0,1 1 0,0 0 0,1 1 0,2 2 0,2 1 0,0 2 0,2-1 0,-1 0 0,1-1 0,1 1 0,1-1 0,1 0 0,1 0 0,-1-1 0,0-1 0,-2-2 0,1 1 0,-1-1 0,1 1 0,0 1 0,0-1 0,0 0 0,1-1 0,0 0 0,0-1 0,-1 1 0,1-1 0,0 0 0,3 1 0,1 0 0,2 1 0,2-1 0,0 1 0,1-1 0,0 0 0,-3-1 0,-1 0 0,-2 0 0,1 1 0,4-1 0,3 0 0,2 0 0,-5-1 0,-1 1 0,-5 0 0,0 0 0,1-2 0,1 1 0,2-1 0,6 1 0,5 1 0,8 1 0,4 1 0,-8 0 0,-1 0 0,-9-1 0,3 1 0,1 0 0,1 0 0,1 1 0,-5-1 0,0-2 0,-5 0 0,-1-1 0,-2 0 0,-1-1 0,-2-1 0,1 1 0,-1 1 0,1 0 0,1 0 0,-2 0 0,1 0 0,-1-1 0,3 1 0,3-1 0,5 0 0,2 0 0,2 0 0,0-1 0,1 0 0,1 0 0,4 1 0,0-1 0,4 1 0,-3 0 0,-3 0 0,-3 0 0,-1 0 0,-2 0 0,0 1 0,0-1 0,-3 1 0,-3-1 0,-3 0 0,-1 0 0,-3-1 0,-1 1 0,-4-1 0,0 0 0,-2-1 0,-1 1 0,-1 0 0,0-1 0,-1 1 0,0 0 0,-1 0 0,2 0 0,1 0 0,2 0 0,4 0 0,2 0 0,4 0 0,0 0 0,3 0 0,3 0 0,2 0 0,3 0 0,3 0 0,3 0 0,4 0 0,0 1 0,1 1 0,0 0 0,0 2 0,-5-2 0,-3 1 0,-5 0 0,1-1 0,2 0 0,2-1 0,1 0 0,-3 0 0,1-1 0,-1 0 0,1 0 0,3-1 0,2 0 0,1 0 0,-7 0 0,-4 1 0,-8 0 0,-2 0 0,1 0 0,1 0 0,3 0 0,1-1 0,2 1 0,2-1 0,2 0 0,4 0 0,1 1 0,4 0 0,0 0 0,-2 0 0,-1 0 0,0 0 0,1-1 0,2 1 0,2-1 0,1-1 0,-7 1 0,-1 0 0,-7 1 0,0-1 0,9 0 0,1 1 0,12 0 0,-4 0 0,-8 0 0,-5 0 0,-3 0 0,6 0 0,0 0 0,5 0 0,-10 0 0,8 0 0,-4 0 0,9 0 0,6 0-1125,8 0 1125,7 0 0,6 0 0,-3-1 0,-1 1 0,-3-2 0,1 0 0,0-1 0,1-1 0,-1-1 0,1 2 0,0 0 0,0 3-2200,11 0 2200,14 0-1410,-38 0 1,2 0 1409,4 0 0,0 0 0,43 0-1532,-13 0 1532,-15 0-178,-14 0 178,8 0 0,-3 0 0,8 0 0,-1 0 0,-2 0 0,-1 0 0,-1 0 0,3-1 0,2 1 371,3-2-371,-1 1 0,-17-1 2384,-7 0-2384,-16 1 1840,-6 0-1840,1 0 1258,-5 1-1258,3 0 1774,0-1-1774,0-1 227,0-1-227,2 1 0,3-2 0,4 1 0,2 0 0,1 1 0,-1 0 0,0 2 0,1 0 0,8 0-698,3 0 698,6 0 0,9 0-1795,6 0 1795,9 0 0,5 0 0,-10 0 0,-4 1-1193,-10 0 1193,2 0 0,3-1 0,1 1 0,6-1-1695,7 0 1695,-2 0 0,6 0 0,-8 0 0,26 0-1252,-48 0 1,1 0 1251,13 0 0,0 0 0,-7 0 0,-1 0-173,-5 0 1,-1 0 172,36 0 0,-8 0 0,-6-1-202,-2 1 202,-7-2 0,-3 1 839,-8 0-839,-4 0 0,-7 0 3074,-4-1-3074,-1-1 2087,-4 0-2087,-1 0 1606,-5 1-1606,-2 0 784,-4 2-784,3 0 41,1 0-41,3 0 0,1 0 0,2 0 0,-1 0 0,3 0 0,0 0 0,5 0 0,2 0 0,4 0 0,-9 0 0,-5-1 0,-10 1 0,-5-1 0,-4 1 0,-3 0 0,-2 0 0,2-1 0,2-1 0,3 0 0,2-1 0,-4 1 0,-1 1 0,-5 0 0,1 0 0,0 0 0,1 0 0,-2 0 0,-1 0 0,-1 0 0,-2 0 0,2-2 0,-1 1 0,2-1 0,-1 0 0,1 0 0,0 0 0,2 0 0,0-1 0,1 1 0,0-2 0,2 1 0,2-2 0,1 0 0,3-1 0,-4 1 0,-1 1 0,-4 1 0,2-2 0,-1 1 0,2-1 0,-2 1 0,-2 1 0,1-1 0,-2 1 0,2-1 0,0 1 0,1-1 0,0 0 0,1 0 0,1-1 0,2-1 0,1-1 0,-2 1 0,-1 0 0,-2 1 0,-1 1 0,0 0 0,-1 1 0,0 0 0,0 0 0,0-1 0,0 0 0,1-2 0,-1 1 0,1-2 0,-1 1 0,0 0 0,0-2 0,0-1 0,0-1 0,-1 0 0,1 1 0,-2 1 0,1 1 0,-2-1 0,0 0 0,0 0 0,-1-4 0,0 0 0,1-3 0,-2 1 0,-1-2 0,0 0 0,-1-1 0,-1 0 0,0 0 0,-2-1 0,0 1 0,1 1 0,-1 1 0,0 0 0,1 3 0,0 3 0,1 2 0,0 2 0,-1-4 0,0 0 0,-1-4 0,-1 2 0,1 1 0,-1 1 0,0 1 0,0 1 0,0 0 0,0-1 0,1 2 0,1 2 0,1 2 0,1 1 0,-1 0 0,-1-1 0,-3-2 0,0 0 0,0 0 0,0 0 0,-1 0 0,-3 0 0,-3-2 0,-3 0 0,-2 0 0,-1-1 0,-1 0 0,-1 0 0,-1 0 0,-1 1 0,0 0 0,-1 1 0,1 0 0,0 0 0,0 1 0,1-1 0,4 2 0,2 0 0,5 1 0,1 1 0,1-1 0,1 2 0,2-1 0,-3 0 0,-3-1 0,-3 0 0,-2 0 0,0 0 0,-1-1 0,1 1 0,2-1 0,2 1 0,3-1 0,1 1 0,1 0 0,-2 0 0,1 0 0,-1 0 0,1-1 0,1 1 0,1 1 0,-3-2 0,-2 0 0,-3 0 0,0-1 0,-1 1 0,1 0 0,-1 1 0,2-1 0,2 1 0,1 0 0,1 1 0,2-1 0,2 2 0,2 0 0,2 0 0,-5 0 0,-1-1 0,-6-1 0,0 0 0,-1 1 0,0-1 0,-1 2 0,2-1 0,0-1 0,2 1 0,0-1 0,0 1 0,0-1 0,0 0 0,-1-1 0,1 1 0,0 1 0,1 0 0,-1 0 0,-1 0 0,-2 0 0,-5-1 0,-2 1 0,-5-2 0,-2 1 0,0 0 0,0-1 0,0 1 0,4 1 0,1 0 0,5 0 0,-1 1 0,-1 1 0,0-1 0,-1 0 0,-1 0 0,-1 0 0,-1-1 0,-2 1 0,-9 0 0,1-1 0,-9-1 0,4 1 0,1 0 0,-2 0 0,2 1 0,0 0 0,1 1 0,0 0 0,-1 0 0,3 0 0,0 0 0,3 0 0,-3-1 0,-3 0 0,-3-1 0,-3 0 0,7 0 0,1 1 0,8 1 0,-1 0 0,1-1 0,-2 0 0,1 0 0,-2 0 0,-2-1 0,-1 0 0,-2 0 0,8 1 0,2 0 0,6 1 0,0-1 0,-1 0 0,-2 0 0,-1-1 0,1 0 0,0 2 0,1-1 0,-2 1 0,-3 0 0,-2 0 0,-3 0 0,3 0 0,3 0 0,3 0 0,1 0 0,-1 0 0,-1 0 0,-2 0 0,0 0 0,1 0 0,1 0 0,1 0 0,0 0 0,-2-1 0,0 0 0,-1 0 0,4 1 0,2-1 0,4 1 0,-1 0 0,-2 0 0,1 0 0,-3 0 0,1 0 0,0 0 0,-1 0 0,1 0 0,-1 0 0,1 0 0,-1 0 0,2 0 0,3 0 0,1 0 0,3 0 0,1 0 0,0-1 0,2 1 0,-3-1 0,0 1 0,-3 0 0,-2-1 0,-8 1 0,-3-1 0,-8 0 0,2 0 0,2-1 0,3 1 0,2 0 0,6 0 0,-3 0 0,5-1 0,-6 1 0,2-1 0,-1 1 0,1 1 0,-9 0 0,0 0 0,-8 0 0,1 0 0,8 0 0,-4 0 0,5 0 0,-6 0 0,-5 0 0,-1 0-450,-4 0 450,4 0 0,6 0 0,4 0 0,5 0 0,-9 0 0,-4 0-547,-8 0 547,1 0 0,11 0 0,5-1 0,9 0 438,1 0-438,-2 0 0,1 1 0,-7-2 559,3 1-559,-4 0 0,5 0 0,3 0 0,-6-1 0,2 1 0,-7-2 0,4 2 0,1-1 0,5 1 0,0 0 0,-4 0 0,-2 1 0,-5 0 0,-3 0 0,-5 0-744,-5 0 744,-4 0-2236,-23-2 2236,-4-1-1418,29 0 0,-1 1 1418,-3-1 0,1 1 0,-36 0-1598,-1 0 1598,20 2 0,-1 0 0,-2 0 0,0 0 0,-10 0-1491,-6 0 1491,-9 0 0,46 0 0,2 0 0,-33 0 347,6 0-347,19 0 0,3 0 1721,2 0-1721,4-1 0,2 0 0,1 0 0,1 0 0,2 1 0,1 0 0,-4 0 0,0 0 0,-3 0 0,9 0 0,6 0 0,7 0 0,7 0 1668,-6 0-1668,3 0 2625,-5 0-2625,-1 0 1702,-1 1-1702,-2 0 0,-1 0 0,-6 0 0,-3 1 194,-6 0-194,-2 1 0,8-2 0,1 0 0,8-1 0,0 0 0,-4 0 0,-1 0 0,-2 0 0,4 1 0,4 1 0,4 2 0,6-2 0,2 0 0,-54-1-246,41-1 246,-46 0 0,59 0 0,5 0 0,4 0 0,3 1 0,1-1 0,0 1 0,1-1 894,-1 1-894,1 0 0,-2 1 0,0 0 0,-1 2 0,-1-1 0,1 1 0,0-1 0,0 1 0,1-1 0,2-1 0,-1 0 0,0 1 0,-1-1 0,-1 1 0,-2 1 0,1 0 0,-2 0 0,2 1 0,-1-1 0,-2 1 0,-1 1 0,-3 0 0,0 1 0,0-1 0,-1 1 0,1-1 0,0 0 0,0-1 0,1 0 0,3-1 0,1 0 0,3-2 0,1 1 0,1-2 0,1 1 0,2-1 0,2 0 0,0-1 0,1 1 0,-1-1 0,1 2 0,-1-2 0,1 2 0,0 0 0,0 0 0,0 0 0,1 0 0,-2 0 0,1 1 0,-1 1 0,1-2 0,1 0 0,-1 1 0,1-1 0,-1 2 0,0-1 0,1 0 0,-1-1 0,1 1 0,-1 0 0,-1 1 0,0-1 0,0 2 0,0 1 0,-1 1 0,1 0 0,0 0 0,0 0 0,0-1 0,0 1 0,0 0 0,1 1 0,-1 1 0,0-1 0,0 0 0,-1 0 0,0-1 0,0 1 0,0 1 0,-1-1 0,1 0 0,1-1 0,1-2 0,1 0 0,0-1 0,-1 0 0,-1 1 0,1-2 0,1 0 0,0 0 0,0-1 0,0 2 0,0-2 0,-1 1 0,1 0 0,-1 0 0,1-1 0,-2 1 0,1 0 0,-2-1 0,1 1 0,1-1 0,-1 1 0,1-1 0,1 0 0,-1 1 0,1 0 0,-1 0 0,0 0 0,1 0 0,0-1 0,-1 1 0,0-2 0,0 0 0,1 2 0,-1-1 0,2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44:32.877"/>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22:41:50.310"/>
    </inkml:context>
    <inkml:brush xml:id="br0">
      <inkml:brushProperty name="width" value="0.1" units="cm"/>
      <inkml:brushProperty name="height" value="0.1" units="cm"/>
      <inkml:brushProperty name="color" value="#E71224"/>
    </inkml:brush>
  </inkml:definitions>
  <inkml:trace contextRef="#ctx0" brushRef="#br0">1 13 24575,'11'-5'0,"-1"1"-2458,-6 2 0,-1 0 1,-3 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 name="Google Shape;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1DC93382-32E1-B1A5-9572-D75E31A1C2A5}"/>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D430BD4B-3D9D-371E-B948-615BBDC76E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C4B5764D-9691-A598-9B89-27E19B441F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910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CA22C4C4-B878-8E82-070B-C6540DE1685C}"/>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9062054F-DC5D-A313-9B1F-AF9F58516B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5B4FB637-4CC5-0DC3-DBEF-3D330516CC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00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625826DC-7C00-87D7-2B4C-769093E5192F}"/>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B6FE9C3E-BAE7-2C36-49BC-22716E7D42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00109975-19D7-4D40-6E51-A84EC0E1A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332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CCFA83B-D662-D86C-40A3-DEE75B90E0E5}"/>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3FC87144-E7F6-C215-E1EF-9EFD0E1F7C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61D87E29-FDA7-AC7E-07DB-7D09D1495F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964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356A251F-A34A-726B-0882-44289DF86813}"/>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F7AC961C-49F1-C445-EDEA-BB6B77A1FF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3357CC52-4FF7-D000-88C0-8ED2DA6368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88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82BC1CB-0D1C-57EA-A1E3-896299C64ED8}"/>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30AC7FD0-F49C-968B-E216-CC26DA9588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379CD1D5-F1B8-9CB6-FD20-736D5B7F05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172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A6BA2E75-562F-8F12-B5C8-490306FF8B4E}"/>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7E47A538-E934-CB42-9591-F495E501A8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3976ADC9-2CA1-20BA-DC59-72C0AA04C8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007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ED6BE9E-0731-40E9-7FA0-DCB1DF43201E}"/>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CBB547DB-D5DE-DF7B-F839-56ABB4C0D7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A32639ED-09BB-ED1A-B486-004D9DC56F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66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C0089854-6E0C-ED8E-D197-4969139A6FA8}"/>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EE0FC978-CFCC-FAAD-5710-20A58F522F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CFEA3169-7863-D82E-776D-BB1B2758E9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79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0457F55-4AD4-4277-F97D-7CCB1374CD0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69DE04FF-0A54-3A25-F66F-59DB40D24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54B89493-9FA5-40AF-8B7E-C5A597DD72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05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B694B82-ADBA-98F5-3E5F-C91A1E9A7D04}"/>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C87813A0-BFF0-FB1B-51CE-87144ECF30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FD577B9E-F542-908C-AD7A-63D0FDE14F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96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BFA2AC67-07F4-1DD2-B91A-FBF1D71F57CC}"/>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0B2529DA-D367-F7A1-A7CE-6EB8C63C2A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BB11F94D-0738-15D1-1ACC-77D7B91B6E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938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ED5C25C8-30C7-ED3D-C0C0-FA1CB8B39458}"/>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BC78BB0A-42CD-0CF0-BB24-B2A2DE81F6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EFF8D962-39C7-A612-666E-88607FBA5B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1223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66F85E53-7CEE-3569-6099-5E8AF07E520F}"/>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69869D04-F830-8A12-977B-CF116D55E7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60D4812D-0E91-094E-9CCF-A3199A619A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9009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DB56A69-627D-9E6B-90D4-FDDB10A19C2F}"/>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8666ABCF-4C20-B57C-763A-0C0D761A73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 name="Google Shape;24;p2:notes">
            <a:extLst>
              <a:ext uri="{FF2B5EF4-FFF2-40B4-BE49-F238E27FC236}">
                <a16:creationId xmlns:a16="http://schemas.microsoft.com/office/drawing/2014/main" id="{B237A311-3B55-F355-2201-73CB56C595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495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0AC87AA-3899-79DC-B7C5-DB53B161D3DE}"/>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6A6990B0-5441-18D0-61CE-52112ECAE8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D063714C-B169-2B4E-F4F7-DF7F6F5B6F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379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DDDA8FDF-AF05-2A7A-D0B5-90F9BB25B1C9}"/>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986C4210-FD10-60A4-AE6C-2C859AC7EA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9FDEEFFB-ACD8-3048-21A5-03B1CFEC8D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976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A7D0132-C2F0-7677-CD1F-2B2C58317D47}"/>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F8DEE90B-9CDE-4305-ECFD-6F58D47C0C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111E1139-BAC4-FFDB-FE58-BB54763A8B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183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35302307-5F58-FF08-48F9-EDB799393A60}"/>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AEDA38EB-2A1C-E54D-DFC1-76DF82CA44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AE42A068-A543-6D53-B2C1-9B9EFFC224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004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51CBB519-6875-2540-8304-2C572AFEC70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BB515F20-4E54-0B59-A9B0-6F32DC812A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5025F039-5684-7951-A919-07922D15F7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91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88BE3779-5325-B82D-5C57-0C4114C85122}"/>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FA27EC60-68B3-2E74-AEBE-B3E3ACFFF0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DAAFD3FF-78D9-186A-6425-6FC5ACABF8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627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8EFA268B-77B4-DF8F-5DCA-A4E7D076B80A}"/>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AA936FF9-0564-75FA-6B5E-6EC639C9EF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4C7BB896-D114-3BBF-A508-A9AB7495FB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867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5B05599-02C9-7FDD-B047-49BEE3F6F643}"/>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17B87E68-6685-D6BA-9644-89C2294FEA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E4D48DFF-D138-D8A9-2243-3369EFAB09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89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655F6D0A-2D21-A424-51D3-43F292AB4103}"/>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F5AE0054-D982-C311-16DA-8C79FD07E8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C82E59EC-7307-BF25-09E7-A23F85C042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288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96127AD1-F508-A746-C36E-2CAC561B035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5C70281A-0782-4735-88A9-1BB61DB920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BCCCC73F-CECF-B5DC-802A-9FB93621C1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039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8F397DF-FABB-A5EB-F9F5-98FAD73E29E9}"/>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69173FDA-1594-8D3F-C0DB-4A1635FD28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 name="Google Shape;24;p2:notes">
            <a:extLst>
              <a:ext uri="{FF2B5EF4-FFF2-40B4-BE49-F238E27FC236}">
                <a16:creationId xmlns:a16="http://schemas.microsoft.com/office/drawing/2014/main" id="{323D6608-620B-B8E7-8217-14EDA96DE9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907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2D0AA19-5676-5580-A54D-12C95B539A1C}"/>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80E4A890-5716-5652-E92E-CDBD540D9C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 name="Google Shape;24;p2:notes">
            <a:extLst>
              <a:ext uri="{FF2B5EF4-FFF2-40B4-BE49-F238E27FC236}">
                <a16:creationId xmlns:a16="http://schemas.microsoft.com/office/drawing/2014/main" id="{F7261120-0B1F-C455-ED60-83C740609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44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F5B74ED-6E7B-AABD-EC55-3ADE6C045DBB}"/>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ECF46768-2DF5-B2A6-7C8E-8E4B3C8E2E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A11DDECF-2D6B-6FEA-4F4B-F1BA69EFB9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973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F1E5E2D-1100-BAAF-B0B2-CA12B022FD55}"/>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A4EFCFAD-70A2-EC63-FD31-3EDD8B3D91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BCC8D8DD-AF90-A34C-F792-FF1FC92B7C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871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5763C959-C72B-97D8-8ADF-B8AF7A386BDD}"/>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9F0740E0-1918-A66F-61ED-1783AC4398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BA916AAE-8477-F0BA-8849-5BB7890D9F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8079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878E0E8-CF22-8D97-B08C-C02514EA58AD}"/>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381A63BA-A461-65F8-5CB6-82D37D3E3D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DFF85D14-09D0-1A0B-8C63-EBBCB126D1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364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B4466A7E-EC6C-EA92-E9FB-A152FE20E1D1}"/>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CCC722F0-2884-A9CA-D285-32F600587B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147B709D-8B08-29B9-D187-A0448EBA4E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163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911A4D99-D6A8-A330-0B24-65A4F4495692}"/>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6546BAA9-8703-C548-3C9F-6819759B3A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5F699590-0D01-B100-86CE-93E93EEC84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7920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F1354750-AE18-76EA-58AE-71B704B2CFF3}"/>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B2596187-25A2-3A70-C901-035EF2B971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59547582-B662-C800-E037-2BEA99063C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4696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E099188-16C7-1381-4C5D-84CFCBDF1F0A}"/>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12C71EE4-E0F9-9D40-AB06-BAB3D229E3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6F16DD24-EA69-1AA6-EB22-D3A8EB8563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680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809F6E2-8DAE-8705-7E00-0053EFCAD06A}"/>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DA4BB782-BF24-5A17-6135-065793AA6B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75A0A3AA-4813-2970-9DC1-FA7CB685BA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793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0B42D4D-ADAA-5ED0-4AD8-1C3134050B3E}"/>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8D0F78EE-B09F-9C50-55F3-3E787F6998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9C6FE95B-28C5-EA7D-95FA-3990358EA6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224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C1FD5730-ACF0-7189-CC92-431B42644D1C}"/>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DBDB8972-88A1-B07F-93E2-003C949AC5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9FFD2BDE-ED1E-9CD4-A57C-471CFFBE2E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976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0CAC89AE-F10F-3663-5EAE-F73BB32D25E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1B4511BA-8610-AF6D-9EB1-3390060B47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F7C6579B-5903-3DBF-8679-45D71C79C7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8831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9C3894B1-FBAB-3FD4-7638-F73042FBFE9A}"/>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7D3564AD-8767-91CC-E197-19004CD4C6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6875D166-6990-CB48-7AA9-5CD9972724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411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DA97B0F-6860-2FF4-BC44-BB76193CE34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E36D40C3-15B2-3EB5-502B-1BA8C6E101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7337A896-8A33-1A14-5B53-D62B69730B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0048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5910368C-FE6D-A33F-DE1D-2B6E02310436}"/>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A03ABB31-C5F2-1961-5426-F9B0D20D5C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82D150C3-38CC-31A2-0D58-F4BB20242E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63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86252D67-0B96-118A-E0CC-C72AD8B29101}"/>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AECF9D13-D251-6E0A-585F-C19AA9383C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1F499202-F110-7056-4CEA-B3482CDC23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267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2C169E53-8F6F-0140-D6AA-0288B1F0FCF7}"/>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F712512D-0358-C5A2-65DB-EA11DC081E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0C8861BC-26D7-F998-2FB3-A02BB0753F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920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A60DE9E-56A8-F104-5E2A-E860E19798EB}"/>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077F5DCB-1BAA-3A40-C2A7-4697DEECA4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87D566B8-8459-C377-F3B7-76F58A44B6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104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B0E71F62-41F5-BE14-4633-BEA2CCC5DA3E}"/>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3425950E-A91B-7EB8-A83E-D4F5630759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D9BCC0DE-B0CF-17F8-D34B-52E4A39639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70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959FEE58-3220-F7A6-F5D5-7CF301E3F74C}"/>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87F71A11-8C13-CD7D-0682-13EB09F094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AF4C61C0-AA9F-8F33-9081-BEE972527B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54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46505946-3DAB-8BE3-B3D9-A8B30E100FDD}"/>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5B112577-5651-C155-63A0-AC11CE66FF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B1D36117-EFA2-D974-11C0-DAF79A7F16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9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C36B9B2D-41AA-D5C2-A0A1-E0327301E774}"/>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03A255C6-8715-B47D-887E-870C26894B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3E97C403-9BDB-070F-E773-0A4B72EB7C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765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a:extLst>
            <a:ext uri="{FF2B5EF4-FFF2-40B4-BE49-F238E27FC236}">
              <a16:creationId xmlns:a16="http://schemas.microsoft.com/office/drawing/2014/main" id="{0D907145-EA5B-0AD3-2C8D-80AC2F2BFEC8}"/>
            </a:ext>
          </a:extLst>
        </p:cNvPr>
        <p:cNvGrpSpPr/>
        <p:nvPr/>
      </p:nvGrpSpPr>
      <p:grpSpPr>
        <a:xfrm>
          <a:off x="0" y="0"/>
          <a:ext cx="0" cy="0"/>
          <a:chOff x="0" y="0"/>
          <a:chExt cx="0" cy="0"/>
        </a:xfrm>
      </p:grpSpPr>
      <p:sp>
        <p:nvSpPr>
          <p:cNvPr id="23" name="Google Shape;23;p2:notes">
            <a:extLst>
              <a:ext uri="{FF2B5EF4-FFF2-40B4-BE49-F238E27FC236}">
                <a16:creationId xmlns:a16="http://schemas.microsoft.com/office/drawing/2014/main" id="{7ADCD617-9E5A-C793-F750-1D0A6D79E2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notes">
            <a:extLst>
              <a:ext uri="{FF2B5EF4-FFF2-40B4-BE49-F238E27FC236}">
                <a16:creationId xmlns:a16="http://schemas.microsoft.com/office/drawing/2014/main" id="{3FD3E3E4-C8AE-D3BD-A686-EBF836CCE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30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9101"/>
                <a:lumOff val="70899"/>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harrisre@stlouis-mo.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rreed@slpl.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michael.bushur@lafayettepark.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president@lafayettesquar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treasurer@lafayettesquare.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membership@lafayettesquare.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fundraising@lafayettesquare.or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customXml" Target="../ink/ink2.xml"/><Relationship Id="rId12" Type="http://schemas.openxmlformats.org/officeDocument/2006/relationships/customXml" Target="../ink/ink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0.emf"/><Relationship Id="rId5" Type="http://schemas.openxmlformats.org/officeDocument/2006/relationships/customXml" Target="../ink/ink1.xm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customXml" Target="../ink/ink3.xml"/><Relationship Id="rId14" Type="http://schemas.openxmlformats.org/officeDocument/2006/relationships/customXml" Target="../ink/ink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customXml" Target="../ink/ink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mailto:communications@lafayettesquar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mailto:communications@lafayettesquar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mailto:preservation@lafayettesquare.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mailto:problemproperties@lafayettesquare.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lsba@lafayettesquare.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improvements@lafayettesquare.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mailto:safety@lafayettesquare.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mailto:wmw@studio2108.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mailto:linderweiner@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jimdallas4ward8.com/" TargetMode="External"/><Relationship Id="rId4" Type="http://schemas.openxmlformats.org/officeDocument/2006/relationships/hyperlink" Target="mailto:jimdallas4ward8@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jamicoxantwi.com/" TargetMode="External"/><Relationship Id="rId4" Type="http://schemas.openxmlformats.org/officeDocument/2006/relationships/hyperlink" Target="mailto:jamicoxantwi@gmai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rrojas@slmpd.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Shape&#10;&#10;Description automatically generated with medium confidence">
            <a:extLst>
              <a:ext uri="{FF2B5EF4-FFF2-40B4-BE49-F238E27FC236}">
                <a16:creationId xmlns:a16="http://schemas.microsoft.com/office/drawing/2014/main" id="{69E7072B-6A66-E616-1B51-E752A71884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02428" y="1489202"/>
            <a:ext cx="7225748" cy="3879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6E8250-99FE-7BF9-1F05-E2BEAADA607A}"/>
              </a:ext>
            </a:extLst>
          </p:cNvPr>
          <p:cNvSpPr txBox="1"/>
          <p:nvPr/>
        </p:nvSpPr>
        <p:spPr>
          <a:xfrm>
            <a:off x="7876032" y="182880"/>
            <a:ext cx="184731" cy="307777"/>
          </a:xfrm>
          <a:prstGeom prst="rect">
            <a:avLst/>
          </a:prstGeom>
          <a:noFill/>
        </p:spPr>
        <p:txBody>
          <a:bodyPr wrap="none" rtlCol="0">
            <a:spAutoFit/>
          </a:bodyPr>
          <a:lstStyle/>
          <a:p>
            <a:endParaRPr lang="en-US" dirty="0"/>
          </a:p>
        </p:txBody>
      </p:sp>
      <p:sp>
        <p:nvSpPr>
          <p:cNvPr id="3" name="Google Shape;21;p1">
            <a:extLst>
              <a:ext uri="{FF2B5EF4-FFF2-40B4-BE49-F238E27FC236}">
                <a16:creationId xmlns:a16="http://schemas.microsoft.com/office/drawing/2014/main" id="{B2807D4A-1E3B-E87E-31FF-2FC9C03D48D3}"/>
              </a:ext>
            </a:extLst>
          </p:cNvPr>
          <p:cNvSpPr txBox="1"/>
          <p:nvPr/>
        </p:nvSpPr>
        <p:spPr>
          <a:xfrm>
            <a:off x="47066" y="857502"/>
            <a:ext cx="4045225" cy="4776285"/>
          </a:xfrm>
          <a:prstGeom prst="rect">
            <a:avLst/>
          </a:prstGeom>
        </p:spPr>
        <p:txBody>
          <a:bodyPr spcFirstLastPara="1" vert="horz" lIns="91440" tIns="45720" rIns="91440" bIns="45720" rtlCol="0" anchor="t" anchorCtr="0">
            <a:normAutofit fontScale="85000" lnSpcReduction="20000"/>
          </a:bodyPr>
          <a:lstStyle/>
          <a:p>
            <a:pPr marL="0" marR="0" lvl="0" indent="0" algn="ctr">
              <a:lnSpc>
                <a:spcPct val="90000"/>
              </a:lnSpc>
              <a:spcBef>
                <a:spcPct val="0"/>
              </a:spcBef>
              <a:spcAft>
                <a:spcPts val="600"/>
              </a:spcAft>
            </a:pPr>
            <a:r>
              <a:rPr lang="en-US" sz="2600" b="1" i="0" u="none" strike="noStrike" kern="1200" cap="none" dirty="0">
                <a:solidFill>
                  <a:srgbClr val="FFFFFF"/>
                </a:solidFill>
                <a:latin typeface="+mj-lt"/>
                <a:ea typeface="+mj-ea"/>
                <a:cs typeface="+mj-cs"/>
                <a:sym typeface="Times New Roman"/>
              </a:rPr>
              <a:t>Membership Meeting</a:t>
            </a:r>
          </a:p>
          <a:p>
            <a:pPr marL="0" marR="0" lvl="0" indent="0" algn="ctr">
              <a:lnSpc>
                <a:spcPct val="90000"/>
              </a:lnSpc>
              <a:spcBef>
                <a:spcPct val="0"/>
              </a:spcBef>
              <a:spcAft>
                <a:spcPts val="600"/>
              </a:spcAft>
            </a:pPr>
            <a:r>
              <a:rPr lang="en-US" sz="2600" b="1" i="0" u="none" strike="noStrike" kern="1200" cap="none" dirty="0">
                <a:solidFill>
                  <a:srgbClr val="FFFFFF"/>
                </a:solidFill>
                <a:latin typeface="+mj-lt"/>
                <a:ea typeface="+mj-ea"/>
                <a:cs typeface="+mj-cs"/>
                <a:sym typeface="Times New Roman"/>
              </a:rPr>
              <a:t>Wednesday</a:t>
            </a:r>
            <a:endParaRPr lang="en-US" sz="2600" kern="1200" dirty="0">
              <a:solidFill>
                <a:srgbClr val="FFFFFF"/>
              </a:solidFill>
              <a:latin typeface="+mj-lt"/>
              <a:ea typeface="+mj-ea"/>
              <a:cs typeface="+mj-cs"/>
            </a:endParaRPr>
          </a:p>
          <a:p>
            <a:pPr marL="0" marR="0" lvl="0" indent="0" algn="ctr">
              <a:lnSpc>
                <a:spcPct val="90000"/>
              </a:lnSpc>
              <a:spcBef>
                <a:spcPct val="0"/>
              </a:spcBef>
              <a:spcAft>
                <a:spcPts val="600"/>
              </a:spcAft>
            </a:pPr>
            <a:r>
              <a:rPr lang="en-US" sz="2600" b="1" kern="1200" dirty="0">
                <a:solidFill>
                  <a:srgbClr val="FFFFFF"/>
                </a:solidFill>
                <a:latin typeface="+mj-lt"/>
                <a:ea typeface="+mj-ea"/>
                <a:cs typeface="+mj-cs"/>
                <a:sym typeface="Times New Roman"/>
              </a:rPr>
              <a:t>May </a:t>
            </a:r>
            <a:r>
              <a:rPr lang="en-US" sz="2600" b="1" i="0" u="none" strike="noStrike" kern="1200" cap="none" dirty="0">
                <a:solidFill>
                  <a:srgbClr val="FFFFFF"/>
                </a:solidFill>
                <a:latin typeface="+mj-lt"/>
                <a:ea typeface="+mj-ea"/>
                <a:cs typeface="+mj-cs"/>
                <a:sym typeface="Times New Roman"/>
              </a:rPr>
              <a:t>14, 2025</a:t>
            </a:r>
            <a:endParaRPr lang="en-US" sz="2600" kern="1200" dirty="0">
              <a:solidFill>
                <a:srgbClr val="FFFFFF"/>
              </a:solidFill>
              <a:latin typeface="+mj-lt"/>
              <a:ea typeface="+mj-ea"/>
              <a:cs typeface="+mj-cs"/>
            </a:endParaRPr>
          </a:p>
          <a:p>
            <a:pPr marL="0" marR="0" lvl="0" indent="0" algn="ctr">
              <a:lnSpc>
                <a:spcPct val="90000"/>
              </a:lnSpc>
              <a:spcBef>
                <a:spcPct val="0"/>
              </a:spcBef>
              <a:spcAft>
                <a:spcPts val="600"/>
              </a:spcAft>
            </a:pPr>
            <a:endParaRPr lang="en-US" sz="2600" b="1" i="0" u="none" strike="noStrike" kern="1200" cap="none" dirty="0">
              <a:solidFill>
                <a:srgbClr val="FFFFFF"/>
              </a:solidFill>
              <a:latin typeface="+mj-lt"/>
              <a:ea typeface="+mj-ea"/>
              <a:cs typeface="+mj-cs"/>
              <a:sym typeface="Times New Roman"/>
            </a:endParaRPr>
          </a:p>
          <a:p>
            <a:pPr marL="0" marR="0" lvl="0" indent="0" algn="ctr">
              <a:lnSpc>
                <a:spcPct val="90000"/>
              </a:lnSpc>
              <a:spcBef>
                <a:spcPct val="0"/>
              </a:spcBef>
              <a:spcAft>
                <a:spcPts val="600"/>
              </a:spcAft>
            </a:pPr>
            <a:r>
              <a:rPr lang="en-US" sz="2600" b="1" i="0" u="none" strike="noStrike" kern="1200" cap="none" dirty="0">
                <a:solidFill>
                  <a:srgbClr val="FFFFFF"/>
                </a:solidFill>
                <a:latin typeface="+mj-lt"/>
                <a:ea typeface="+mj-ea"/>
                <a:cs typeface="+mj-cs"/>
                <a:sym typeface="Times New Roman"/>
              </a:rPr>
              <a:t>Lafayette Square Restoration Committee (LSRC)</a:t>
            </a:r>
          </a:p>
          <a:p>
            <a:pPr algn="ctr">
              <a:lnSpc>
                <a:spcPct val="90000"/>
              </a:lnSpc>
              <a:spcBef>
                <a:spcPct val="0"/>
              </a:spcBef>
              <a:spcAft>
                <a:spcPts val="600"/>
              </a:spcAft>
            </a:pPr>
            <a:r>
              <a:rPr lang="en-US" sz="2600" b="1" i="1" dirty="0">
                <a:solidFill>
                  <a:srgbClr val="FF0000"/>
                </a:solidFill>
                <a:effectLst/>
                <a:latin typeface="Calibri" panose="020F0502020204030204" pitchFamily="34" charset="0"/>
                <a:ea typeface="Calibri" panose="020F0502020204030204" pitchFamily="34" charset="0"/>
              </a:rPr>
              <a:t>The neighborhood association </a:t>
            </a:r>
          </a:p>
          <a:p>
            <a:pPr algn="ctr">
              <a:lnSpc>
                <a:spcPct val="90000"/>
              </a:lnSpc>
              <a:spcBef>
                <a:spcPct val="0"/>
              </a:spcBef>
              <a:spcAft>
                <a:spcPts val="600"/>
              </a:spcAft>
            </a:pPr>
            <a:r>
              <a:rPr lang="en-US" sz="2600" b="1" i="1" dirty="0">
                <a:solidFill>
                  <a:srgbClr val="FF0000"/>
                </a:solidFill>
                <a:effectLst/>
                <a:latin typeface="Calibri" panose="020F0502020204030204" pitchFamily="34" charset="0"/>
                <a:ea typeface="Calibri" panose="020F0502020204030204" pitchFamily="34" charset="0"/>
              </a:rPr>
              <a:t>of Lafayette Square</a:t>
            </a:r>
            <a:endParaRPr lang="en-US" sz="2600" dirty="0">
              <a:solidFill>
                <a:srgbClr val="FF0000"/>
              </a:solidFill>
              <a:effectLst/>
              <a:latin typeface="Calibri" panose="020F0502020204030204" pitchFamily="34" charset="0"/>
              <a:ea typeface="Calibri" panose="020F0502020204030204" pitchFamily="34" charset="0"/>
            </a:endParaRPr>
          </a:p>
          <a:p>
            <a:pPr marL="0" marR="0" lvl="0" indent="0" algn="ctr">
              <a:lnSpc>
                <a:spcPct val="90000"/>
              </a:lnSpc>
              <a:spcBef>
                <a:spcPct val="0"/>
              </a:spcBef>
              <a:spcAft>
                <a:spcPts val="600"/>
              </a:spcAft>
            </a:pPr>
            <a:r>
              <a:rPr lang="en-US" sz="1900" b="1" kern="1200" dirty="0">
                <a:solidFill>
                  <a:srgbClr val="FFFFFF"/>
                </a:solidFill>
                <a:latin typeface="+mj-lt"/>
                <a:ea typeface="+mj-ea"/>
                <a:cs typeface="+mj-cs"/>
                <a:sym typeface="Times New Roman"/>
              </a:rPr>
              <a:t>Established 1969.</a:t>
            </a:r>
          </a:p>
          <a:p>
            <a:pPr marL="0" marR="0" lvl="0" indent="0" algn="ctr">
              <a:lnSpc>
                <a:spcPct val="90000"/>
              </a:lnSpc>
              <a:spcBef>
                <a:spcPct val="0"/>
              </a:spcBef>
              <a:spcAft>
                <a:spcPts val="600"/>
              </a:spcAft>
            </a:pPr>
            <a:r>
              <a:rPr lang="en-US" sz="1900" b="1" i="0" u="none" strike="noStrike" kern="1200" cap="none" dirty="0">
                <a:solidFill>
                  <a:srgbClr val="FFFFFF"/>
                </a:solidFill>
                <a:latin typeface="+mj-lt"/>
                <a:ea typeface="+mj-ea"/>
                <a:cs typeface="+mj-cs"/>
                <a:sym typeface="Times New Roman"/>
              </a:rPr>
              <a:t>Incorporated 1971. </a:t>
            </a:r>
          </a:p>
          <a:p>
            <a:pPr marL="0" marR="0" lvl="0" indent="0" algn="ctr">
              <a:lnSpc>
                <a:spcPct val="90000"/>
              </a:lnSpc>
              <a:spcBef>
                <a:spcPct val="0"/>
              </a:spcBef>
              <a:spcAft>
                <a:spcPts val="600"/>
              </a:spcAft>
            </a:pPr>
            <a:r>
              <a:rPr lang="en-US" sz="1900" b="1" i="0" u="none" strike="noStrike" kern="1200" cap="none" dirty="0">
                <a:solidFill>
                  <a:srgbClr val="FFFFFF"/>
                </a:solidFill>
                <a:latin typeface="+mj-lt"/>
                <a:ea typeface="+mj-ea"/>
                <a:cs typeface="+mj-cs"/>
                <a:sym typeface="Times New Roman"/>
              </a:rPr>
              <a:t>dba </a:t>
            </a:r>
            <a:r>
              <a:rPr lang="en-US" sz="2600" b="1" i="0" u="none" strike="noStrike" kern="1200" cap="none" dirty="0">
                <a:solidFill>
                  <a:srgbClr val="FFFFFF"/>
                </a:solidFill>
                <a:latin typeface="+mj-lt"/>
                <a:ea typeface="+mj-ea"/>
                <a:cs typeface="+mj-cs"/>
                <a:sym typeface="Times New Roman"/>
              </a:rPr>
              <a:t>Lafayette Square Neighborhood Association </a:t>
            </a:r>
          </a:p>
          <a:p>
            <a:pPr marL="0" marR="0" lvl="0" indent="0" algn="ctr">
              <a:lnSpc>
                <a:spcPct val="90000"/>
              </a:lnSpc>
              <a:spcBef>
                <a:spcPct val="0"/>
              </a:spcBef>
              <a:spcAft>
                <a:spcPts val="600"/>
              </a:spcAft>
            </a:pPr>
            <a:r>
              <a:rPr lang="en-US" sz="2400" b="1" i="0" u="none" strike="noStrike" kern="1200" cap="none" dirty="0">
                <a:solidFill>
                  <a:srgbClr val="FFFFFF"/>
                </a:solidFill>
                <a:latin typeface="+mj-lt"/>
                <a:ea typeface="+mj-ea"/>
                <a:cs typeface="+mj-cs"/>
                <a:sym typeface="Times New Roman"/>
              </a:rPr>
              <a:t>(LSNA) </a:t>
            </a:r>
          </a:p>
          <a:p>
            <a:pPr marL="0" marR="0" lvl="0" indent="0" algn="ctr">
              <a:lnSpc>
                <a:spcPct val="90000"/>
              </a:lnSpc>
              <a:spcBef>
                <a:spcPct val="0"/>
              </a:spcBef>
              <a:spcAft>
                <a:spcPts val="600"/>
              </a:spcAft>
            </a:pPr>
            <a:r>
              <a:rPr lang="en-US" sz="1900" b="1" i="0" u="none" strike="noStrike" kern="1200" cap="none" dirty="0">
                <a:solidFill>
                  <a:srgbClr val="FFFFFF"/>
                </a:solidFill>
                <a:latin typeface="+mj-lt"/>
                <a:ea typeface="+mj-ea"/>
                <a:cs typeface="+mj-cs"/>
                <a:sym typeface="Times New Roman"/>
              </a:rPr>
              <a:t>Since 2022</a:t>
            </a:r>
            <a:endParaRPr lang="en-US" sz="1900" kern="1200" dirty="0">
              <a:solidFill>
                <a:srgbClr val="FFFFFF"/>
              </a:solidFill>
              <a:latin typeface="+mj-lt"/>
              <a:ea typeface="+mj-ea"/>
              <a:cs typeface="+mj-cs"/>
            </a:endParaRPr>
          </a:p>
          <a:p>
            <a:pPr marL="0" marR="0" lvl="0" indent="0" algn="ctr">
              <a:lnSpc>
                <a:spcPct val="90000"/>
              </a:lnSpc>
              <a:spcBef>
                <a:spcPct val="0"/>
              </a:spcBef>
              <a:spcAft>
                <a:spcPts val="600"/>
              </a:spcAft>
            </a:pPr>
            <a:endParaRPr lang="en-US" sz="1900" b="1" i="0" u="none" strike="noStrike" kern="1200" cap="none" dirty="0">
              <a:solidFill>
                <a:srgbClr val="FFFFFF"/>
              </a:solidFill>
              <a:latin typeface="+mj-lt"/>
              <a:ea typeface="+mj-ea"/>
              <a:cs typeface="+mj-cs"/>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9B45C7D5-45B0-40CC-BB82-DE7D9990999B}"/>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A2C4FE04-6A4F-B511-B253-757AC68C6C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28542D-8957-5698-A3D4-24D1D0B7AA1A}"/>
              </a:ext>
            </a:extLst>
          </p:cNvPr>
          <p:cNvSpPr txBox="1"/>
          <p:nvPr/>
        </p:nvSpPr>
        <p:spPr>
          <a:xfrm>
            <a:off x="113172" y="1035271"/>
            <a:ext cx="9160076" cy="1692771"/>
          </a:xfrm>
          <a:prstGeom prst="rect">
            <a:avLst/>
          </a:prstGeom>
          <a:noFill/>
        </p:spPr>
        <p:txBody>
          <a:bodyPr wrap="square" rtlCol="0">
            <a:spAutoFit/>
          </a:bodyPr>
          <a:lstStyle/>
          <a:p>
            <a:pPr algn="ctr"/>
            <a:r>
              <a:rPr lang="en-US" sz="3600" b="1" dirty="0"/>
              <a:t>Neighborhood Crime and Activity Report</a:t>
            </a:r>
          </a:p>
          <a:p>
            <a:pPr algn="ctr"/>
            <a:r>
              <a:rPr lang="en-US" sz="3600" b="1" dirty="0"/>
              <a:t>Lafayette Square </a:t>
            </a:r>
          </a:p>
          <a:p>
            <a:pPr algn="ctr"/>
            <a:r>
              <a:rPr lang="en-US" sz="3200" dirty="0"/>
              <a:t>for 28 days ending May 11, 2025</a:t>
            </a:r>
          </a:p>
        </p:txBody>
      </p:sp>
      <p:pic>
        <p:nvPicPr>
          <p:cNvPr id="6" name="Picture 5" descr="A table with numbers and symbols&#10;&#10;AI-generated content may be incorrect.">
            <a:extLst>
              <a:ext uri="{FF2B5EF4-FFF2-40B4-BE49-F238E27FC236}">
                <a16:creationId xmlns:a16="http://schemas.microsoft.com/office/drawing/2014/main" id="{7D20FCAC-1DDF-6F1E-6B36-417E2FFDB2BD}"/>
              </a:ext>
            </a:extLst>
          </p:cNvPr>
          <p:cNvPicPr>
            <a:picLocks noChangeAspect="1"/>
          </p:cNvPicPr>
          <p:nvPr/>
        </p:nvPicPr>
        <p:blipFill>
          <a:blip r:embed="rId4"/>
          <a:stretch>
            <a:fillRect/>
          </a:stretch>
        </p:blipFill>
        <p:spPr>
          <a:xfrm>
            <a:off x="-53225" y="2728042"/>
            <a:ext cx="12245225" cy="3565605"/>
          </a:xfrm>
          <a:prstGeom prst="rect">
            <a:avLst/>
          </a:prstGeom>
        </p:spPr>
      </p:pic>
    </p:spTree>
    <p:extLst>
      <p:ext uri="{BB962C8B-B14F-4D97-AF65-F5344CB8AC3E}">
        <p14:creationId xmlns:p14="http://schemas.microsoft.com/office/powerpoint/2010/main" val="4115990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47B6EDC1-82A2-93B8-6749-AB381F125B93}"/>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27D81CE-C5F0-4B25-299B-AC7C0EEA17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22CC13-FD3E-BA0B-E830-BEAEAFBFF5A3}"/>
              </a:ext>
            </a:extLst>
          </p:cNvPr>
          <p:cNvPicPr>
            <a:picLocks noChangeAspect="1"/>
          </p:cNvPicPr>
          <p:nvPr/>
        </p:nvPicPr>
        <p:blipFill>
          <a:blip r:embed="rId4"/>
          <a:stretch>
            <a:fillRect/>
          </a:stretch>
        </p:blipFill>
        <p:spPr>
          <a:xfrm>
            <a:off x="526813" y="0"/>
            <a:ext cx="5299364" cy="6858000"/>
          </a:xfrm>
          <a:prstGeom prst="rect">
            <a:avLst/>
          </a:prstGeom>
        </p:spPr>
      </p:pic>
      <p:pic>
        <p:nvPicPr>
          <p:cNvPr id="8" name="Picture 7">
            <a:extLst>
              <a:ext uri="{FF2B5EF4-FFF2-40B4-BE49-F238E27FC236}">
                <a16:creationId xmlns:a16="http://schemas.microsoft.com/office/drawing/2014/main" id="{960F0B46-818A-44C5-C8E9-1A47C1F9FA4B}"/>
              </a:ext>
            </a:extLst>
          </p:cNvPr>
          <p:cNvPicPr>
            <a:picLocks noChangeAspect="1"/>
          </p:cNvPicPr>
          <p:nvPr/>
        </p:nvPicPr>
        <p:blipFill>
          <a:blip r:embed="rId5"/>
          <a:stretch>
            <a:fillRect/>
          </a:stretch>
        </p:blipFill>
        <p:spPr>
          <a:xfrm>
            <a:off x="6790544" y="75438"/>
            <a:ext cx="5182778" cy="6707124"/>
          </a:xfrm>
          <a:prstGeom prst="rect">
            <a:avLst/>
          </a:prstGeom>
        </p:spPr>
      </p:pic>
    </p:spTree>
    <p:extLst>
      <p:ext uri="{BB962C8B-B14F-4D97-AF65-F5344CB8AC3E}">
        <p14:creationId xmlns:p14="http://schemas.microsoft.com/office/powerpoint/2010/main" val="2480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F7D63328-4A24-CEE9-BD54-E13467BAA55C}"/>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2730EDA3-2FCD-47DB-EAEA-73FEC60659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181BBFC-5DA1-AE89-38E0-02AB340A58DB}"/>
              </a:ext>
            </a:extLst>
          </p:cNvPr>
          <p:cNvSpPr txBox="1"/>
          <p:nvPr/>
        </p:nvSpPr>
        <p:spPr>
          <a:xfrm>
            <a:off x="499525" y="3164519"/>
            <a:ext cx="11192949" cy="2852814"/>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St. Louis Neighborhood Stabilization Division</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Neighborhood Improvement Specialist:</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Ms. Reign Harris</a:t>
            </a:r>
          </a:p>
          <a:p>
            <a:pPr marL="0" marR="0" lvl="0" indent="0" algn="ctr">
              <a:lnSpc>
                <a:spcPct val="90000"/>
              </a:lnSpc>
              <a:spcBef>
                <a:spcPct val="0"/>
              </a:spcBef>
              <a:spcAft>
                <a:spcPts val="600"/>
              </a:spcAft>
            </a:pPr>
            <a:endParaRPr lang="en-US" sz="1600" b="1" kern="1200" dirty="0">
              <a:solidFill>
                <a:schemeClr val="tx1"/>
              </a:solidFill>
              <a:latin typeface="+mn-lt"/>
              <a:ea typeface="+mj-ea"/>
              <a:cs typeface="+mj-cs"/>
              <a:sym typeface="Times New Roman"/>
            </a:endParaRPr>
          </a:p>
          <a:p>
            <a:pPr marL="0" marR="0" algn="ctr">
              <a:lnSpc>
                <a:spcPct val="115000"/>
              </a:lnSpc>
              <a:spcBef>
                <a:spcPts val="405"/>
              </a:spcBef>
              <a:spcAft>
                <a:spcPts val="0"/>
              </a:spcAft>
              <a:tabLst>
                <a:tab pos="3657600" algn="l"/>
              </a:tabLst>
            </a:pPr>
            <a:r>
              <a:rPr lang="en-US" sz="3200" dirty="0">
                <a:solidFill>
                  <a:srgbClr val="1155CC"/>
                </a:solidFill>
                <a:effectLst/>
                <a:latin typeface="+mn-lt"/>
                <a:ea typeface="Calibri" panose="020F0502020204030204" pitchFamily="34" charset="0"/>
                <a:hlinkClick r:id="rId4"/>
              </a:rPr>
              <a:t>harrisre@stlouis-mo.gov</a:t>
            </a:r>
            <a:endParaRPr lang="en-US" sz="3200" dirty="0">
              <a:effectLst/>
              <a:latin typeface="+mn-lt"/>
              <a:ea typeface="Arial" panose="020B0604020202020204" pitchFamily="34" charset="0"/>
            </a:endParaRPr>
          </a:p>
          <a:p>
            <a:pPr marL="0" marR="0" algn="ctr">
              <a:lnSpc>
                <a:spcPct val="115000"/>
              </a:lnSpc>
              <a:spcBef>
                <a:spcPts val="405"/>
              </a:spcBef>
              <a:spcAft>
                <a:spcPts val="0"/>
              </a:spcAft>
              <a:tabLst>
                <a:tab pos="3657600" algn="l"/>
              </a:tabLst>
            </a:pPr>
            <a:r>
              <a:rPr lang="en-US" sz="3200" dirty="0">
                <a:solidFill>
                  <a:srgbClr val="333333"/>
                </a:solidFill>
                <a:effectLst/>
                <a:latin typeface="+mn-lt"/>
                <a:ea typeface="Calibri" panose="020F0502020204030204" pitchFamily="34" charset="0"/>
              </a:rPr>
              <a:t>(314) 901-3615 (cell)</a:t>
            </a:r>
            <a:endParaRPr lang="en-US" sz="3200" dirty="0">
              <a:effectLst/>
              <a:latin typeface="+mn-lt"/>
              <a:ea typeface="Arial" panose="020B0604020202020204" pitchFamily="34" charset="0"/>
            </a:endParaRPr>
          </a:p>
          <a:p>
            <a:pPr marL="0" marR="0" lvl="0" indent="0" algn="ctr">
              <a:lnSpc>
                <a:spcPct val="90000"/>
              </a:lnSpc>
              <a:spcBef>
                <a:spcPct val="0"/>
              </a:spcBef>
              <a:spcAft>
                <a:spcPts val="600"/>
              </a:spcAft>
            </a:pPr>
            <a:endParaRPr lang="en-US" sz="4800" b="1" kern="1200" dirty="0">
              <a:solidFill>
                <a:schemeClr val="tx1"/>
              </a:solidFill>
              <a:latin typeface="+mj-lt"/>
              <a:ea typeface="+mj-ea"/>
              <a:cs typeface="+mj-cs"/>
              <a:sym typeface="Times New Roman"/>
            </a:endParaRPr>
          </a:p>
        </p:txBody>
      </p:sp>
    </p:spTree>
    <p:extLst>
      <p:ext uri="{BB962C8B-B14F-4D97-AF65-F5344CB8AC3E}">
        <p14:creationId xmlns:p14="http://schemas.microsoft.com/office/powerpoint/2010/main" val="384040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A0490E99-44F1-43D8-40A9-9655AB6D215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8FDD9B3-D74C-EA7C-3A3C-D6CA23C062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75D85193-E433-5DDA-AE05-14D2DBE9EE3D}"/>
              </a:ext>
            </a:extLst>
          </p:cNvPr>
          <p:cNvSpPr txBox="1"/>
          <p:nvPr/>
        </p:nvSpPr>
        <p:spPr>
          <a:xfrm>
            <a:off x="234090" y="2642992"/>
            <a:ext cx="11192949" cy="2852814"/>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Barr Branch, St. Louis Public Library</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Branch Manager:</a:t>
            </a:r>
          </a:p>
          <a:p>
            <a:pPr marL="0" marR="0" lvl="0" indent="0" algn="ctr">
              <a:lnSpc>
                <a:spcPct val="90000"/>
              </a:lnSpc>
              <a:spcBef>
                <a:spcPct val="0"/>
              </a:spcBef>
              <a:spcAft>
                <a:spcPts val="600"/>
              </a:spcAft>
            </a:pPr>
            <a:r>
              <a:rPr lang="en-US" sz="4000" b="1" kern="1200" dirty="0" err="1">
                <a:solidFill>
                  <a:schemeClr val="tx1"/>
                </a:solidFill>
                <a:latin typeface="+mn-lt"/>
                <a:ea typeface="+mj-ea"/>
                <a:cs typeface="+mj-cs"/>
                <a:sym typeface="Times New Roman"/>
              </a:rPr>
              <a:t>Roxxanne</a:t>
            </a:r>
            <a:r>
              <a:rPr lang="en-US" sz="4000" b="1" kern="1200" dirty="0">
                <a:solidFill>
                  <a:schemeClr val="tx1"/>
                </a:solidFill>
                <a:latin typeface="+mn-lt"/>
                <a:ea typeface="+mj-ea"/>
                <a:cs typeface="+mj-cs"/>
                <a:sym typeface="Times New Roman"/>
              </a:rPr>
              <a:t> Reed</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 </a:t>
            </a:r>
          </a:p>
          <a:p>
            <a:pPr marL="0" marR="0" lvl="0" indent="0" algn="ctr">
              <a:lnSpc>
                <a:spcPct val="90000"/>
              </a:lnSpc>
              <a:spcBef>
                <a:spcPct val="0"/>
              </a:spcBef>
              <a:spcAft>
                <a:spcPts val="600"/>
              </a:spcAft>
            </a:pPr>
            <a:r>
              <a:rPr lang="en-US" sz="3200" dirty="0">
                <a:solidFill>
                  <a:srgbClr val="1155CC"/>
                </a:solidFill>
                <a:effectLst/>
                <a:latin typeface="+mn-lt"/>
                <a:ea typeface="Calibri" panose="020F0502020204030204" pitchFamily="34" charset="0"/>
                <a:hlinkClick r:id="rId4"/>
              </a:rPr>
              <a:t>rreed@slpl.org</a:t>
            </a:r>
            <a:endParaRPr lang="en-US" sz="3200" dirty="0">
              <a:solidFill>
                <a:srgbClr val="1155CC"/>
              </a:solidFill>
              <a:effectLst/>
              <a:latin typeface="+mn-lt"/>
              <a:ea typeface="Calibri" panose="020F0502020204030204" pitchFamily="34" charset="0"/>
            </a:endParaRPr>
          </a:p>
          <a:p>
            <a:pPr marL="0" marR="0" algn="ctr">
              <a:lnSpc>
                <a:spcPct val="115000"/>
              </a:lnSpc>
              <a:spcBef>
                <a:spcPts val="405"/>
              </a:spcBef>
              <a:spcAft>
                <a:spcPts val="0"/>
              </a:spcAft>
              <a:tabLst>
                <a:tab pos="3657600" algn="l"/>
              </a:tabLst>
            </a:pPr>
            <a:r>
              <a:rPr lang="en-US" sz="3200" b="0" i="0" dirty="0">
                <a:solidFill>
                  <a:schemeClr val="tx1"/>
                </a:solidFill>
                <a:effectLst/>
                <a:latin typeface="+mn-lt"/>
              </a:rPr>
              <a:t>314‑241‑2288 x3086</a:t>
            </a:r>
            <a:endParaRPr lang="en-US" sz="3200" b="1" kern="1200" dirty="0">
              <a:solidFill>
                <a:schemeClr val="tx1"/>
              </a:solidFill>
              <a:latin typeface="+mn-lt"/>
              <a:ea typeface="+mj-ea"/>
              <a:cs typeface="+mj-cs"/>
              <a:sym typeface="Times New Roman"/>
            </a:endParaRPr>
          </a:p>
        </p:txBody>
      </p:sp>
    </p:spTree>
    <p:extLst>
      <p:ext uri="{BB962C8B-B14F-4D97-AF65-F5344CB8AC3E}">
        <p14:creationId xmlns:p14="http://schemas.microsoft.com/office/powerpoint/2010/main" val="191149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6B55991C-A582-F3F2-9522-C3DC4F7D08F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141ADF75-0814-475D-98AD-25CDE46B20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1C906FBD-F685-8D85-C29F-ADE609701523}"/>
              </a:ext>
            </a:extLst>
          </p:cNvPr>
          <p:cNvSpPr txBox="1"/>
          <p:nvPr/>
        </p:nvSpPr>
        <p:spPr>
          <a:xfrm>
            <a:off x="221733" y="2890127"/>
            <a:ext cx="11192949" cy="2852814"/>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Lafayette Park Conservancy (LPC)</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Executive Director:</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Michael </a:t>
            </a:r>
            <a:r>
              <a:rPr lang="en-US" sz="4000" b="1" kern="1200" dirty="0" err="1">
                <a:solidFill>
                  <a:schemeClr val="tx1"/>
                </a:solidFill>
                <a:latin typeface="+mn-lt"/>
                <a:ea typeface="+mj-ea"/>
                <a:cs typeface="+mj-cs"/>
                <a:sym typeface="Times New Roman"/>
              </a:rPr>
              <a:t>Bushur</a:t>
            </a:r>
            <a:endParaRPr lang="en-US" sz="40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 </a:t>
            </a:r>
          </a:p>
          <a:p>
            <a:pPr marL="0" marR="0" lvl="0" indent="0" algn="ctr">
              <a:lnSpc>
                <a:spcPct val="90000"/>
              </a:lnSpc>
              <a:spcBef>
                <a:spcPct val="0"/>
              </a:spcBef>
              <a:spcAft>
                <a:spcPts val="600"/>
              </a:spcAft>
            </a:pPr>
            <a:r>
              <a:rPr lang="en-US" sz="3200" dirty="0">
                <a:solidFill>
                  <a:srgbClr val="1155CC"/>
                </a:solidFill>
                <a:effectLst/>
                <a:latin typeface="+mn-lt"/>
                <a:ea typeface="Calibri" panose="020F0502020204030204" pitchFamily="34" charset="0"/>
                <a:hlinkClick r:id="rId4"/>
              </a:rPr>
              <a:t>michael.bushur@lafayettepark.org</a:t>
            </a:r>
            <a:endParaRPr lang="en-US" sz="3200" dirty="0">
              <a:solidFill>
                <a:srgbClr val="1155CC"/>
              </a:solidFill>
              <a:effectLst/>
              <a:latin typeface="+mn-lt"/>
              <a:ea typeface="Calibri" panose="020F0502020204030204" pitchFamily="34" charset="0"/>
            </a:endParaRPr>
          </a:p>
          <a:p>
            <a:pPr marL="0" marR="0" lvl="0" indent="0" algn="ctr">
              <a:lnSpc>
                <a:spcPct val="90000"/>
              </a:lnSpc>
              <a:spcBef>
                <a:spcPct val="0"/>
              </a:spcBef>
              <a:spcAft>
                <a:spcPts val="600"/>
              </a:spcAft>
            </a:pPr>
            <a:r>
              <a:rPr lang="en-US" sz="3200" dirty="0">
                <a:solidFill>
                  <a:schemeClr val="tx1"/>
                </a:solidFill>
                <a:latin typeface="+mn-lt"/>
                <a:ea typeface="Calibri" panose="020F0502020204030204" pitchFamily="34" charset="0"/>
              </a:rPr>
              <a:t>(314) 949-2210</a:t>
            </a:r>
            <a:endParaRPr lang="en-US" sz="3200" dirty="0">
              <a:solidFill>
                <a:schemeClr val="tx1"/>
              </a:solidFill>
              <a:effectLst/>
              <a:latin typeface="+mn-lt"/>
              <a:ea typeface="Calibri" panose="020F0502020204030204" pitchFamily="34" charset="0"/>
            </a:endParaRPr>
          </a:p>
          <a:p>
            <a:pPr marL="0" marR="0" lvl="0" indent="0" algn="ctr">
              <a:lnSpc>
                <a:spcPct val="90000"/>
              </a:lnSpc>
              <a:spcBef>
                <a:spcPct val="0"/>
              </a:spcBef>
              <a:spcAft>
                <a:spcPts val="600"/>
              </a:spcAft>
            </a:pPr>
            <a:endParaRPr lang="en-US" sz="3200" b="1" kern="1200" dirty="0">
              <a:solidFill>
                <a:schemeClr val="tx1"/>
              </a:solidFill>
              <a:latin typeface="+mn-lt"/>
              <a:ea typeface="+mj-ea"/>
              <a:cs typeface="+mj-cs"/>
              <a:sym typeface="Times New Roman"/>
            </a:endParaRPr>
          </a:p>
        </p:txBody>
      </p:sp>
    </p:spTree>
    <p:extLst>
      <p:ext uri="{BB962C8B-B14F-4D97-AF65-F5344CB8AC3E}">
        <p14:creationId xmlns:p14="http://schemas.microsoft.com/office/powerpoint/2010/main" val="2846292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C279DD91-DF1A-CE27-B357-A5C88561DF17}"/>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0518EB7-236A-E2B7-D9B3-3F41367E97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C31423C9-B8FC-DCED-CC16-F3518D10CEAD}"/>
              </a:ext>
            </a:extLst>
          </p:cNvPr>
          <p:cNvSpPr txBox="1"/>
          <p:nvPr/>
        </p:nvSpPr>
        <p:spPr>
          <a:xfrm>
            <a:off x="123567" y="199674"/>
            <a:ext cx="9880543" cy="880803"/>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4000" b="1" u="sng" kern="1200" dirty="0">
                <a:solidFill>
                  <a:schemeClr val="tx1"/>
                </a:solidFill>
                <a:latin typeface="+mj-lt"/>
                <a:ea typeface="+mj-ea"/>
                <a:cs typeface="+mj-cs"/>
                <a:sym typeface="Times New Roman"/>
              </a:rPr>
              <a:t>Back to . . . Community Updates</a:t>
            </a:r>
            <a:endParaRPr lang="en-US" sz="4000" u="sng" kern="1200" dirty="0">
              <a:solidFill>
                <a:schemeClr val="tx1"/>
              </a:solidFill>
              <a:latin typeface="+mj-lt"/>
              <a:ea typeface="+mj-ea"/>
              <a:cs typeface="+mj-cs"/>
            </a:endParaRPr>
          </a:p>
        </p:txBody>
      </p:sp>
      <p:sp>
        <p:nvSpPr>
          <p:cNvPr id="4" name="Google Shape;33;p3">
            <a:extLst>
              <a:ext uri="{FF2B5EF4-FFF2-40B4-BE49-F238E27FC236}">
                <a16:creationId xmlns:a16="http://schemas.microsoft.com/office/drawing/2014/main" id="{9EF42446-96DD-7EBC-2070-3BA0B0E0B5C6}"/>
              </a:ext>
            </a:extLst>
          </p:cNvPr>
          <p:cNvSpPr txBox="1"/>
          <p:nvPr/>
        </p:nvSpPr>
        <p:spPr>
          <a:xfrm>
            <a:off x="311914" y="2207092"/>
            <a:ext cx="11880085" cy="5568005"/>
          </a:xfrm>
          <a:prstGeom prst="rect">
            <a:avLst/>
          </a:prstGeom>
        </p:spPr>
        <p:txBody>
          <a:bodyPr spcFirstLastPara="1" vert="horz" lIns="91440" tIns="45720" rIns="91440" bIns="45720" rtlCol="0" anchor="b" anchorCtr="0">
            <a:normAutofit fontScale="77500" lnSpcReduction="20000"/>
          </a:bodyPr>
          <a:lstStyle/>
          <a:p>
            <a:pPr marL="457200" marR="0" lvl="0" indent="-457200">
              <a:lnSpc>
                <a:spcPct val="90000"/>
              </a:lnSpc>
              <a:spcBef>
                <a:spcPct val="0"/>
              </a:spcBef>
              <a:spcAft>
                <a:spcPts val="600"/>
              </a:spcAft>
              <a:buFont typeface="Wingdings" pitchFamily="2" charset="2"/>
              <a:buChar char="ü"/>
            </a:pPr>
            <a:r>
              <a:rPr lang="en-US" sz="3300" b="1" kern="1200" dirty="0">
                <a:solidFill>
                  <a:srgbClr val="FF0000"/>
                </a:solidFill>
                <a:latin typeface="+mn-lt"/>
                <a:ea typeface="+mj-ea"/>
                <a:cs typeface="+mj-cs"/>
                <a:sym typeface="Times New Roman"/>
              </a:rPr>
              <a:t>8</a:t>
            </a:r>
            <a:r>
              <a:rPr lang="en-US" sz="3300" b="1" kern="1200" baseline="30000" dirty="0">
                <a:solidFill>
                  <a:srgbClr val="FF0000"/>
                </a:solidFill>
                <a:latin typeface="+mn-lt"/>
                <a:ea typeface="+mj-ea"/>
                <a:cs typeface="+mj-cs"/>
                <a:sym typeface="Times New Roman"/>
              </a:rPr>
              <a:t>th</a:t>
            </a:r>
            <a:r>
              <a:rPr lang="en-US" sz="3300" b="1" kern="1200" dirty="0">
                <a:solidFill>
                  <a:srgbClr val="FF0000"/>
                </a:solidFill>
                <a:latin typeface="+mn-lt"/>
                <a:ea typeface="+mj-ea"/>
                <a:cs typeface="+mj-cs"/>
                <a:sym typeface="Times New Roman"/>
              </a:rPr>
              <a:t> Ward Board of Aldermen Candidates</a:t>
            </a:r>
            <a:endParaRPr lang="en-US" sz="3300" kern="1200" dirty="0">
              <a:solidFill>
                <a:srgbClr val="FF0000"/>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kern="1200" dirty="0">
                <a:solidFill>
                  <a:srgbClr val="FF0000"/>
                </a:solidFill>
                <a:latin typeface="+mn-lt"/>
                <a:ea typeface="+mj-ea"/>
                <a:cs typeface="+mj-cs"/>
                <a:sym typeface="Times New Roman"/>
              </a:rPr>
              <a:t>Police Report: </a:t>
            </a:r>
            <a:r>
              <a:rPr lang="en-US" sz="3300" kern="1200" dirty="0">
                <a:solidFill>
                  <a:srgbClr val="FF0000"/>
                </a:solidFill>
                <a:latin typeface="+mn-lt"/>
                <a:ea typeface="+mj-ea"/>
                <a:cs typeface="+mj-cs"/>
                <a:sym typeface="Times New Roman"/>
              </a:rPr>
              <a:t>Officer Rosa Rojas</a:t>
            </a:r>
          </a:p>
          <a:p>
            <a:pPr marL="457200" marR="0" lvl="0" indent="-457200">
              <a:lnSpc>
                <a:spcPct val="90000"/>
              </a:lnSpc>
              <a:spcBef>
                <a:spcPct val="0"/>
              </a:spcBef>
              <a:spcAft>
                <a:spcPts val="600"/>
              </a:spcAft>
              <a:buFont typeface="Wingdings" pitchFamily="2" charset="2"/>
              <a:buChar char="ü"/>
            </a:pPr>
            <a:r>
              <a:rPr lang="en-US" sz="3300" b="1" kern="1200" dirty="0">
                <a:solidFill>
                  <a:srgbClr val="FF0000"/>
                </a:solidFill>
                <a:latin typeface="+mn-lt"/>
                <a:ea typeface="+mj-ea"/>
                <a:cs typeface="+mj-cs"/>
                <a:sym typeface="Times New Roman"/>
              </a:rPr>
              <a:t>Neighborhood Improvement Specialist: </a:t>
            </a:r>
            <a:r>
              <a:rPr lang="en-US" sz="3300" kern="1200" dirty="0">
                <a:solidFill>
                  <a:srgbClr val="FF0000"/>
                </a:solidFill>
                <a:latin typeface="+mn-lt"/>
                <a:ea typeface="+mj-ea"/>
                <a:cs typeface="+mj-cs"/>
                <a:sym typeface="Times New Roman"/>
              </a:rPr>
              <a:t>Reign Harris</a:t>
            </a:r>
          </a:p>
          <a:p>
            <a:pPr marL="457200" marR="0" lvl="0" indent="-457200">
              <a:lnSpc>
                <a:spcPct val="90000"/>
              </a:lnSpc>
              <a:spcBef>
                <a:spcPct val="0"/>
              </a:spcBef>
              <a:spcAft>
                <a:spcPts val="600"/>
              </a:spcAft>
              <a:buFont typeface="Wingdings" pitchFamily="2" charset="2"/>
              <a:buChar char="ü"/>
            </a:pPr>
            <a:r>
              <a:rPr lang="en-US" sz="3300" b="1" kern="1200" dirty="0">
                <a:solidFill>
                  <a:srgbClr val="FF0000"/>
                </a:solidFill>
                <a:latin typeface="+mn-lt"/>
                <a:ea typeface="+mj-ea"/>
                <a:cs typeface="+mj-cs"/>
                <a:sym typeface="Times New Roman"/>
              </a:rPr>
              <a:t>Barr Library:</a:t>
            </a:r>
            <a:r>
              <a:rPr lang="en-US" sz="3300" kern="1200" dirty="0">
                <a:solidFill>
                  <a:srgbClr val="FF0000"/>
                </a:solidFill>
                <a:latin typeface="+mn-lt"/>
                <a:ea typeface="+mj-ea"/>
                <a:cs typeface="+mj-cs"/>
                <a:sym typeface="Times New Roman"/>
              </a:rPr>
              <a:t> </a:t>
            </a:r>
            <a:r>
              <a:rPr lang="en-US" sz="3300" kern="1200" dirty="0" err="1">
                <a:solidFill>
                  <a:srgbClr val="FF0000"/>
                </a:solidFill>
                <a:latin typeface="+mn-lt"/>
                <a:ea typeface="+mj-ea"/>
                <a:cs typeface="+mj-cs"/>
                <a:sym typeface="Times New Roman"/>
              </a:rPr>
              <a:t>Roxxanne</a:t>
            </a:r>
            <a:r>
              <a:rPr lang="en-US" sz="3300" kern="1200" dirty="0">
                <a:solidFill>
                  <a:srgbClr val="FF0000"/>
                </a:solidFill>
                <a:latin typeface="+mn-lt"/>
                <a:ea typeface="+mj-ea"/>
                <a:cs typeface="+mj-cs"/>
                <a:sym typeface="Times New Roman"/>
              </a:rPr>
              <a:t> Reed</a:t>
            </a:r>
          </a:p>
          <a:p>
            <a:pPr marL="457200" marR="0" lvl="0" indent="-457200">
              <a:lnSpc>
                <a:spcPct val="90000"/>
              </a:lnSpc>
              <a:spcBef>
                <a:spcPct val="0"/>
              </a:spcBef>
              <a:spcAft>
                <a:spcPts val="600"/>
              </a:spcAft>
              <a:buFont typeface="Wingdings" pitchFamily="2" charset="2"/>
              <a:buChar char="ü"/>
            </a:pPr>
            <a:r>
              <a:rPr lang="en-US" sz="3300" b="1" kern="1200" dirty="0">
                <a:solidFill>
                  <a:srgbClr val="FF0000"/>
                </a:solidFill>
                <a:latin typeface="+mn-lt"/>
                <a:ea typeface="+mj-ea"/>
                <a:cs typeface="+mj-cs"/>
                <a:sym typeface="Times New Roman"/>
              </a:rPr>
              <a:t>Lafayette Park Conservancy: </a:t>
            </a:r>
            <a:r>
              <a:rPr lang="en-US" sz="3300" kern="1200" dirty="0">
                <a:solidFill>
                  <a:srgbClr val="FF0000"/>
                </a:solidFill>
                <a:latin typeface="+mn-lt"/>
                <a:ea typeface="+mj-ea"/>
                <a:cs typeface="+mj-cs"/>
                <a:sym typeface="Times New Roman"/>
              </a:rPr>
              <a:t>Michael Bushur</a:t>
            </a:r>
          </a:p>
          <a:p>
            <a:pPr marL="45720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Lafayette Square Neighborhood Yard Sale </a:t>
            </a:r>
            <a:r>
              <a:rPr lang="en-US" sz="3300" kern="1200" dirty="0">
                <a:solidFill>
                  <a:schemeClr val="tx1"/>
                </a:solidFill>
                <a:latin typeface="+mn-lt"/>
                <a:ea typeface="+mj-ea"/>
                <a:cs typeface="+mj-cs"/>
                <a:sym typeface="Times New Roman"/>
              </a:rPr>
              <a:t>(Sat. May 31 9am-3pm)</a:t>
            </a:r>
          </a:p>
          <a:p>
            <a:pPr marL="45720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Arts Council of Lafayette Square</a:t>
            </a:r>
            <a:endParaRPr lang="en-US" sz="3300"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LS Community Directory: 2025-2026</a:t>
            </a: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Lafayette Prep Academy</a:t>
            </a:r>
            <a:endParaRPr lang="en-US" sz="3300"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i="0" dirty="0">
                <a:solidFill>
                  <a:srgbClr val="001D35"/>
                </a:solidFill>
                <a:effectLst/>
                <a:latin typeface="+mn-lt"/>
              </a:rPr>
              <a:t>Lafayette Park United Methodist Church</a:t>
            </a:r>
          </a:p>
          <a:p>
            <a:pPr marL="457200" marR="0" lvl="0" indent="-457200">
              <a:lnSpc>
                <a:spcPct val="90000"/>
              </a:lnSpc>
              <a:spcBef>
                <a:spcPct val="0"/>
              </a:spcBef>
              <a:spcAft>
                <a:spcPts val="600"/>
              </a:spcAft>
              <a:buFont typeface="Wingdings" pitchFamily="2" charset="2"/>
              <a:buChar char="ü"/>
            </a:pPr>
            <a:r>
              <a:rPr lang="en-US" sz="3300" b="1" i="0" dirty="0">
                <a:solidFill>
                  <a:srgbClr val="001D35"/>
                </a:solidFill>
                <a:effectLst/>
                <a:latin typeface="+mn-lt"/>
              </a:rPr>
              <a:t>City Church</a:t>
            </a:r>
          </a:p>
          <a:p>
            <a:pPr marL="457200" marR="0" lvl="0" indent="-457200">
              <a:lnSpc>
                <a:spcPct val="90000"/>
              </a:lnSpc>
              <a:spcBef>
                <a:spcPct val="0"/>
              </a:spcBef>
              <a:spcAft>
                <a:spcPts val="600"/>
              </a:spcAft>
              <a:buFont typeface="Wingdings" pitchFamily="2" charset="2"/>
              <a:buChar char="ü"/>
            </a:pPr>
            <a:r>
              <a:rPr lang="en-US" sz="3300" b="1" dirty="0">
                <a:solidFill>
                  <a:srgbClr val="001D35"/>
                </a:solidFill>
                <a:latin typeface="+mn-lt"/>
              </a:rPr>
              <a:t>St. Mary’s Assumption Church</a:t>
            </a:r>
            <a:endParaRPr lang="en-US" sz="3300" b="1" i="0" dirty="0">
              <a:solidFill>
                <a:srgbClr val="001D35"/>
              </a:solidFill>
              <a:effectLst/>
              <a:latin typeface="+mn-lt"/>
            </a:endParaRPr>
          </a:p>
          <a:p>
            <a:pPr marL="457200" marR="0" lvl="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A. T. Still University</a:t>
            </a:r>
          </a:p>
          <a:p>
            <a:pPr marL="457200" marR="0" lvl="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Moms in the Square</a:t>
            </a:r>
          </a:p>
          <a:p>
            <a:pPr marL="457200" marR="0" lvl="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LS Ladies Libation League </a:t>
            </a:r>
            <a:r>
              <a:rPr lang="en-US" sz="2800" kern="1200" dirty="0">
                <a:solidFill>
                  <a:srgbClr val="001D35"/>
                </a:solidFill>
                <a:latin typeface="+mn-lt"/>
                <a:ea typeface="+mj-ea"/>
                <a:cs typeface="+mj-cs"/>
                <a:sym typeface="Times New Roman"/>
              </a:rPr>
              <a:t>(Next: Wed. 5/28, 6 pm @ 1111 Mississippi)</a:t>
            </a:r>
            <a:endParaRPr lang="en-US" sz="2800" kern="1200" dirty="0">
              <a:solidFill>
                <a:schemeClr val="tx1"/>
              </a:solidFill>
              <a:latin typeface="+mn-lt"/>
              <a:ea typeface="+mj-ea"/>
              <a:cs typeface="+mj-cs"/>
              <a:sym typeface="Times New Roman"/>
            </a:endParaRPr>
          </a:p>
          <a:p>
            <a:pPr marL="0" marR="0" lvl="0" indent="0">
              <a:lnSpc>
                <a:spcPct val="90000"/>
              </a:lnSpc>
              <a:spcBef>
                <a:spcPct val="0"/>
              </a:spcBef>
              <a:spcAft>
                <a:spcPts val="600"/>
              </a:spcAft>
            </a:pPr>
            <a:endParaRPr lang="en-US" sz="4800"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endParaRPr lang="en-US" sz="5100" b="1" kern="1200" dirty="0">
              <a:solidFill>
                <a:schemeClr val="tx1"/>
              </a:solidFill>
              <a:latin typeface="+mj-lt"/>
              <a:ea typeface="+mj-ea"/>
              <a:cs typeface="+mj-cs"/>
              <a:sym typeface="Times New Roman"/>
            </a:endParaRPr>
          </a:p>
        </p:txBody>
      </p:sp>
    </p:spTree>
    <p:extLst>
      <p:ext uri="{BB962C8B-B14F-4D97-AF65-F5344CB8AC3E}">
        <p14:creationId xmlns:p14="http://schemas.microsoft.com/office/powerpoint/2010/main" val="1665465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2C4F4B7-77CD-7CC6-EAE9-66780A3E70D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059A69B-5170-EEF6-9A31-1F820E5F39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A2618913-5EB4-63D0-3460-675511AFA3FF}"/>
              </a:ext>
            </a:extLst>
          </p:cNvPr>
          <p:cNvSpPr txBox="1"/>
          <p:nvPr/>
        </p:nvSpPr>
        <p:spPr>
          <a:xfrm>
            <a:off x="354330" y="4382376"/>
            <a:ext cx="11192949" cy="2852814"/>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pPr>
            <a:r>
              <a:rPr lang="en-US" sz="4000" b="1" kern="1200" dirty="0">
                <a:solidFill>
                  <a:schemeClr val="tx1"/>
                </a:solidFill>
                <a:latin typeface="+mn-lt"/>
                <a:ea typeface="+mj-ea"/>
                <a:cs typeface="+mj-cs"/>
                <a:sym typeface="Times New Roman"/>
              </a:rPr>
              <a:t>LS Community Directory: 2025-2026 </a:t>
            </a:r>
          </a:p>
          <a:p>
            <a:pPr marL="514350" indent="-514350">
              <a:buAutoNum type="arabicPeriod"/>
            </a:pPr>
            <a:r>
              <a:rPr lang="en-US" sz="3200" dirty="0">
                <a:effectLst/>
                <a:latin typeface=".SF NS"/>
              </a:rPr>
              <a:t>Still time to use the QR code to enter info until June 1.</a:t>
            </a:r>
          </a:p>
          <a:p>
            <a:pPr marL="463550" indent="-463550">
              <a:buAutoNum type="arabicPeriod"/>
            </a:pPr>
            <a:r>
              <a:rPr lang="en-US" sz="3200" dirty="0">
                <a:effectLst/>
                <a:latin typeface=".SF NS"/>
              </a:rPr>
              <a:t>Final production files will be turned over to STL Programs before June 15</a:t>
            </a:r>
            <a:r>
              <a:rPr lang="en-US" sz="3200" baseline="30000" dirty="0">
                <a:effectLst/>
                <a:latin typeface=".SF NS"/>
              </a:rPr>
              <a:t>th</a:t>
            </a:r>
            <a:r>
              <a:rPr lang="en-US" sz="3200" dirty="0">
                <a:effectLst/>
                <a:latin typeface=".SF NS"/>
              </a:rPr>
              <a:t>.</a:t>
            </a:r>
          </a:p>
          <a:p>
            <a:pPr>
              <a:buNone/>
            </a:pPr>
            <a:r>
              <a:rPr lang="en-US" sz="3200" dirty="0">
                <a:effectLst/>
                <a:latin typeface=".SF NS"/>
              </a:rPr>
              <a:t>3. Printing finished by July 15</a:t>
            </a:r>
            <a:r>
              <a:rPr lang="en-US" sz="3200" baseline="30000" dirty="0">
                <a:effectLst/>
                <a:latin typeface=".SF NS"/>
              </a:rPr>
              <a:t>th</a:t>
            </a:r>
            <a:r>
              <a:rPr lang="en-US" sz="3200" dirty="0">
                <a:effectLst/>
                <a:latin typeface=".SF NS"/>
              </a:rPr>
              <a:t>.</a:t>
            </a:r>
          </a:p>
          <a:p>
            <a:pPr marL="407988" indent="-407988">
              <a:buNone/>
            </a:pPr>
            <a:r>
              <a:rPr lang="en-US" sz="3200" dirty="0">
                <a:effectLst/>
                <a:latin typeface=".SF NS"/>
              </a:rPr>
              <a:t>4. Distribution of directory to each resident by August 1. This date is flexible and there will be an update once more info is relayed.</a:t>
            </a:r>
          </a:p>
          <a:p>
            <a:pPr marL="407988" indent="-407988">
              <a:buNone/>
            </a:pPr>
            <a:r>
              <a:rPr lang="en-US" sz="3200" dirty="0">
                <a:latin typeface=".SF NS"/>
              </a:rPr>
              <a:t>5. Last year approximately 200 people used the Google form and approximately 300 used it this year.</a:t>
            </a:r>
            <a:endParaRPr lang="en-US" sz="3200" dirty="0">
              <a:effectLst/>
              <a:latin typeface=".SF NS"/>
            </a:endParaRPr>
          </a:p>
          <a:p>
            <a:pPr marL="407988" indent="-407988">
              <a:buNone/>
            </a:pPr>
            <a:r>
              <a:rPr lang="en-US" sz="3200" dirty="0">
                <a:effectLst/>
                <a:latin typeface=".SF NS"/>
              </a:rPr>
              <a:t>6. Next year the QR code will be the only graphic. The long term plan is to persuade people to fill in the form because our data will be cleaner.</a:t>
            </a:r>
          </a:p>
          <a:p>
            <a:pPr marL="0" marR="0" lvl="0" indent="0" algn="ctr">
              <a:lnSpc>
                <a:spcPct val="90000"/>
              </a:lnSpc>
              <a:spcBef>
                <a:spcPct val="0"/>
              </a:spcBef>
              <a:spcAft>
                <a:spcPts val="600"/>
              </a:spcAft>
            </a:pPr>
            <a:endParaRPr lang="en-US" sz="3200" b="1" kern="1200" dirty="0">
              <a:solidFill>
                <a:schemeClr val="tx1"/>
              </a:solidFill>
              <a:latin typeface="+mn-lt"/>
              <a:ea typeface="+mj-ea"/>
              <a:cs typeface="+mj-cs"/>
              <a:sym typeface="Times New Roman"/>
            </a:endParaRPr>
          </a:p>
        </p:txBody>
      </p:sp>
    </p:spTree>
    <p:extLst>
      <p:ext uri="{BB962C8B-B14F-4D97-AF65-F5344CB8AC3E}">
        <p14:creationId xmlns:p14="http://schemas.microsoft.com/office/powerpoint/2010/main" val="284082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CA78A714-BE64-55F5-6260-CFA85430F41D}"/>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A673E1A-2A67-FF0F-C653-58242FE8F8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CB12EE58-A086-728F-2C9B-1F4ADB498DA0}"/>
              </a:ext>
            </a:extLst>
          </p:cNvPr>
          <p:cNvSpPr txBox="1"/>
          <p:nvPr/>
        </p:nvSpPr>
        <p:spPr>
          <a:xfrm>
            <a:off x="218678" y="-122888"/>
            <a:ext cx="8341428" cy="1769879"/>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5100" b="1" u="sng" kern="1200" dirty="0">
                <a:solidFill>
                  <a:schemeClr val="tx1"/>
                </a:solidFill>
                <a:latin typeface="+mj-lt"/>
                <a:ea typeface="+mj-ea"/>
                <a:cs typeface="+mj-cs"/>
                <a:sym typeface="Times New Roman"/>
              </a:rPr>
              <a:t>Officer and Chair Reports</a:t>
            </a:r>
            <a:endParaRPr lang="en-US" sz="5100" u="sng" kern="1200" dirty="0">
              <a:solidFill>
                <a:schemeClr val="tx1"/>
              </a:solidFill>
              <a:latin typeface="+mj-lt"/>
              <a:ea typeface="+mj-ea"/>
              <a:cs typeface="+mj-cs"/>
            </a:endParaRPr>
          </a:p>
        </p:txBody>
      </p:sp>
      <p:sp>
        <p:nvSpPr>
          <p:cNvPr id="4" name="Google Shape;71;p10">
            <a:extLst>
              <a:ext uri="{FF2B5EF4-FFF2-40B4-BE49-F238E27FC236}">
                <a16:creationId xmlns:a16="http://schemas.microsoft.com/office/drawing/2014/main" id="{57C5589F-0E37-3AB1-63BC-2927C480C9A2}"/>
              </a:ext>
            </a:extLst>
          </p:cNvPr>
          <p:cNvSpPr txBox="1"/>
          <p:nvPr/>
        </p:nvSpPr>
        <p:spPr>
          <a:xfrm>
            <a:off x="100012" y="1701253"/>
            <a:ext cx="11991975" cy="5570715"/>
          </a:xfrm>
          <a:prstGeom prst="rect">
            <a:avLst/>
          </a:prstGeom>
          <a:noFill/>
          <a:ln>
            <a:noFill/>
          </a:ln>
        </p:spPr>
        <p:txBody>
          <a:bodyPr spcFirstLastPara="1" wrap="square" lIns="91425" tIns="45700" rIns="91425" bIns="45700" anchor="t" anchorCtr="0">
            <a:spAutoFit/>
          </a:bodyPr>
          <a:lstStyle/>
          <a:p>
            <a:pPr marL="515938" lvl="2">
              <a:buClr>
                <a:schemeClr val="dk1"/>
              </a:buClr>
              <a:buSzPts val="2000"/>
            </a:pPr>
            <a:r>
              <a:rPr lang="en-US" sz="3200" b="1" dirty="0">
                <a:solidFill>
                  <a:schemeClr val="dk1"/>
                </a:solidFill>
                <a:latin typeface="Times New Roman"/>
                <a:ea typeface="Times New Roman"/>
                <a:cs typeface="Times New Roman"/>
                <a:sym typeface="Times New Roman"/>
              </a:rPr>
              <a:t>President: </a:t>
            </a:r>
            <a:r>
              <a:rPr lang="en-US" sz="3200" dirty="0">
                <a:solidFill>
                  <a:schemeClr val="dk1"/>
                </a:solidFill>
                <a:latin typeface="Times New Roman"/>
                <a:ea typeface="Times New Roman"/>
                <a:cs typeface="Times New Roman"/>
                <a:sym typeface="Times New Roman"/>
              </a:rPr>
              <a:t>Vince Volpe</a:t>
            </a: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Treasurer:</a:t>
            </a:r>
            <a:r>
              <a:rPr lang="en-US" sz="3200" dirty="0">
                <a:solidFill>
                  <a:schemeClr val="dk1"/>
                </a:solidFill>
                <a:latin typeface="Times New Roman"/>
                <a:ea typeface="Times New Roman"/>
                <a:cs typeface="Times New Roman"/>
                <a:sym typeface="Times New Roman"/>
              </a:rPr>
              <a:t> Tom Murphy</a:t>
            </a: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Membership Chair: </a:t>
            </a:r>
            <a:r>
              <a:rPr lang="en-US" sz="3200" dirty="0">
                <a:solidFill>
                  <a:schemeClr val="dk1"/>
                </a:solidFill>
                <a:latin typeface="Times New Roman"/>
                <a:ea typeface="Times New Roman"/>
                <a:cs typeface="Times New Roman"/>
                <a:sym typeface="Times New Roman"/>
              </a:rPr>
              <a:t>Kim Winters</a:t>
            </a: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Fundraising Chair: </a:t>
            </a:r>
            <a:r>
              <a:rPr lang="en-US" sz="3200" dirty="0">
                <a:solidFill>
                  <a:schemeClr val="dk1"/>
                </a:solidFill>
                <a:latin typeface="Times New Roman"/>
                <a:ea typeface="Times New Roman"/>
                <a:cs typeface="Times New Roman"/>
                <a:sym typeface="Times New Roman"/>
              </a:rPr>
              <a:t>[Vacant]</a:t>
            </a: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Communications Chair: </a:t>
            </a:r>
            <a:r>
              <a:rPr lang="en-US" sz="3200" dirty="0">
                <a:solidFill>
                  <a:schemeClr val="dk1"/>
                </a:solidFill>
                <a:latin typeface="Times New Roman"/>
                <a:ea typeface="Times New Roman"/>
                <a:cs typeface="Times New Roman"/>
                <a:sym typeface="Times New Roman"/>
              </a:rPr>
              <a:t>Ben Warner</a:t>
            </a:r>
            <a:endParaRPr sz="3200" dirty="0"/>
          </a:p>
          <a:p>
            <a:pPr marL="515938" lvl="2">
              <a:buClr>
                <a:schemeClr val="dk1"/>
              </a:buClr>
              <a:buSzPts val="2000"/>
            </a:pPr>
            <a:r>
              <a:rPr lang="en-US" sz="3200" b="1" dirty="0">
                <a:solidFill>
                  <a:schemeClr val="dk1"/>
                </a:solidFill>
                <a:latin typeface="Times New Roman" panose="02020603050405020304" pitchFamily="18" charset="0"/>
                <a:ea typeface="Times New Roman"/>
                <a:cs typeface="Times New Roman" panose="02020603050405020304" pitchFamily="18" charset="0"/>
                <a:sym typeface="Times New Roman"/>
              </a:rPr>
              <a:t>Preservation Chair: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Travis Gocken</a:t>
            </a:r>
            <a:r>
              <a:rPr lang="en-US" sz="3200" dirty="0">
                <a:effectLst/>
                <a:latin typeface="Times New Roman" panose="02020603050405020304" pitchFamily="18" charset="0"/>
                <a:cs typeface="Times New Roman" panose="02020603050405020304" pitchFamily="18" charset="0"/>
              </a:rPr>
              <a:t> </a:t>
            </a:r>
            <a:endParaRPr lang="en-US" sz="3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Safety Chair: </a:t>
            </a:r>
            <a:r>
              <a:rPr lang="en-US" sz="3200" dirty="0">
                <a:solidFill>
                  <a:schemeClr val="dk1"/>
                </a:solidFill>
                <a:latin typeface="Times New Roman"/>
                <a:ea typeface="Times New Roman"/>
                <a:cs typeface="Times New Roman"/>
                <a:sym typeface="Times New Roman"/>
              </a:rPr>
              <a:t>Jeff Kirkpatrick</a:t>
            </a:r>
            <a:endParaRPr lang="en-US" sz="3200" dirty="0"/>
          </a:p>
          <a:p>
            <a:pPr marL="515938" lvl="2">
              <a:buClr>
                <a:schemeClr val="dk1"/>
              </a:buClr>
              <a:buSzPts val="2000"/>
            </a:pPr>
            <a:r>
              <a:rPr lang="en-US" sz="3200" b="1" dirty="0">
                <a:solidFill>
                  <a:schemeClr val="dk1"/>
                </a:solidFill>
                <a:latin typeface="Times New Roman"/>
                <a:ea typeface="Times New Roman"/>
                <a:cs typeface="Times New Roman"/>
                <a:sym typeface="Times New Roman"/>
              </a:rPr>
              <a:t>Improvements Chair: </a:t>
            </a:r>
            <a:r>
              <a:rPr lang="en-US" sz="3200" dirty="0">
                <a:solidFill>
                  <a:schemeClr val="dk1"/>
                </a:solidFill>
                <a:latin typeface="Times New Roman"/>
                <a:ea typeface="Times New Roman"/>
                <a:cs typeface="Times New Roman"/>
                <a:sym typeface="Times New Roman"/>
              </a:rPr>
              <a:t>Mitch Hunt</a:t>
            </a:r>
          </a:p>
          <a:p>
            <a:pPr marL="515938" lvl="2">
              <a:buClr>
                <a:schemeClr val="dk1"/>
              </a:buClr>
              <a:buSzPts val="2000"/>
            </a:pPr>
            <a:r>
              <a:rPr lang="en-US" sz="3200" b="1" dirty="0">
                <a:solidFill>
                  <a:schemeClr val="dk1"/>
                </a:solidFill>
                <a:latin typeface="Times New Roman"/>
                <a:ea typeface="Times New Roman"/>
                <a:cs typeface="Times New Roman"/>
                <a:sym typeface="Times New Roman"/>
              </a:rPr>
              <a:t>Business Affairs: </a:t>
            </a:r>
            <a:r>
              <a:rPr lang="en-US" sz="3200" dirty="0">
                <a:solidFill>
                  <a:schemeClr val="dk1"/>
                </a:solidFill>
                <a:latin typeface="Times New Roman"/>
                <a:ea typeface="Times New Roman"/>
                <a:cs typeface="Times New Roman"/>
                <a:sym typeface="Times New Roman"/>
              </a:rPr>
              <a:t>Bart Lissner</a:t>
            </a:r>
          </a:p>
          <a:p>
            <a:pPr marL="515938" lvl="2">
              <a:buClr>
                <a:schemeClr val="dk1"/>
              </a:buClr>
              <a:buSzPts val="2000"/>
            </a:pPr>
            <a:endParaRPr sz="3200" dirty="0">
              <a:solidFill>
                <a:schemeClr val="dk1"/>
              </a:solidFill>
              <a:latin typeface="Times New Roman"/>
              <a:ea typeface="Times New Roman"/>
              <a:cs typeface="Times New Roman"/>
              <a:sym typeface="Times New Roman"/>
            </a:endParaRPr>
          </a:p>
          <a:p>
            <a:pPr marL="457200" marR="0" lvl="1" indent="0" algn="l" rtl="0">
              <a:spcBef>
                <a:spcPts val="0"/>
              </a:spcBef>
              <a:spcAft>
                <a:spcPts val="0"/>
              </a:spcAft>
              <a:buNone/>
            </a:pPr>
            <a:endParaRPr sz="36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6382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E5F019A3-F9E5-7E7C-D68B-E255FE8CDE9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5887FCFB-85AF-3763-2CCB-F69D4D2FCB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359102DB-E48F-E086-AA68-A2FA478F4091}"/>
              </a:ext>
            </a:extLst>
          </p:cNvPr>
          <p:cNvSpPr txBox="1"/>
          <p:nvPr/>
        </p:nvSpPr>
        <p:spPr>
          <a:xfrm>
            <a:off x="482015" y="615253"/>
            <a:ext cx="11227970" cy="5846038"/>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President’s Report:</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Vince Volpe</a:t>
            </a:r>
          </a:p>
          <a:p>
            <a:pPr marL="0" marR="0" lvl="0" indent="0" algn="ctr">
              <a:lnSpc>
                <a:spcPct val="90000"/>
              </a:lnSpc>
              <a:spcBef>
                <a:spcPct val="0"/>
              </a:spcBef>
              <a:spcAft>
                <a:spcPts val="600"/>
              </a:spcAft>
            </a:pPr>
            <a:endParaRPr lang="en-US" sz="40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200" kern="1200" dirty="0">
                <a:solidFill>
                  <a:schemeClr val="tx1"/>
                </a:solidFill>
                <a:latin typeface="+mn-lt"/>
                <a:ea typeface="+mj-ea"/>
                <a:cs typeface="+mj-cs"/>
                <a:sym typeface="Times New Roman"/>
                <a:hlinkClick r:id="rId4"/>
              </a:rPr>
              <a:t>president@lafayettesquare.org</a:t>
            </a:r>
            <a:r>
              <a:rPr lang="en-US" sz="3200" kern="1200" dirty="0">
                <a:solidFill>
                  <a:schemeClr val="tx1"/>
                </a:solidFill>
                <a:latin typeface="+mn-lt"/>
                <a:ea typeface="+mj-ea"/>
                <a:cs typeface="+mj-cs"/>
                <a:sym typeface="Times New Roman"/>
              </a:rPr>
              <a:t> </a:t>
            </a:r>
          </a:p>
          <a:p>
            <a:pPr marL="0" marR="0" lvl="0" indent="0" algn="ctr">
              <a:lnSpc>
                <a:spcPct val="90000"/>
              </a:lnSpc>
              <a:spcBef>
                <a:spcPct val="0"/>
              </a:spcBef>
              <a:spcAft>
                <a:spcPts val="600"/>
              </a:spcAft>
            </a:pPr>
            <a:endParaRPr lang="en-US" sz="5200" b="1"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266090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356779C9-0364-549F-281A-A2C4F6AF313C}"/>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2A41F98-7459-CA63-6C42-A40B9A1A43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15EB67BD-DADF-6721-6C62-F47DFD5DB438}"/>
              </a:ext>
            </a:extLst>
          </p:cNvPr>
          <p:cNvSpPr txBox="1"/>
          <p:nvPr/>
        </p:nvSpPr>
        <p:spPr>
          <a:xfrm>
            <a:off x="218678" y="-10783"/>
            <a:ext cx="11857208" cy="6868783"/>
          </a:xfrm>
          <a:prstGeom prst="rect">
            <a:avLst/>
          </a:prstGeom>
        </p:spPr>
        <p:txBody>
          <a:bodyPr spcFirstLastPara="1" vert="horz" lIns="91440" tIns="45720" rIns="91440" bIns="45720" rtlCol="0" anchor="b" anchorCtr="0">
            <a:normAutofit fontScale="25000" lnSpcReduction="20000"/>
          </a:bodyPr>
          <a:lstStyle/>
          <a:p>
            <a:pPr marL="0" marR="0" lvl="0" indent="0">
              <a:lnSpc>
                <a:spcPct val="90000"/>
              </a:lnSpc>
              <a:spcBef>
                <a:spcPct val="0"/>
              </a:spcBef>
              <a:spcAft>
                <a:spcPts val="600"/>
              </a:spcAft>
            </a:pPr>
            <a:r>
              <a:rPr lang="en-US" sz="12800" b="1" kern="1200" dirty="0">
                <a:solidFill>
                  <a:schemeClr val="tx1"/>
                </a:solidFill>
                <a:latin typeface="+mn-lt"/>
                <a:ea typeface="+mj-ea"/>
                <a:cs typeface="+mj-cs"/>
                <a:sym typeface="Times New Roman"/>
              </a:rPr>
              <a:t>Proposal for former Mack Truck site</a:t>
            </a:r>
          </a:p>
          <a:p>
            <a:pPr marL="0" marR="0" lvl="0" indent="0">
              <a:lnSpc>
                <a:spcPct val="90000"/>
              </a:lnSpc>
              <a:spcBef>
                <a:spcPct val="0"/>
              </a:spcBef>
              <a:spcAft>
                <a:spcPts val="600"/>
              </a:spcAft>
            </a:pPr>
            <a:r>
              <a:rPr lang="en-US" sz="12800" b="1" kern="1200" dirty="0">
                <a:solidFill>
                  <a:schemeClr val="tx1"/>
                </a:solidFill>
                <a:latin typeface="+mn-lt"/>
                <a:ea typeface="+mj-ea"/>
                <a:cs typeface="+mj-cs"/>
                <a:sym typeface="Times New Roman"/>
              </a:rPr>
              <a:t>2350 Chouteau </a:t>
            </a:r>
            <a:r>
              <a:rPr lang="en-US" sz="11200" kern="1200" dirty="0">
                <a:solidFill>
                  <a:schemeClr val="tx1"/>
                </a:solidFill>
                <a:latin typeface="+mn-lt"/>
                <a:ea typeface="+mj-ea"/>
                <a:cs typeface="+mj-cs"/>
                <a:sym typeface="Times New Roman"/>
              </a:rPr>
              <a:t>(corner of Jefferson &amp; Chouteau)</a:t>
            </a:r>
          </a:p>
          <a:p>
            <a:pPr marL="460375" marR="0" lvl="0">
              <a:lnSpc>
                <a:spcPct val="90000"/>
              </a:lnSpc>
              <a:spcBef>
                <a:spcPct val="0"/>
              </a:spcBef>
              <a:spcAft>
                <a:spcPts val="600"/>
              </a:spcAft>
            </a:pPr>
            <a:r>
              <a:rPr lang="en-US" sz="11200" kern="1200" dirty="0">
                <a:solidFill>
                  <a:schemeClr val="tx1"/>
                </a:solidFill>
                <a:latin typeface="+mn-lt"/>
                <a:ea typeface="+mj-ea"/>
                <a:cs typeface="+mj-cs"/>
                <a:sym typeface="Times New Roman"/>
              </a:rPr>
              <a:t>Re: Owner’s architectural plans to build a 24/7 public storage facility</a:t>
            </a:r>
          </a:p>
          <a:p>
            <a:pPr marL="457200" marR="0" lvl="0" indent="-457200">
              <a:lnSpc>
                <a:spcPct val="120000"/>
              </a:lnSpc>
              <a:spcBef>
                <a:spcPct val="0"/>
              </a:spcBef>
              <a:buFont typeface="Arial" panose="020B0604020202020204" pitchFamily="34" charset="0"/>
              <a:buChar char="•"/>
            </a:pPr>
            <a:r>
              <a:rPr lang="en-US" sz="11200" kern="1200" dirty="0">
                <a:solidFill>
                  <a:schemeClr val="tx1"/>
                </a:solidFill>
                <a:effectLst/>
                <a:latin typeface="Arial" panose="020B0604020202020204" pitchFamily="34" charset="0"/>
                <a:ea typeface="+mj-ea"/>
                <a:cs typeface="Arial" panose="020B0604020202020204" pitchFamily="34" charset="0"/>
                <a:sym typeface="Times New Roman"/>
              </a:rPr>
              <a:t>Opposition to proposal based on two unanimous votes at 4/9/25 membership meeting and board email vote as of 4/15/25.</a:t>
            </a:r>
          </a:p>
          <a:p>
            <a:pPr marL="457200" marR="0" lvl="0" indent="-457200">
              <a:lnSpc>
                <a:spcPct val="120000"/>
              </a:lnSpc>
              <a:spcBef>
                <a:spcPct val="0"/>
              </a:spcBef>
              <a:buFont typeface="Arial" panose="020B0604020202020204" pitchFamily="34" charset="0"/>
              <a:buChar char="•"/>
            </a:pPr>
            <a:r>
              <a:rPr lang="en-US" sz="11200" kern="1200" dirty="0">
                <a:solidFill>
                  <a:schemeClr val="tx1"/>
                </a:solidFill>
                <a:latin typeface="Arial" panose="020B0604020202020204" pitchFamily="34" charset="0"/>
                <a:ea typeface="+mj-ea"/>
                <a:cs typeface="Arial" panose="020B0604020202020204" pitchFamily="34" charset="0"/>
                <a:sym typeface="Times New Roman"/>
              </a:rPr>
              <a:t>Sent </a:t>
            </a:r>
            <a:r>
              <a:rPr lang="en-US" sz="11200" kern="1200" dirty="0">
                <a:solidFill>
                  <a:schemeClr val="tx1"/>
                </a:solidFill>
                <a:effectLst/>
                <a:latin typeface="Arial" panose="020B0604020202020204" pitchFamily="34" charset="0"/>
                <a:ea typeface="+mj-ea"/>
                <a:cs typeface="Arial" panose="020B0604020202020204" pitchFamily="34" charset="0"/>
                <a:sym typeface="Times New Roman"/>
              </a:rPr>
              <a:t>4/16/25 letter in opposition </a:t>
            </a:r>
            <a:r>
              <a:rPr lang="en-US" sz="11200" kern="0" dirty="0">
                <a:effectLst/>
                <a:latin typeface="Arial" panose="020B0604020202020204" pitchFamily="34" charset="0"/>
                <a:ea typeface="Times New Roman" panose="02020603050405020304" pitchFamily="18" charset="0"/>
                <a:cs typeface="Arial" panose="020B0604020202020204" pitchFamily="34" charset="0"/>
              </a:rPr>
              <a:t>to 8 city officials – email &amp; USPS</a:t>
            </a:r>
            <a:r>
              <a:rPr lang="en-US" sz="11200" kern="0" dirty="0">
                <a:latin typeface="Arial" panose="020B0604020202020204" pitchFamily="34" charset="0"/>
                <a:ea typeface="Times New Roman" panose="02020603050405020304" pitchFamily="18" charset="0"/>
                <a:cs typeface="Arial" panose="020B0604020202020204" pitchFamily="34" charset="0"/>
              </a:rPr>
              <a:t>: Cultural Resources, Zoning, LCRA, SLDC, Mayor Spencer, Reign Harris.</a:t>
            </a:r>
            <a:endParaRPr lang="en-US" sz="11200" kern="1200" dirty="0">
              <a:solidFill>
                <a:schemeClr val="tx1"/>
              </a:solidFill>
              <a:effectLst/>
              <a:latin typeface="Arial" panose="020B0604020202020204" pitchFamily="34" charset="0"/>
              <a:ea typeface="+mj-ea"/>
              <a:cs typeface="Arial" panose="020B0604020202020204" pitchFamily="34" charset="0"/>
              <a:sym typeface="Times New Roman"/>
            </a:endParaRPr>
          </a:p>
          <a:p>
            <a:pPr marL="457200" indent="-457200">
              <a:lnSpc>
                <a:spcPct val="120000"/>
              </a:lnSpc>
              <a:spcBef>
                <a:spcPct val="0"/>
              </a:spcBef>
              <a:buFont typeface="Arial" panose="020B0604020202020204" pitchFamily="34" charset="0"/>
              <a:buChar char="•"/>
            </a:pPr>
            <a:r>
              <a:rPr lang="en-US" sz="11200" dirty="0">
                <a:effectLst/>
                <a:latin typeface="Arial" panose="020B0604020202020204" pitchFamily="34" charset="0"/>
                <a:ea typeface="Arial" panose="020B0604020202020204" pitchFamily="34" charset="0"/>
                <a:cs typeface="Arial" panose="020B0604020202020204" pitchFamily="34" charset="0"/>
              </a:rPr>
              <a:t>Prompt responses from </a:t>
            </a:r>
            <a:r>
              <a:rPr lang="en-US" sz="11200" dirty="0">
                <a:effectLst/>
                <a:latin typeface="Arial" panose="020B0604020202020204" pitchFamily="34" charset="0"/>
                <a:ea typeface="Times New Roman" panose="02020603050405020304" pitchFamily="18" charset="0"/>
                <a:cs typeface="Arial" panose="020B0604020202020204" pitchFamily="34" charset="0"/>
              </a:rPr>
              <a:t>Bob Bettis (Cultural Resources), Don Roe (SLDC) per phone call &amp; 4/16/25 email; Mayor Spencer’s office (Dan Guenther); and Reign Harris.</a:t>
            </a:r>
          </a:p>
          <a:p>
            <a:pPr marL="457200" indent="-457200">
              <a:lnSpc>
                <a:spcPct val="120000"/>
              </a:lnSpc>
              <a:spcBef>
                <a:spcPct val="0"/>
              </a:spcBef>
              <a:buFont typeface="Arial" panose="020B0604020202020204" pitchFamily="34" charset="0"/>
              <a:buChar char="•"/>
            </a:pPr>
            <a:r>
              <a:rPr lang="en-US" sz="112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Lisa </a:t>
            </a:r>
            <a:r>
              <a:rPr lang="en-US" sz="11200" kern="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Otke</a:t>
            </a:r>
            <a:r>
              <a:rPr lang="en-US" sz="112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US" sz="112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SLDC Neighborhood Transformation Manager) was appointed</a:t>
            </a:r>
            <a:r>
              <a:rPr lang="en-US" sz="11200" i="1"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coordinator &amp; pollinator re all information on site &amp; process.</a:t>
            </a:r>
            <a:r>
              <a:rPr lang="en-US" sz="11200" dirty="0">
                <a:effectLst/>
                <a:latin typeface="Arial" panose="020B0604020202020204" pitchFamily="34" charset="0"/>
                <a:cs typeface="Arial" panose="020B0604020202020204" pitchFamily="34" charset="0"/>
              </a:rPr>
              <a:t> </a:t>
            </a:r>
            <a:endParaRPr lang="en-US" sz="11200" dirty="0">
              <a:effectLst/>
              <a:latin typeface="Arial" panose="020B0604020202020204" pitchFamily="34" charset="0"/>
              <a:ea typeface="Times New Roman" panose="02020603050405020304" pitchFamily="18" charset="0"/>
              <a:cs typeface="Arial" panose="020B0604020202020204" pitchFamily="34" charset="0"/>
            </a:endParaRPr>
          </a:p>
          <a:p>
            <a:pPr marL="457200" marR="0" lvl="0" indent="-457200">
              <a:lnSpc>
                <a:spcPct val="90000"/>
              </a:lnSpc>
              <a:spcBef>
                <a:spcPct val="0"/>
              </a:spcBef>
              <a:spcAft>
                <a:spcPts val="600"/>
              </a:spcAft>
              <a:buFont typeface="Arial" panose="020B0604020202020204" pitchFamily="34" charset="0"/>
              <a:buChar char="•"/>
            </a:pPr>
            <a:endParaRPr lang="en-US" sz="35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220267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6" name="Google Shape;26;p2"/>
          <p:cNvSpPr txBox="1"/>
          <p:nvPr/>
        </p:nvSpPr>
        <p:spPr>
          <a:xfrm>
            <a:off x="85725" y="114300"/>
            <a:ext cx="11991975" cy="12618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sng" strike="noStrike" cap="none" dirty="0">
                <a:solidFill>
                  <a:schemeClr val="dk1"/>
                </a:solidFill>
                <a:latin typeface="Times New Roman"/>
                <a:ea typeface="Times New Roman"/>
                <a:cs typeface="Times New Roman"/>
                <a:sym typeface="Times New Roman"/>
              </a:rPr>
              <a:t>AGENDA</a:t>
            </a:r>
            <a:endParaRPr lang="en-US" sz="2400" dirty="0"/>
          </a:p>
          <a:p>
            <a:pPr marL="0" marR="0" lvl="0" indent="0" algn="l" rtl="0">
              <a:spcBef>
                <a:spcPts val="0"/>
              </a:spcBef>
              <a:spcAft>
                <a:spcPts val="0"/>
              </a:spcAft>
              <a:buNone/>
            </a:pPr>
            <a:endParaRPr lang="en-US" sz="3600" dirty="0">
              <a:solidFill>
                <a:schemeClr val="dk1"/>
              </a:solidFill>
              <a:latin typeface="Times New Roman"/>
              <a:ea typeface="Times New Roman"/>
              <a:cs typeface="Times New Roman"/>
              <a:sym typeface="Times New Roman"/>
            </a:endParaRPr>
          </a:p>
        </p:txBody>
      </p:sp>
      <p:sp>
        <p:nvSpPr>
          <p:cNvPr id="27" name="Google Shape;27;p2"/>
          <p:cNvSpPr txBox="1"/>
          <p:nvPr/>
        </p:nvSpPr>
        <p:spPr>
          <a:xfrm>
            <a:off x="114300" y="1376144"/>
            <a:ext cx="5819700" cy="532449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Call to order</a:t>
            </a:r>
            <a:endParaRPr lang="en-US" b="1" dirty="0"/>
          </a:p>
          <a:p>
            <a:pPr marL="342900" indent="-342900">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Approval of April 9, 2025 minutes</a:t>
            </a:r>
          </a:p>
          <a:p>
            <a:pPr marL="342900" indent="-342900">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Welcome new residents</a:t>
            </a:r>
          </a:p>
          <a:p>
            <a:pPr marL="342900" indent="-342900">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Sharing of news</a:t>
            </a:r>
            <a:endParaRPr lang="en-US" b="1" dirty="0"/>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cs typeface="Times New Roman"/>
                <a:sym typeface="Times New Roman"/>
              </a:rPr>
              <a:t>Guest Speakers &amp; Community Updates</a:t>
            </a:r>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Officer and Committee Chair Reports</a:t>
            </a:r>
            <a:endParaRPr lang="en-US" b="1" dirty="0"/>
          </a:p>
          <a:p>
            <a:pPr marL="800100" marR="0" lvl="1" indent="-342900" algn="l" rtl="0">
              <a:spcBef>
                <a:spcPts val="0"/>
              </a:spcBef>
              <a:spcAft>
                <a:spcPts val="0"/>
              </a:spcAft>
              <a:buClr>
                <a:schemeClr val="dk1"/>
              </a:buClr>
              <a:buSzPts val="2000"/>
              <a:buFont typeface="Arial"/>
              <a:buChar char="•"/>
            </a:pPr>
            <a:r>
              <a:rPr lang="en-US" sz="2000" dirty="0">
                <a:solidFill>
                  <a:schemeClr val="dk1"/>
                </a:solidFill>
                <a:latin typeface="Times New Roman"/>
                <a:ea typeface="Times New Roman"/>
                <a:cs typeface="Times New Roman"/>
                <a:sym typeface="Times New Roman"/>
              </a:rPr>
              <a:t>President</a:t>
            </a:r>
          </a:p>
          <a:p>
            <a:pPr marL="800100" marR="0" lvl="1" indent="-342900" algn="l" rtl="0">
              <a:spcBef>
                <a:spcPts val="0"/>
              </a:spcBef>
              <a:spcAft>
                <a:spcPts val="0"/>
              </a:spcAft>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Treasurer</a:t>
            </a:r>
            <a:endParaRPr lang="en-US" dirty="0"/>
          </a:p>
          <a:p>
            <a:pPr marL="800100" marR="0" lvl="1" indent="-342900" algn="l" rtl="0">
              <a:spcBef>
                <a:spcPts val="0"/>
              </a:spcBef>
              <a:spcAft>
                <a:spcPts val="0"/>
              </a:spcAft>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Membership</a:t>
            </a:r>
          </a:p>
          <a:p>
            <a:pPr marL="800100" lvl="1" indent="-342900">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Fundraising/ </a:t>
            </a:r>
            <a:r>
              <a:rPr lang="en-US" sz="2000" dirty="0">
                <a:solidFill>
                  <a:schemeClr val="dk1"/>
                </a:solidFill>
                <a:latin typeface="Times New Roman"/>
                <a:ea typeface="Times New Roman"/>
                <a:cs typeface="Times New Roman"/>
                <a:sym typeface="Times New Roman"/>
              </a:rPr>
              <a:t>Problem Properties</a:t>
            </a:r>
            <a:endParaRPr lang="en-US" sz="2000" i="0" u="none" strike="noStrike" cap="none" dirty="0">
              <a:solidFill>
                <a:schemeClr val="dk1"/>
              </a:solidFill>
              <a:latin typeface="Times New Roman"/>
              <a:ea typeface="Times New Roman"/>
              <a:cs typeface="Times New Roman"/>
              <a:sym typeface="Times New Roman"/>
            </a:endParaRPr>
          </a:p>
          <a:p>
            <a:pPr marL="800100" lvl="1" indent="-342900">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Communications</a:t>
            </a:r>
          </a:p>
          <a:p>
            <a:pPr marL="800100" marR="0" lvl="1" indent="-342900" algn="l" rtl="0">
              <a:spcBef>
                <a:spcPts val="0"/>
              </a:spcBef>
              <a:spcAft>
                <a:spcPts val="0"/>
              </a:spcAft>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Preservation</a:t>
            </a:r>
            <a:endParaRPr lang="en-US" dirty="0"/>
          </a:p>
          <a:p>
            <a:pPr marL="800100" marR="0" lvl="1" indent="-342900" algn="l" rtl="0">
              <a:spcBef>
                <a:spcPts val="0"/>
              </a:spcBef>
              <a:spcAft>
                <a:spcPts val="0"/>
              </a:spcAft>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Improvements</a:t>
            </a:r>
          </a:p>
          <a:p>
            <a:pPr marL="800100" marR="0" lvl="1" indent="-342900" algn="l" rtl="0">
              <a:spcBef>
                <a:spcPts val="0"/>
              </a:spcBef>
              <a:spcAft>
                <a:spcPts val="0"/>
              </a:spcAft>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Safety</a:t>
            </a:r>
          </a:p>
          <a:p>
            <a:pPr marL="800100" lvl="1" indent="-342900">
              <a:buClr>
                <a:schemeClr val="dk1"/>
              </a:buClr>
              <a:buSzPts val="2000"/>
              <a:buFont typeface="Arial"/>
              <a:buChar char="•"/>
            </a:pPr>
            <a:r>
              <a:rPr lang="en-US" sz="2000" i="0" u="none" strike="noStrike" cap="none" dirty="0">
                <a:solidFill>
                  <a:schemeClr val="dk1"/>
                </a:solidFill>
                <a:latin typeface="Times New Roman"/>
                <a:ea typeface="Times New Roman"/>
                <a:cs typeface="Times New Roman"/>
                <a:sym typeface="Times New Roman"/>
              </a:rPr>
              <a:t>Business Affairs</a:t>
            </a:r>
            <a:endParaRPr lang="en-US" sz="2000" dirty="0"/>
          </a:p>
          <a:p>
            <a:pPr marL="457200" marR="0" lvl="1" algn="l" rtl="0">
              <a:spcBef>
                <a:spcPts val="0"/>
              </a:spcBef>
              <a:spcAft>
                <a:spcPts val="0"/>
              </a:spcAft>
              <a:buClr>
                <a:schemeClr val="dk1"/>
              </a:buClr>
              <a:buSzPts val="2000"/>
            </a:pPr>
            <a:endParaRPr lang="en-US" sz="2000" dirty="0">
              <a:solidFill>
                <a:schemeClr val="dk1"/>
              </a:solidFill>
              <a:latin typeface="Times New Roman"/>
              <a:ea typeface="Times New Roman"/>
              <a:cs typeface="Times New Roman"/>
              <a:sym typeface="Times New Roman"/>
            </a:endParaRPr>
          </a:p>
          <a:p>
            <a:pPr marL="457200" marR="0" lvl="1" algn="l" rtl="0">
              <a:spcBef>
                <a:spcPts val="0"/>
              </a:spcBef>
              <a:spcAft>
                <a:spcPts val="0"/>
              </a:spcAft>
              <a:buClr>
                <a:schemeClr val="dk1"/>
              </a:buClr>
              <a:buSzPts val="2000"/>
            </a:pPr>
            <a:endParaRPr lang="en-US" sz="2000" b="1" i="0" u="none" strike="noStrike" cap="none" dirty="0">
              <a:solidFill>
                <a:schemeClr val="dk1"/>
              </a:solidFill>
              <a:latin typeface="Times New Roman"/>
              <a:ea typeface="Times New Roman"/>
              <a:cs typeface="Times New Roman"/>
              <a:sym typeface="Times New Roman"/>
            </a:endParaRPr>
          </a:p>
        </p:txBody>
      </p:sp>
      <p:sp>
        <p:nvSpPr>
          <p:cNvPr id="28" name="Google Shape;28;p2"/>
          <p:cNvSpPr txBox="1"/>
          <p:nvPr/>
        </p:nvSpPr>
        <p:spPr>
          <a:xfrm>
            <a:off x="6257925" y="1376144"/>
            <a:ext cx="5819775" cy="22467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Other Reports</a:t>
            </a:r>
          </a:p>
          <a:p>
            <a:pPr marL="800100" marR="0" lvl="1" indent="-342900" algn="l" rtl="0">
              <a:spcBef>
                <a:spcPts val="0"/>
              </a:spcBef>
              <a:spcAft>
                <a:spcPts val="0"/>
              </a:spcAft>
              <a:buClr>
                <a:schemeClr val="dk1"/>
              </a:buClr>
              <a:buSzPts val="2000"/>
              <a:buFont typeface="Arial"/>
              <a:buChar char="•"/>
            </a:pPr>
            <a:r>
              <a:rPr lang="en-US" sz="2000" dirty="0">
                <a:solidFill>
                  <a:schemeClr val="dk1"/>
                </a:solidFill>
                <a:latin typeface="Times New Roman"/>
                <a:ea typeface="Times New Roman"/>
                <a:cs typeface="Times New Roman"/>
                <a:sym typeface="Times New Roman"/>
              </a:rPr>
              <a:t>Block Captains</a:t>
            </a:r>
          </a:p>
          <a:p>
            <a:pPr marL="800100" marR="0" lvl="1" indent="-342900" algn="l" rtl="0">
              <a:spcBef>
                <a:spcPts val="0"/>
              </a:spcBef>
              <a:spcAft>
                <a:spcPts val="0"/>
              </a:spcAft>
              <a:buClr>
                <a:schemeClr val="dk1"/>
              </a:buClr>
              <a:buSzPts val="2000"/>
              <a:buFont typeface="Arial"/>
              <a:buChar char="•"/>
            </a:pPr>
            <a:r>
              <a:rPr lang="en-US" sz="2000" dirty="0">
                <a:solidFill>
                  <a:schemeClr val="dk1"/>
                </a:solidFill>
                <a:latin typeface="Times New Roman"/>
                <a:ea typeface="Times New Roman"/>
                <a:cs typeface="Times New Roman"/>
                <a:sym typeface="Times New Roman"/>
              </a:rPr>
              <a:t>Beautification</a:t>
            </a:r>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Upcoming Events</a:t>
            </a:r>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Announcements</a:t>
            </a:r>
            <a:endParaRPr lang="en-US" b="1" dirty="0"/>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ea typeface="Times New Roman"/>
                <a:cs typeface="Times New Roman"/>
                <a:sym typeface="Times New Roman"/>
              </a:rPr>
              <a:t>Adjournment</a:t>
            </a:r>
          </a:p>
          <a:p>
            <a:pPr marL="342900" marR="0" lvl="0" indent="-342900" algn="l" rtl="0">
              <a:spcBef>
                <a:spcPts val="0"/>
              </a:spcBef>
              <a:spcAft>
                <a:spcPts val="0"/>
              </a:spcAft>
              <a:buClr>
                <a:schemeClr val="dk1"/>
              </a:buClr>
              <a:buSzPts val="2000"/>
              <a:buFont typeface="Arial"/>
              <a:buChar char="•"/>
            </a:pPr>
            <a:r>
              <a:rPr lang="en-US" sz="2000" b="1" dirty="0">
                <a:solidFill>
                  <a:schemeClr val="dk1"/>
                </a:solidFill>
                <a:latin typeface="Times New Roman"/>
                <a:cs typeface="Times New Roman"/>
                <a:sym typeface="Times New Roman"/>
              </a:rPr>
              <a:t>Post-Meeting Socializing</a:t>
            </a:r>
            <a:endParaRPr lang="en-US" b="1" dirty="0"/>
          </a:p>
        </p:txBody>
      </p:sp>
      <p:pic>
        <p:nvPicPr>
          <p:cNvPr id="2" name="Picture 2" descr="Shape&#10;&#10;Description automatically generated with medium confidence">
            <a:extLst>
              <a:ext uri="{FF2B5EF4-FFF2-40B4-BE49-F238E27FC236}">
                <a16:creationId xmlns:a16="http://schemas.microsoft.com/office/drawing/2014/main" id="{E0AC075A-367C-CAE2-CBBC-8544E01206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8A85BAB2-DE4A-B1E5-F77A-D2C2EDD4379B}"/>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D7C8B00B-D304-3B69-D4B9-68D3CB1E77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60BD942-802B-73C9-3179-1EB74677E09C}"/>
              </a:ext>
            </a:extLst>
          </p:cNvPr>
          <p:cNvSpPr txBox="1"/>
          <p:nvPr/>
        </p:nvSpPr>
        <p:spPr>
          <a:xfrm>
            <a:off x="-293078" y="70338"/>
            <a:ext cx="12379570" cy="6623157"/>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Vicini Lease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Lessee: A New Dawn, Inc. (dba Vicini </a:t>
            </a:r>
            <a:r>
              <a:rPr lang="en-US" sz="3200" kern="1200" dirty="0" err="1">
                <a:solidFill>
                  <a:schemeClr val="tx1"/>
                </a:solidFill>
                <a:latin typeface="+mn-lt"/>
                <a:ea typeface="+mj-ea"/>
                <a:cs typeface="+mj-cs"/>
                <a:sym typeface="Times New Roman"/>
              </a:rPr>
              <a:t>Pastaria</a:t>
            </a:r>
            <a:r>
              <a:rPr lang="en-US" sz="3200" kern="1200" dirty="0">
                <a:solidFill>
                  <a:schemeClr val="tx1"/>
                </a:solidFill>
                <a:latin typeface="+mn-lt"/>
                <a:ea typeface="+mj-ea"/>
                <a:cs typeface="+mj-cs"/>
                <a:sym typeface="Times New Roman"/>
              </a:rPr>
              <a:t>)</a:t>
            </a:r>
          </a:p>
          <a:p>
            <a:pPr marL="1211263" lvl="1" indent="-279400">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Owners: Dawn Wilson and </a:t>
            </a:r>
            <a:r>
              <a:rPr lang="en-US" sz="3200" kern="1200" dirty="0" err="1">
                <a:solidFill>
                  <a:schemeClr val="tx1"/>
                </a:solidFill>
                <a:latin typeface="+mn-lt"/>
                <a:ea typeface="+mj-ea"/>
                <a:cs typeface="+mj-cs"/>
                <a:sym typeface="Times New Roman"/>
              </a:rPr>
              <a:t>Chutchat</a:t>
            </a:r>
            <a:r>
              <a:rPr lang="en-US" sz="3200" kern="1200" dirty="0">
                <a:solidFill>
                  <a:schemeClr val="tx1"/>
                </a:solidFill>
                <a:latin typeface="+mn-lt"/>
                <a:ea typeface="+mj-ea"/>
                <a:cs typeface="+mj-cs"/>
                <a:sym typeface="Times New Roman"/>
              </a:rPr>
              <a:t> </a:t>
            </a:r>
            <a:r>
              <a:rPr lang="en-US" sz="3200" kern="1200" dirty="0" err="1">
                <a:solidFill>
                  <a:schemeClr val="tx1"/>
                </a:solidFill>
                <a:latin typeface="+mn-lt"/>
                <a:ea typeface="+mj-ea"/>
                <a:cs typeface="+mj-cs"/>
                <a:sym typeface="Times New Roman"/>
              </a:rPr>
              <a:t>Kidkul</a:t>
            </a:r>
            <a:endParaRPr lang="en-US" sz="3200" kern="1200" dirty="0">
              <a:solidFill>
                <a:schemeClr val="tx1"/>
              </a:solidFill>
              <a:latin typeface="+mn-lt"/>
              <a:ea typeface="+mj-ea"/>
              <a:cs typeface="+mj-cs"/>
              <a:sym typeface="Times New Roman"/>
            </a:endParaRP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Lease for eastern half of “pocket park” (SE corner of Mississippi &amp; Park Avenue)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Approved by board email vote as of 5/5/25</a:t>
            </a:r>
          </a:p>
          <a:p>
            <a:pPr marL="74295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Use: restaurant and occasional special events</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Lease is effective May 1, 2025 (or as soon as Vicini can secure a city permit for operating there)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Two Terms: May 1, 2025 through Aug. 31, 2025</a:t>
            </a:r>
          </a:p>
          <a:p>
            <a:pPr marL="873125" marR="0" lvl="0">
              <a:lnSpc>
                <a:spcPct val="90000"/>
              </a:lnSpc>
              <a:spcBef>
                <a:spcPct val="0"/>
              </a:spcBef>
              <a:spcAft>
                <a:spcPts val="600"/>
              </a:spcAft>
            </a:pPr>
            <a:r>
              <a:rPr lang="en-US" sz="3200" kern="1200" dirty="0">
                <a:solidFill>
                  <a:schemeClr val="tx1"/>
                </a:solidFill>
                <a:latin typeface="+mn-lt"/>
                <a:ea typeface="+mj-ea"/>
                <a:cs typeface="+mj-cs"/>
                <a:sym typeface="Times New Roman"/>
              </a:rPr>
              <a:t>and Apr. 1, 2026 through Oct. 31, 2025 (upon notice to Lessor)</a:t>
            </a:r>
          </a:p>
          <a:p>
            <a:pPr marL="687388" marR="0" lvl="0" indent="-223838">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Rent: $150 per month </a:t>
            </a:r>
          </a:p>
        </p:txBody>
      </p:sp>
    </p:spTree>
    <p:extLst>
      <p:ext uri="{BB962C8B-B14F-4D97-AF65-F5344CB8AC3E}">
        <p14:creationId xmlns:p14="http://schemas.microsoft.com/office/powerpoint/2010/main" val="92623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48FD62B0-6318-C171-2B63-461E1596F93C}"/>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DAC76590-B17F-1B20-5423-106E0500EE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298CA785-0F9C-7337-0FC3-07B6BB17B6D6}"/>
              </a:ext>
            </a:extLst>
          </p:cNvPr>
          <p:cNvSpPr txBox="1"/>
          <p:nvPr/>
        </p:nvSpPr>
        <p:spPr>
          <a:xfrm>
            <a:off x="-382549" y="1127871"/>
            <a:ext cx="8983938" cy="6693876"/>
          </a:xfrm>
          <a:prstGeom prst="rect">
            <a:avLst/>
          </a:prstGeom>
        </p:spPr>
        <p:txBody>
          <a:bodyPr spcFirstLastPara="1" vert="horz" lIns="91440" tIns="45720" rIns="91440" bIns="45720" rtlCol="0" anchor="b" anchorCtr="0">
            <a:normAutofit fontScale="92500" lnSpcReduction="1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1817 Park Avenue Lease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Lessor: 1819 Park Avenue, LLC (Chris Greene)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Approved by email board vote as of 5/12/25</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Lease is effective 5/14/25</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3-year lease; 533 sf (first floor only)</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Rent: $1,000 per month (+ elec., gas)</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Uses:</a:t>
            </a:r>
          </a:p>
          <a:p>
            <a:pPr marL="1211263" lvl="4" indent="-279400">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Police sub-station in business district</a:t>
            </a:r>
          </a:p>
          <a:p>
            <a:pPr marL="1211263" lvl="4" indent="-279400">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Merchandise/ supplies storage</a:t>
            </a:r>
          </a:p>
          <a:p>
            <a:pPr marL="1211263" lvl="4" indent="-279400">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Board and committee meetings</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Replaces current police sub-station on Park Avenue</a:t>
            </a:r>
          </a:p>
          <a:p>
            <a:pPr marL="742950" marR="0" lvl="0" indent="-277813">
              <a:lnSpc>
                <a:spcPct val="90000"/>
              </a:lnSpc>
              <a:spcBef>
                <a:spcPct val="0"/>
              </a:spcBef>
              <a:spcAft>
                <a:spcPts val="600"/>
              </a:spcAft>
              <a:buFont typeface="Arial" panose="020B0604020202020204" pitchFamily="34" charset="0"/>
              <a:buChar char="•"/>
            </a:pPr>
            <a:r>
              <a:rPr lang="en-US" sz="3200" kern="1200" dirty="0">
                <a:solidFill>
                  <a:schemeClr val="tx1"/>
                </a:solidFill>
                <a:latin typeface="+mn-lt"/>
                <a:ea typeface="+mj-ea"/>
                <a:cs typeface="+mj-cs"/>
                <a:sym typeface="Times New Roman"/>
              </a:rPr>
              <a:t>The $1.00 /year lease on the Park House to terminate in June</a:t>
            </a:r>
          </a:p>
          <a:p>
            <a:pPr marL="0" marR="0" lvl="0" indent="0" algn="ctr">
              <a:lnSpc>
                <a:spcPct val="90000"/>
              </a:lnSpc>
              <a:spcBef>
                <a:spcPct val="0"/>
              </a:spcBef>
              <a:spcAft>
                <a:spcPts val="600"/>
              </a:spcAft>
            </a:pPr>
            <a:endParaRPr lang="en-US" sz="28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pic>
        <p:nvPicPr>
          <p:cNvPr id="5" name="Picture 4" descr="A building with a red awning&#10;&#10;AI-generated content may be incorrect.">
            <a:extLst>
              <a:ext uri="{FF2B5EF4-FFF2-40B4-BE49-F238E27FC236}">
                <a16:creationId xmlns:a16="http://schemas.microsoft.com/office/drawing/2014/main" id="{20D8E76F-627A-D15C-5C1F-9CBD777B2007}"/>
              </a:ext>
            </a:extLst>
          </p:cNvPr>
          <p:cNvPicPr>
            <a:picLocks noChangeAspect="1"/>
          </p:cNvPicPr>
          <p:nvPr/>
        </p:nvPicPr>
        <p:blipFill>
          <a:blip r:embed="rId4"/>
          <a:stretch>
            <a:fillRect/>
          </a:stretch>
        </p:blipFill>
        <p:spPr>
          <a:xfrm rot="5400000">
            <a:off x="7604958" y="2289963"/>
            <a:ext cx="4992415" cy="3744312"/>
          </a:xfrm>
          <a:prstGeom prst="rect">
            <a:avLst/>
          </a:prstGeom>
        </p:spPr>
      </p:pic>
    </p:spTree>
    <p:extLst>
      <p:ext uri="{BB962C8B-B14F-4D97-AF65-F5344CB8AC3E}">
        <p14:creationId xmlns:p14="http://schemas.microsoft.com/office/powerpoint/2010/main" val="1672988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B84CE84A-6832-19B4-A91E-42204FFCF177}"/>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D1FBB06-E2FF-ED0A-5288-A4631F8CB6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BCE4734D-8168-3F44-5477-0FA56C17F8A5}"/>
              </a:ext>
            </a:extLst>
          </p:cNvPr>
          <p:cNvSpPr txBox="1"/>
          <p:nvPr/>
        </p:nvSpPr>
        <p:spPr>
          <a:xfrm>
            <a:off x="-117496" y="5109210"/>
            <a:ext cx="3986111" cy="296037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1817 Park Avenue Lease</a:t>
            </a: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28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pic>
        <p:nvPicPr>
          <p:cNvPr id="6" name="Picture 5" descr="A building with a red awning&#10;&#10;AI-generated content may be incorrect.">
            <a:extLst>
              <a:ext uri="{FF2B5EF4-FFF2-40B4-BE49-F238E27FC236}">
                <a16:creationId xmlns:a16="http://schemas.microsoft.com/office/drawing/2014/main" id="{8539BCC8-4A5D-8AAB-C7F8-326FD27E282B}"/>
              </a:ext>
            </a:extLst>
          </p:cNvPr>
          <p:cNvPicPr>
            <a:picLocks noChangeAspect="1"/>
          </p:cNvPicPr>
          <p:nvPr/>
        </p:nvPicPr>
        <p:blipFill>
          <a:blip r:embed="rId4"/>
          <a:stretch>
            <a:fillRect/>
          </a:stretch>
        </p:blipFill>
        <p:spPr>
          <a:xfrm rot="5400000">
            <a:off x="3211650" y="799920"/>
            <a:ext cx="6824070" cy="5292090"/>
          </a:xfrm>
          <a:prstGeom prst="rect">
            <a:avLst/>
          </a:prstGeom>
        </p:spPr>
      </p:pic>
    </p:spTree>
    <p:extLst>
      <p:ext uri="{BB962C8B-B14F-4D97-AF65-F5344CB8AC3E}">
        <p14:creationId xmlns:p14="http://schemas.microsoft.com/office/powerpoint/2010/main" val="2695394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D05B640-7A30-DB31-FD16-555F30EC9E33}"/>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CB8D5F9-FBC1-FC7A-2B37-A8ADA55E2A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8B952BF6-247A-16B0-235F-37B6325FE7C3}"/>
              </a:ext>
            </a:extLst>
          </p:cNvPr>
          <p:cNvSpPr txBox="1"/>
          <p:nvPr/>
        </p:nvSpPr>
        <p:spPr>
          <a:xfrm>
            <a:off x="548582" y="2344772"/>
            <a:ext cx="10909640" cy="2874848"/>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Treasurer:</a:t>
            </a:r>
          </a:p>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Tom Murphy</a:t>
            </a:r>
          </a:p>
          <a:p>
            <a:pPr marL="0" marR="0" lvl="0" indent="0" algn="ctr">
              <a:lnSpc>
                <a:spcPct val="90000"/>
              </a:lnSpc>
              <a:spcBef>
                <a:spcPct val="0"/>
              </a:spcBef>
              <a:spcAft>
                <a:spcPts val="600"/>
              </a:spcAft>
            </a:pPr>
            <a:endParaRPr lang="en-US" sz="35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treasurer@lafayettesquare.org</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90611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A358F8C3-13E1-B82B-EF66-EEB36F865E20}"/>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0CFB0B69-2388-01AD-A118-E3915B904C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284C1FA-9A40-6D4A-F48D-3E41BEA162D9}"/>
              </a:ext>
            </a:extLst>
          </p:cNvPr>
          <p:cNvSpPr txBox="1"/>
          <p:nvPr/>
        </p:nvSpPr>
        <p:spPr>
          <a:xfrm>
            <a:off x="641180" y="2414220"/>
            <a:ext cx="10909640" cy="2874848"/>
          </a:xfrm>
          <a:prstGeom prst="rect">
            <a:avLst/>
          </a:prstGeom>
        </p:spPr>
        <p:txBody>
          <a:bodyPr spcFirstLastPara="1" vert="horz" lIns="91440" tIns="45720" rIns="91440" bIns="45720" rtlCol="0" anchor="b" anchorCtr="0">
            <a:normAutofit fontScale="70000" lnSpcReduction="20000"/>
          </a:bodyPr>
          <a:lstStyle/>
          <a:p>
            <a:pPr marL="0" marR="0" lvl="0" indent="0" algn="ctr">
              <a:lnSpc>
                <a:spcPct val="90000"/>
              </a:lnSpc>
              <a:spcBef>
                <a:spcPct val="0"/>
              </a:spcBef>
              <a:spcAft>
                <a:spcPts val="600"/>
              </a:spcAft>
            </a:pPr>
            <a:r>
              <a:rPr lang="en-US" sz="5700" b="1" kern="1200" dirty="0">
                <a:solidFill>
                  <a:schemeClr val="tx1"/>
                </a:solidFill>
                <a:latin typeface="+mj-lt"/>
                <a:ea typeface="+mj-ea"/>
                <a:cs typeface="+mj-cs"/>
                <a:sym typeface="Times New Roman"/>
              </a:rPr>
              <a:t>Membership Chair:</a:t>
            </a:r>
          </a:p>
          <a:p>
            <a:pPr marL="0" marR="0" lvl="0" indent="0" algn="ctr">
              <a:lnSpc>
                <a:spcPct val="90000"/>
              </a:lnSpc>
              <a:spcBef>
                <a:spcPct val="0"/>
              </a:spcBef>
              <a:spcAft>
                <a:spcPts val="600"/>
              </a:spcAft>
            </a:pPr>
            <a:r>
              <a:rPr lang="en-US" sz="5700" b="1" kern="1200" dirty="0">
                <a:solidFill>
                  <a:schemeClr val="tx1"/>
                </a:solidFill>
                <a:latin typeface="+mj-lt"/>
                <a:ea typeface="+mj-ea"/>
                <a:cs typeface="+mj-cs"/>
                <a:sym typeface="Times New Roman"/>
              </a:rPr>
              <a:t>Kim Winters</a:t>
            </a:r>
          </a:p>
          <a:p>
            <a:pPr marL="0" marR="0" lvl="0" indent="0" algn="ctr">
              <a:lnSpc>
                <a:spcPct val="90000"/>
              </a:lnSpc>
              <a:spcBef>
                <a:spcPct val="0"/>
              </a:spcBef>
              <a:spcAft>
                <a:spcPts val="600"/>
              </a:spcAft>
            </a:pPr>
            <a:endParaRPr lang="en-US" sz="46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4600" kern="1200" dirty="0">
                <a:solidFill>
                  <a:schemeClr val="tx1"/>
                </a:solidFill>
                <a:latin typeface="+mn-lt"/>
                <a:ea typeface="+mj-ea"/>
                <a:cs typeface="+mj-cs"/>
                <a:sym typeface="Times New Roman"/>
                <a:hlinkClick r:id="rId4"/>
              </a:rPr>
              <a:t>membership@lafayettesquare.org</a:t>
            </a:r>
            <a:endParaRPr lang="en-US" sz="46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4055997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E4B8F822-5E53-72EE-D069-364B7845985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8DDE1E8-0F16-BEFF-A023-1AB541670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DF3DCD-BAE6-4BCD-5B23-35F7FE714015}"/>
              </a:ext>
            </a:extLst>
          </p:cNvPr>
          <p:cNvSpPr txBox="1"/>
          <p:nvPr/>
        </p:nvSpPr>
        <p:spPr>
          <a:xfrm>
            <a:off x="218678" y="896202"/>
            <a:ext cx="8578655" cy="1938992"/>
          </a:xfrm>
          <a:prstGeom prst="rect">
            <a:avLst/>
          </a:prstGeom>
          <a:noFill/>
        </p:spPr>
        <p:txBody>
          <a:bodyPr wrap="square">
            <a:spAutoFit/>
          </a:bodyPr>
          <a:lstStyle/>
          <a:p>
            <a:pPr algn="ctr" rtl="0">
              <a:spcAft>
                <a:spcPts val="800"/>
              </a:spcAft>
            </a:pPr>
            <a:endParaRPr lang="en-US" sz="2400" dirty="0">
              <a:latin typeface="+mn-lt"/>
            </a:endParaRPr>
          </a:p>
          <a:p>
            <a:pPr algn="ctr" rtl="0">
              <a:spcAft>
                <a:spcPts val="800"/>
              </a:spcAft>
            </a:pPr>
            <a:endParaRPr lang="en-US" sz="2400" b="0" dirty="0">
              <a:effectLst/>
              <a:latin typeface="+mn-lt"/>
            </a:endParaRPr>
          </a:p>
          <a:p>
            <a:pPr algn="ctr" rtl="0">
              <a:spcAft>
                <a:spcPts val="800"/>
              </a:spcAft>
            </a:pPr>
            <a:endParaRPr lang="en-US" sz="2400" b="0" dirty="0">
              <a:effectLst/>
              <a:latin typeface="+mn-lt"/>
            </a:endParaRPr>
          </a:p>
          <a:p>
            <a:br>
              <a:rPr lang="en-US" dirty="0"/>
            </a:br>
            <a:endParaRPr lang="en-US" dirty="0"/>
          </a:p>
        </p:txBody>
      </p:sp>
      <p:sp>
        <p:nvSpPr>
          <p:cNvPr id="3" name="Rectangle 1">
            <a:extLst>
              <a:ext uri="{FF2B5EF4-FFF2-40B4-BE49-F238E27FC236}">
                <a16:creationId xmlns:a16="http://schemas.microsoft.com/office/drawing/2014/main" id="{B337B483-3F4F-1832-F192-8C127EB40336}"/>
              </a:ext>
            </a:extLst>
          </p:cNvPr>
          <p:cNvSpPr>
            <a:spLocks noChangeArrowheads="1"/>
          </p:cNvSpPr>
          <p:nvPr/>
        </p:nvSpPr>
        <p:spPr bwMode="auto">
          <a:xfrm>
            <a:off x="700993" y="689404"/>
            <a:ext cx="66508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mn-lt"/>
              </a:rPr>
              <a:t>2025 LSNA MEMBERSHIP GOAL:</a:t>
            </a:r>
            <a:endParaRPr kumimoji="0" lang="en-US" altLang="en-US"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mn-lt"/>
              </a:rPr>
              <a:t>50 NEW MEMBERSHIPS (350 TOTAL) &amp;</a:t>
            </a:r>
            <a:endParaRPr kumimoji="0" lang="en-US" altLang="en-US"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mn-lt"/>
              </a:rPr>
              <a:t>18% OF RESIDENTS ARE LSNA MEMBERS</a:t>
            </a:r>
            <a:endParaRPr kumimoji="0" lang="en-US" altLang="en-US"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mn-lt"/>
              </a:rPr>
            </a:b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mn-lt"/>
              </a:rPr>
              <a:t>APRIL: 308 MEMBERSHIPS / 14%</a:t>
            </a:r>
            <a:endParaRPr kumimoji="0" lang="en-US" altLang="en-US"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mn-lt"/>
              </a:rPr>
              <a:t>MAY: 303 MEMBERSHIPS / 14%</a:t>
            </a:r>
            <a:endParaRPr kumimoji="0" lang="en-US" altLang="en-US"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a:ln>
                  <a:noFill/>
                </a:ln>
                <a:solidFill>
                  <a:srgbClr val="000000"/>
                </a:solidFill>
                <a:effectLst/>
                <a:latin typeface="Trebuchet MS" panose="020B0703020202090204" pitchFamily="34" charset="0"/>
              </a:rPr>
              <a:t>JOIN TODAY!</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UNSURE IF YOU ARE A MEMBER 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DO YOU HAVE QUESTIONS?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PLEASE EMAIL ME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MEMBERSHIP@LAFAYETTESQUARE.ORG</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2" descr="A qr code with a white background&#10;&#10;Description automatically generated">
            <a:extLst>
              <a:ext uri="{FF2B5EF4-FFF2-40B4-BE49-F238E27FC236}">
                <a16:creationId xmlns:a16="http://schemas.microsoft.com/office/drawing/2014/main" id="{2FDFFD1E-65DD-8E4F-E8AC-BA56839B5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491" y="2121495"/>
            <a:ext cx="4536831" cy="45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50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73C9B75-2E30-9D23-0BA0-FE474F821B76}"/>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43CB5021-4560-0A97-8289-0CACAF9ECB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A8BA350F-EB76-A755-CE5E-10E9DF69BF24}"/>
              </a:ext>
            </a:extLst>
          </p:cNvPr>
          <p:cNvSpPr txBox="1"/>
          <p:nvPr/>
        </p:nvSpPr>
        <p:spPr>
          <a:xfrm>
            <a:off x="285750" y="2171700"/>
            <a:ext cx="11150770" cy="3907051"/>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700" b="1" kern="1200" dirty="0">
                <a:solidFill>
                  <a:schemeClr val="tx1"/>
                </a:solidFill>
                <a:latin typeface="+mn-lt"/>
                <a:ea typeface="+mj-ea"/>
                <a:cs typeface="+mj-cs"/>
                <a:sym typeface="Times New Roman"/>
              </a:rPr>
              <a:t>Fundraising Chair:</a:t>
            </a:r>
          </a:p>
          <a:p>
            <a:pPr marL="0" marR="0" lvl="0" indent="0" algn="ctr">
              <a:lnSpc>
                <a:spcPct val="90000"/>
              </a:lnSpc>
              <a:spcBef>
                <a:spcPct val="0"/>
              </a:spcBef>
              <a:spcAft>
                <a:spcPts val="600"/>
              </a:spcAft>
            </a:pPr>
            <a:r>
              <a:rPr lang="en-US" sz="4700" b="1" kern="1200" dirty="0">
                <a:solidFill>
                  <a:schemeClr val="tx1"/>
                </a:solidFill>
                <a:latin typeface="+mn-lt"/>
                <a:ea typeface="+mj-ea"/>
                <a:cs typeface="+mj-cs"/>
                <a:sym typeface="Times New Roman"/>
              </a:rPr>
              <a:t>[Vacant]</a:t>
            </a:r>
          </a:p>
          <a:p>
            <a:pPr marL="0" marR="0" lvl="0" indent="0" algn="ctr">
              <a:lnSpc>
                <a:spcPct val="90000"/>
              </a:lnSpc>
              <a:spcBef>
                <a:spcPct val="0"/>
              </a:spcBef>
              <a:spcAft>
                <a:spcPts val="600"/>
              </a:spcAft>
            </a:pPr>
            <a:endParaRPr lang="en-US" sz="40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fundraising@lafayettesquare.org</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293646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F80EFE48-483D-BFFB-014F-9C0E9D70B194}"/>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05ED436B-E3C6-29C8-5C68-AC77597BD4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8E662843-8093-F8B4-9AEF-BAAC267D7955}"/>
              </a:ext>
            </a:extLst>
          </p:cNvPr>
          <p:cNvSpPr txBox="1"/>
          <p:nvPr/>
        </p:nvSpPr>
        <p:spPr>
          <a:xfrm>
            <a:off x="-2193218" y="38479"/>
            <a:ext cx="1727721" cy="31085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3600" b="1" dirty="0">
              <a:solidFill>
                <a:schemeClr val="dk1"/>
              </a:solidFill>
              <a:latin typeface="+mn-lt"/>
              <a:ea typeface="Times New Roman"/>
              <a:cs typeface="Times New Roman"/>
              <a:sym typeface="Times New Roman"/>
            </a:endParaRPr>
          </a:p>
        </p:txBody>
      </p:sp>
      <p:pic>
        <p:nvPicPr>
          <p:cNvPr id="9" name="Picture 8">
            <a:extLst>
              <a:ext uri="{FF2B5EF4-FFF2-40B4-BE49-F238E27FC236}">
                <a16:creationId xmlns:a16="http://schemas.microsoft.com/office/drawing/2014/main" id="{9BAC9D24-84D5-C71B-373B-0FCB073508F5}"/>
              </a:ext>
            </a:extLst>
          </p:cNvPr>
          <p:cNvPicPr>
            <a:picLocks noChangeAspect="1"/>
          </p:cNvPicPr>
          <p:nvPr/>
        </p:nvPicPr>
        <p:blipFill>
          <a:blip r:embed="rId4"/>
          <a:stretch>
            <a:fillRect/>
          </a:stretch>
        </p:blipFill>
        <p:spPr>
          <a:xfrm>
            <a:off x="124670" y="199674"/>
            <a:ext cx="8282054" cy="6399769"/>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00005AE-2D57-B082-5EDC-6CE26C890C5F}"/>
                  </a:ext>
                </a:extLst>
              </p14:cNvPr>
              <p14:cNvContentPartPr/>
              <p14:nvPr/>
            </p14:nvContentPartPr>
            <p14:xfrm>
              <a:off x="9300720" y="3807188"/>
              <a:ext cx="360" cy="360"/>
            </p14:xfrm>
          </p:contentPart>
        </mc:Choice>
        <mc:Fallback xmlns="">
          <p:pic>
            <p:nvPicPr>
              <p:cNvPr id="11" name="Ink 10">
                <a:extLst>
                  <a:ext uri="{FF2B5EF4-FFF2-40B4-BE49-F238E27FC236}">
                    <a16:creationId xmlns:a16="http://schemas.microsoft.com/office/drawing/2014/main" id="{A00005AE-2D57-B082-5EDC-6CE26C890C5F}"/>
                  </a:ext>
                </a:extLst>
              </p:cNvPr>
              <p:cNvPicPr/>
              <p:nvPr/>
            </p:nvPicPr>
            <p:blipFill>
              <a:blip r:embed="rId6"/>
              <a:stretch>
                <a:fillRect/>
              </a:stretch>
            </p:blipFill>
            <p:spPr>
              <a:xfrm>
                <a:off x="9291720" y="3798188"/>
                <a:ext cx="18000" cy="18000"/>
              </a:xfrm>
              <a:prstGeom prst="rect">
                <a:avLst/>
              </a:prstGeom>
            </p:spPr>
          </p:pic>
        </mc:Fallback>
      </mc:AlternateContent>
      <p:sp>
        <p:nvSpPr>
          <p:cNvPr id="15" name="Down Arrow 14">
            <a:extLst>
              <a:ext uri="{FF2B5EF4-FFF2-40B4-BE49-F238E27FC236}">
                <a16:creationId xmlns:a16="http://schemas.microsoft.com/office/drawing/2014/main" id="{6C8548C3-AACB-4DB7-E778-52776102F0BA}"/>
              </a:ext>
            </a:extLst>
          </p:cNvPr>
          <p:cNvSpPr/>
          <p:nvPr/>
        </p:nvSpPr>
        <p:spPr>
          <a:xfrm rot="20428974" flipH="1">
            <a:off x="3087841" y="825486"/>
            <a:ext cx="263392" cy="171180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333CCD65-F626-D4D0-C075-2A18CD2D287E}"/>
                  </a:ext>
                </a:extLst>
              </p14:cNvPr>
              <p14:cNvContentPartPr/>
              <p14:nvPr/>
            </p14:nvContentPartPr>
            <p14:xfrm>
              <a:off x="714837" y="2502772"/>
              <a:ext cx="7101720" cy="628920"/>
            </p14:xfrm>
          </p:contentPart>
        </mc:Choice>
        <mc:Fallback xmlns="">
          <p:pic>
            <p:nvPicPr>
              <p:cNvPr id="16" name="Ink 15">
                <a:extLst>
                  <a:ext uri="{FF2B5EF4-FFF2-40B4-BE49-F238E27FC236}">
                    <a16:creationId xmlns:a16="http://schemas.microsoft.com/office/drawing/2014/main" id="{333CCD65-F626-D4D0-C075-2A18CD2D287E}"/>
                  </a:ext>
                </a:extLst>
              </p:cNvPr>
              <p:cNvPicPr/>
              <p:nvPr/>
            </p:nvPicPr>
            <p:blipFill>
              <a:blip r:embed="rId8"/>
              <a:stretch>
                <a:fillRect/>
              </a:stretch>
            </p:blipFill>
            <p:spPr>
              <a:xfrm>
                <a:off x="696837" y="2484772"/>
                <a:ext cx="7137360" cy="66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9BBF39AD-8432-562B-A4D7-01647B484BD4}"/>
                  </a:ext>
                </a:extLst>
              </p14:cNvPr>
              <p14:cNvContentPartPr/>
              <p14:nvPr/>
            </p14:nvContentPartPr>
            <p14:xfrm>
              <a:off x="-1103452" y="1681388"/>
              <a:ext cx="4320" cy="2880"/>
            </p14:xfrm>
          </p:contentPart>
        </mc:Choice>
        <mc:Fallback xmlns="">
          <p:pic>
            <p:nvPicPr>
              <p:cNvPr id="17" name="Ink 16">
                <a:extLst>
                  <a:ext uri="{FF2B5EF4-FFF2-40B4-BE49-F238E27FC236}">
                    <a16:creationId xmlns:a16="http://schemas.microsoft.com/office/drawing/2014/main" id="{9BBF39AD-8432-562B-A4D7-01647B484BD4}"/>
                  </a:ext>
                </a:extLst>
              </p:cNvPr>
              <p:cNvPicPr/>
              <p:nvPr/>
            </p:nvPicPr>
            <p:blipFill>
              <a:blip r:embed="rId10"/>
              <a:stretch>
                <a:fillRect/>
              </a:stretch>
            </p:blipFill>
            <p:spPr>
              <a:xfrm>
                <a:off x="-1121092" y="1663388"/>
                <a:ext cx="39960" cy="38520"/>
              </a:xfrm>
              <a:prstGeom prst="rect">
                <a:avLst/>
              </a:prstGeom>
            </p:spPr>
          </p:pic>
        </mc:Fallback>
      </mc:AlternateContent>
      <p:pic>
        <p:nvPicPr>
          <p:cNvPr id="19" name="Picture 18">
            <a:extLst>
              <a:ext uri="{FF2B5EF4-FFF2-40B4-BE49-F238E27FC236}">
                <a16:creationId xmlns:a16="http://schemas.microsoft.com/office/drawing/2014/main" id="{0345313D-D149-F4DF-3159-5EB38969ADE4}"/>
              </a:ext>
            </a:extLst>
          </p:cNvPr>
          <p:cNvPicPr>
            <a:picLocks noChangeAspect="1"/>
          </p:cNvPicPr>
          <p:nvPr/>
        </p:nvPicPr>
        <p:blipFill>
          <a:blip r:embed="rId11"/>
          <a:stretch>
            <a:fillRect/>
          </a:stretch>
        </p:blipFill>
        <p:spPr>
          <a:xfrm rot="5400000">
            <a:off x="5959838" y="2649682"/>
            <a:ext cx="5299364" cy="6858000"/>
          </a:xfrm>
          <a:prstGeom prst="rect">
            <a:avLst/>
          </a:prstGeom>
        </p:spPr>
      </p:pic>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D9F97450-5025-AA84-F7A2-3FFB24CAB2A9}"/>
                  </a:ext>
                </a:extLst>
              </p14:cNvPr>
              <p14:cNvContentPartPr/>
              <p14:nvPr/>
            </p14:nvContentPartPr>
            <p14:xfrm>
              <a:off x="5867108" y="6010748"/>
              <a:ext cx="3686040" cy="460080"/>
            </p14:xfrm>
          </p:contentPart>
        </mc:Choice>
        <mc:Fallback xmlns="">
          <p:pic>
            <p:nvPicPr>
              <p:cNvPr id="20" name="Ink 19">
                <a:extLst>
                  <a:ext uri="{FF2B5EF4-FFF2-40B4-BE49-F238E27FC236}">
                    <a16:creationId xmlns:a16="http://schemas.microsoft.com/office/drawing/2014/main" id="{D9F97450-5025-AA84-F7A2-3FFB24CAB2A9}"/>
                  </a:ext>
                </a:extLst>
              </p:cNvPr>
              <p:cNvPicPr/>
              <p:nvPr/>
            </p:nvPicPr>
            <p:blipFill>
              <a:blip r:embed="rId13"/>
              <a:stretch>
                <a:fillRect/>
              </a:stretch>
            </p:blipFill>
            <p:spPr>
              <a:xfrm>
                <a:off x="5849468" y="5992748"/>
                <a:ext cx="372168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7CD7B1DE-8176-B34D-9EF6-5952F0C23E1B}"/>
                  </a:ext>
                </a:extLst>
              </p14:cNvPr>
              <p14:cNvContentPartPr/>
              <p14:nvPr/>
            </p14:nvContentPartPr>
            <p14:xfrm>
              <a:off x="3038948" y="601028"/>
              <a:ext cx="360" cy="360"/>
            </p14:xfrm>
          </p:contentPart>
        </mc:Choice>
        <mc:Fallback xmlns="">
          <p:pic>
            <p:nvPicPr>
              <p:cNvPr id="21" name="Ink 20">
                <a:extLst>
                  <a:ext uri="{FF2B5EF4-FFF2-40B4-BE49-F238E27FC236}">
                    <a16:creationId xmlns:a16="http://schemas.microsoft.com/office/drawing/2014/main" id="{7CD7B1DE-8176-B34D-9EF6-5952F0C23E1B}"/>
                  </a:ext>
                </a:extLst>
              </p:cNvPr>
              <p:cNvPicPr/>
              <p:nvPr/>
            </p:nvPicPr>
            <p:blipFill>
              <a:blip r:embed="rId15"/>
              <a:stretch>
                <a:fillRect/>
              </a:stretch>
            </p:blipFill>
            <p:spPr>
              <a:xfrm>
                <a:off x="3020948" y="583388"/>
                <a:ext cx="36000" cy="36000"/>
              </a:xfrm>
              <a:prstGeom prst="rect">
                <a:avLst/>
              </a:prstGeom>
            </p:spPr>
          </p:pic>
        </mc:Fallback>
      </mc:AlternateContent>
      <p:sp>
        <p:nvSpPr>
          <p:cNvPr id="5" name="TextBox 4">
            <a:extLst>
              <a:ext uri="{FF2B5EF4-FFF2-40B4-BE49-F238E27FC236}">
                <a16:creationId xmlns:a16="http://schemas.microsoft.com/office/drawing/2014/main" id="{DB47657A-9DFA-04D8-0327-DA4FB1159105}"/>
              </a:ext>
            </a:extLst>
          </p:cNvPr>
          <p:cNvSpPr txBox="1"/>
          <p:nvPr/>
        </p:nvSpPr>
        <p:spPr>
          <a:xfrm>
            <a:off x="8685463" y="2435266"/>
            <a:ext cx="3287859" cy="701731"/>
          </a:xfrm>
          <a:prstGeom prst="rect">
            <a:avLst/>
          </a:prstGeom>
          <a:noFill/>
        </p:spPr>
        <p:txBody>
          <a:bodyPr wrap="square">
            <a:spAutoFit/>
          </a:bodyPr>
          <a:lstStyle/>
          <a:p>
            <a:pPr marL="0" marR="0" lvl="0" indent="0" algn="ctr">
              <a:lnSpc>
                <a:spcPct val="90000"/>
              </a:lnSpc>
              <a:spcBef>
                <a:spcPct val="0"/>
              </a:spcBef>
              <a:spcAft>
                <a:spcPts val="600"/>
              </a:spcAft>
            </a:pPr>
            <a:r>
              <a:rPr lang="en-US" sz="4400" kern="1200" dirty="0">
                <a:solidFill>
                  <a:schemeClr val="tx1"/>
                </a:solidFill>
                <a:latin typeface="+mn-lt"/>
                <a:ea typeface="+mj-ea"/>
                <a:cs typeface="+mj-cs"/>
                <a:sym typeface="Times New Roman"/>
              </a:rPr>
              <a:t>WRONG !!!</a:t>
            </a:r>
          </a:p>
        </p:txBody>
      </p:sp>
      <p:sp>
        <p:nvSpPr>
          <p:cNvPr id="6" name="Down Arrow 5">
            <a:extLst>
              <a:ext uri="{FF2B5EF4-FFF2-40B4-BE49-F238E27FC236}">
                <a16:creationId xmlns:a16="http://schemas.microsoft.com/office/drawing/2014/main" id="{8C5488E4-42D7-E34D-CA1C-4FC9DB24C08D}"/>
              </a:ext>
            </a:extLst>
          </p:cNvPr>
          <p:cNvSpPr/>
          <p:nvPr/>
        </p:nvSpPr>
        <p:spPr>
          <a:xfrm rot="1100486" flipH="1">
            <a:off x="9982758" y="3011542"/>
            <a:ext cx="261625" cy="31096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56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92BCA724-3702-4EDA-943E-CF8F679C6ECE}"/>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C12D5F9C-52AB-5095-7500-7F999C7DC9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C17ECAEF-D8F3-FE58-9D8F-7E3DEDC10789}"/>
              </a:ext>
            </a:extLst>
          </p:cNvPr>
          <p:cNvSpPr txBox="1"/>
          <p:nvPr/>
        </p:nvSpPr>
        <p:spPr>
          <a:xfrm>
            <a:off x="218678" y="665746"/>
            <a:ext cx="11973322" cy="594004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a:solidFill>
                  <a:schemeClr val="dk1"/>
                </a:solidFill>
                <a:latin typeface="+mn-lt"/>
                <a:ea typeface="Times New Roman"/>
                <a:cs typeface="Times New Roman"/>
                <a:sym typeface="Times New Roman"/>
              </a:rPr>
              <a:t>Spring House &amp; Garden Tour</a:t>
            </a:r>
          </a:p>
          <a:p>
            <a:pPr marL="0" marR="0" lvl="0" indent="0" rtl="0">
              <a:spcBef>
                <a:spcPts val="0"/>
              </a:spcBef>
              <a:spcAft>
                <a:spcPts val="0"/>
              </a:spcAft>
              <a:buNone/>
            </a:pPr>
            <a:r>
              <a:rPr lang="en-US" sz="3600" b="1" dirty="0">
                <a:solidFill>
                  <a:schemeClr val="dk1"/>
                </a:solidFill>
                <a:latin typeface="+mn-lt"/>
                <a:ea typeface="Times New Roman"/>
                <a:cs typeface="Times New Roman"/>
                <a:sym typeface="Times New Roman"/>
              </a:rPr>
              <a:t>Saturday, June 7 &amp; Sunday, June 8, 2025</a:t>
            </a:r>
          </a:p>
          <a:p>
            <a:pPr marL="0" marR="0" lvl="0" indent="0" rtl="0">
              <a:spcBef>
                <a:spcPts val="0"/>
              </a:spcBef>
              <a:spcAft>
                <a:spcPts val="0"/>
              </a:spcAft>
              <a:buNone/>
            </a:pPr>
            <a:r>
              <a:rPr lang="en-US" sz="3600" b="1" dirty="0">
                <a:solidFill>
                  <a:schemeClr val="dk1"/>
                </a:solidFill>
                <a:latin typeface="+mn-lt"/>
                <a:ea typeface="Times New Roman"/>
                <a:cs typeface="Times New Roman"/>
                <a:sym typeface="Times New Roman"/>
              </a:rPr>
              <a:t>10:00 am to 5:00 pm</a:t>
            </a: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342900" indent="-342900">
              <a:buFont typeface="Wingdings" pitchFamily="2" charset="2"/>
              <a:buChar char=""/>
            </a:pPr>
            <a:r>
              <a:rPr lang="en-US" sz="3200" dirty="0">
                <a:effectLst/>
                <a:latin typeface="+mn-lt"/>
                <a:ea typeface="Times New Roman" panose="02020603050405020304" pitchFamily="18" charset="0"/>
              </a:rPr>
              <a:t>Sign-ups for docent and other volunteers </a:t>
            </a:r>
            <a:r>
              <a:rPr lang="en-US" sz="3200" dirty="0">
                <a:solidFill>
                  <a:schemeClr val="dk1"/>
                </a:solidFill>
                <a:latin typeface="+mn-lt"/>
                <a:ea typeface="Times New Roman"/>
                <a:cs typeface="Times New Roman"/>
                <a:sym typeface="Times New Roman"/>
              </a:rPr>
              <a:t>[</a:t>
            </a:r>
            <a:r>
              <a:rPr lang="en-US" sz="3200" b="1" dirty="0">
                <a:solidFill>
                  <a:srgbClr val="FF0000"/>
                </a:solidFill>
                <a:latin typeface="+mn-lt"/>
                <a:ea typeface="Times New Roman"/>
                <a:cs typeface="Times New Roman"/>
                <a:sym typeface="Times New Roman"/>
              </a:rPr>
              <a:t>See next slide</a:t>
            </a:r>
            <a:r>
              <a:rPr lang="en-US" sz="3200" dirty="0">
                <a:solidFill>
                  <a:schemeClr val="dk1"/>
                </a:solidFill>
                <a:latin typeface="+mn-lt"/>
                <a:ea typeface="Times New Roman"/>
                <a:cs typeface="Times New Roman"/>
                <a:sym typeface="Times New Roman"/>
              </a:rPr>
              <a:t>] </a:t>
            </a:r>
          </a:p>
          <a:p>
            <a:pPr marL="342900" indent="-342900">
              <a:buFont typeface="Wingdings" pitchFamily="2" charset="2"/>
              <a:buChar char=""/>
            </a:pPr>
            <a:r>
              <a:rPr lang="en-US" sz="3200" kern="0" dirty="0">
                <a:effectLst/>
                <a:latin typeface="+mn-lt"/>
                <a:ea typeface="Times New Roman" panose="02020603050405020304" pitchFamily="18" charset="0"/>
              </a:rPr>
              <a:t>11 houses and 3 stand-alone gardens on tour </a:t>
            </a:r>
          </a:p>
          <a:p>
            <a:pPr marL="744538" lvl="1" indent="-338138">
              <a:buFont typeface="Wingdings" pitchFamily="2" charset="2"/>
              <a:buChar char=""/>
            </a:pPr>
            <a:r>
              <a:rPr lang="en-US" sz="3200" dirty="0">
                <a:latin typeface="+mn-lt"/>
              </a:rPr>
              <a:t>Tour goers will see all four quadrants of the Square</a:t>
            </a:r>
            <a:r>
              <a:rPr lang="en-US" sz="3200" dirty="0">
                <a:effectLst/>
                <a:latin typeface="+mn-lt"/>
              </a:rPr>
              <a:t> </a:t>
            </a:r>
          </a:p>
          <a:p>
            <a:pPr marL="342900" indent="-342900">
              <a:buFont typeface="Wingdings" pitchFamily="2" charset="2"/>
              <a:buChar char=""/>
            </a:pPr>
            <a:r>
              <a:rPr lang="en-US" sz="3200" dirty="0">
                <a:effectLst/>
                <a:latin typeface="+mn-lt"/>
                <a:ea typeface="Times New Roman" panose="02020603050405020304" pitchFamily="18" charset="0"/>
              </a:rPr>
              <a:t>Tour Book copy has been submitted</a:t>
            </a:r>
          </a:p>
          <a:p>
            <a:pPr marL="342900" marR="0" lvl="0" indent="-342900">
              <a:buFont typeface="Wingdings" pitchFamily="2" charset="2"/>
              <a:buChar char=""/>
            </a:pPr>
            <a:r>
              <a:rPr lang="en-US" sz="3200" dirty="0">
                <a:effectLst/>
                <a:latin typeface="+mn-lt"/>
                <a:ea typeface="Times New Roman" panose="02020603050405020304" pitchFamily="18" charset="0"/>
              </a:rPr>
              <a:t>Posters, park gate banners, and yard signs are up</a:t>
            </a:r>
          </a:p>
          <a:p>
            <a:pPr marL="342900" marR="0" lvl="0" indent="-342900">
              <a:buFont typeface="Wingdings" pitchFamily="2" charset="2"/>
              <a:buChar char=""/>
            </a:pPr>
            <a:r>
              <a:rPr lang="en-US" sz="3200" dirty="0">
                <a:effectLst/>
                <a:latin typeface="+mn-lt"/>
                <a:ea typeface="Times New Roman" panose="02020603050405020304" pitchFamily="18" charset="0"/>
              </a:rPr>
              <a:t>Carriages and Trolleys have been reserved</a:t>
            </a:r>
          </a:p>
          <a:p>
            <a:pPr marL="342900" marR="0" lvl="0" indent="-342900">
              <a:buFont typeface="Wingdings" pitchFamily="2" charset="2"/>
              <a:buChar char=""/>
            </a:pPr>
            <a:r>
              <a:rPr lang="en-US" sz="3200" i="1" dirty="0">
                <a:effectLst/>
                <a:latin typeface="+mn-lt"/>
                <a:ea typeface="Times New Roman" panose="02020603050405020304" pitchFamily="18" charset="0"/>
              </a:rPr>
              <a:t>Post-Dispatch</a:t>
            </a:r>
            <a:r>
              <a:rPr lang="en-US" sz="3200" dirty="0">
                <a:effectLst/>
                <a:latin typeface="+mn-lt"/>
                <a:ea typeface="Times New Roman" panose="02020603050405020304" pitchFamily="18" charset="0"/>
              </a:rPr>
              <a:t> to do story with photos on a selected home</a:t>
            </a:r>
          </a:p>
          <a:p>
            <a:pPr marL="342900" marR="0" lvl="0" indent="-342900">
              <a:buFont typeface="Wingdings" pitchFamily="2" charset="2"/>
              <a:buChar char=""/>
            </a:pPr>
            <a:r>
              <a:rPr lang="en-US" sz="3200" dirty="0">
                <a:effectLst/>
                <a:latin typeface="+mn-lt"/>
                <a:ea typeface="Times New Roman" panose="02020603050405020304" pitchFamily="18" charset="0"/>
              </a:rPr>
              <a:t>Tour dedication to Tom &amp; Lynne Keay</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3039FDC-1203-4C06-28E8-838D53C83931}"/>
                  </a:ext>
                </a:extLst>
              </p14:cNvPr>
              <p14:cNvContentPartPr/>
              <p14:nvPr/>
            </p14:nvContentPartPr>
            <p14:xfrm>
              <a:off x="4090080" y="1814228"/>
              <a:ext cx="10440" cy="4680"/>
            </p14:xfrm>
          </p:contentPart>
        </mc:Choice>
        <mc:Fallback xmlns="">
          <p:pic>
            <p:nvPicPr>
              <p:cNvPr id="3" name="Ink 2">
                <a:extLst>
                  <a:ext uri="{FF2B5EF4-FFF2-40B4-BE49-F238E27FC236}">
                    <a16:creationId xmlns:a16="http://schemas.microsoft.com/office/drawing/2014/main" id="{93039FDC-1203-4C06-28E8-838D53C83931}"/>
                  </a:ext>
                </a:extLst>
              </p:cNvPr>
              <p:cNvPicPr/>
              <p:nvPr/>
            </p:nvPicPr>
            <p:blipFill>
              <a:blip r:embed="rId5"/>
              <a:stretch>
                <a:fillRect/>
              </a:stretch>
            </p:blipFill>
            <p:spPr>
              <a:xfrm>
                <a:off x="4072440" y="1796228"/>
                <a:ext cx="46080" cy="40320"/>
              </a:xfrm>
              <a:prstGeom prst="rect">
                <a:avLst/>
              </a:prstGeom>
            </p:spPr>
          </p:pic>
        </mc:Fallback>
      </mc:AlternateContent>
    </p:spTree>
    <p:extLst>
      <p:ext uri="{BB962C8B-B14F-4D97-AF65-F5344CB8AC3E}">
        <p14:creationId xmlns:p14="http://schemas.microsoft.com/office/powerpoint/2010/main" val="365777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93AA31F6-4380-BDB5-D2F8-0FFF9B4AFA46}"/>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3B593E8C-5DC5-D0C0-87B6-B9BD9DC430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CBBE9A1D-3AB3-D001-764B-1BDC6BAEA4EC}"/>
              </a:ext>
            </a:extLst>
          </p:cNvPr>
          <p:cNvSpPr txBox="1"/>
          <p:nvPr/>
        </p:nvSpPr>
        <p:spPr>
          <a:xfrm>
            <a:off x="218677" y="665746"/>
            <a:ext cx="7055645" cy="66171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Spring House &amp; Garden Tour</a:t>
            </a:r>
          </a:p>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Sat., June 7 &amp; Sun., June 8, 2025</a:t>
            </a:r>
          </a:p>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10:00 am to 5:00 pm</a:t>
            </a:r>
          </a:p>
          <a:p>
            <a:pPr marL="0" marR="0" lvl="0" indent="0" algn="ctr" rtl="0">
              <a:spcBef>
                <a:spcPts val="0"/>
              </a:spcBef>
              <a:spcAft>
                <a:spcPts val="0"/>
              </a:spcAft>
              <a:buNone/>
            </a:pPr>
            <a:endParaRPr lang="en-US" sz="3600" b="1" dirty="0">
              <a:solidFill>
                <a:schemeClr val="dk1"/>
              </a:solidFill>
              <a:latin typeface="+mn-lt"/>
              <a:ea typeface="Times New Roman"/>
              <a:cs typeface="Times New Roman"/>
              <a:sym typeface="Times New Roman"/>
            </a:endParaRPr>
          </a:p>
          <a:p>
            <a:r>
              <a:rPr lang="en-US" sz="4800" dirty="0">
                <a:effectLst/>
                <a:latin typeface="+mn-lt"/>
                <a:ea typeface="Times New Roman" panose="02020603050405020304" pitchFamily="18" charset="0"/>
              </a:rPr>
              <a:t>Sign-up for docent and other volunteer slots </a:t>
            </a:r>
            <a:r>
              <a:rPr lang="en-US" sz="4800" dirty="0">
                <a:solidFill>
                  <a:srgbClr val="FF0000"/>
                </a:solidFill>
                <a:effectLst/>
                <a:latin typeface="+mn-lt"/>
                <a:ea typeface="Times New Roman" panose="02020603050405020304" pitchFamily="18" charset="0"/>
              </a:rPr>
              <a:t>&gt;&gt;&gt;</a:t>
            </a:r>
          </a:p>
          <a:p>
            <a:pPr marL="174625" marR="0" lvl="0" algn="ctr" rtl="0">
              <a:spcBef>
                <a:spcPts val="0"/>
              </a:spcBef>
              <a:spcAft>
                <a:spcPts val="0"/>
              </a:spcAft>
            </a:pPr>
            <a:endParaRPr lang="en-US" sz="2000" dirty="0">
              <a:latin typeface="+mn-lt"/>
              <a:ea typeface="Times New Roman"/>
            </a:endParaRPr>
          </a:p>
          <a:p>
            <a:pPr marL="174625" marR="0" lvl="0" algn="ctr" rtl="0">
              <a:spcBef>
                <a:spcPts val="0"/>
              </a:spcBef>
              <a:spcAft>
                <a:spcPts val="0"/>
              </a:spcAft>
            </a:pPr>
            <a:r>
              <a:rPr lang="en-US" sz="3200" b="1" dirty="0">
                <a:solidFill>
                  <a:schemeClr val="dk1"/>
                </a:solidFill>
                <a:latin typeface="+mn-lt"/>
                <a:ea typeface="Times New Roman"/>
                <a:cs typeface="Times New Roman"/>
                <a:sym typeface="Times New Roman"/>
              </a:rPr>
              <a:t>Afterparty: 6:00 pm Sun. June 8th</a:t>
            </a:r>
            <a:r>
              <a:rPr lang="en-US" sz="3200" dirty="0">
                <a:solidFill>
                  <a:schemeClr val="dk1"/>
                </a:solidFill>
                <a:latin typeface="+mn-lt"/>
                <a:ea typeface="Times New Roman"/>
                <a:cs typeface="Times New Roman"/>
                <a:sym typeface="Times New Roman"/>
              </a:rPr>
              <a:t> </a:t>
            </a:r>
          </a:p>
          <a:p>
            <a:pPr marL="174625" marR="0" lvl="0" algn="ctr" rtl="0">
              <a:spcBef>
                <a:spcPts val="0"/>
              </a:spcBef>
              <a:spcAft>
                <a:spcPts val="0"/>
              </a:spcAft>
            </a:pPr>
            <a:r>
              <a:rPr lang="en-US" sz="3200" b="1" dirty="0">
                <a:solidFill>
                  <a:schemeClr val="dk1"/>
                </a:solidFill>
                <a:latin typeface="+mn-lt"/>
                <a:ea typeface="Times New Roman"/>
                <a:cs typeface="Times New Roman"/>
                <a:sym typeface="Times New Roman"/>
              </a:rPr>
              <a:t>@ </a:t>
            </a:r>
            <a:r>
              <a:rPr lang="en-US" sz="3200" b="1" dirty="0" err="1">
                <a:solidFill>
                  <a:schemeClr val="dk1"/>
                </a:solidFill>
                <a:latin typeface="+mn-lt"/>
                <a:ea typeface="Times New Roman"/>
                <a:cs typeface="Times New Roman"/>
                <a:sym typeface="Times New Roman"/>
              </a:rPr>
              <a:t>SqWires</a:t>
            </a:r>
            <a:r>
              <a:rPr lang="en-US" sz="3200" b="1" dirty="0">
                <a:solidFill>
                  <a:schemeClr val="dk1"/>
                </a:solidFill>
                <a:latin typeface="+mn-lt"/>
                <a:ea typeface="Times New Roman"/>
                <a:cs typeface="Times New Roman"/>
                <a:sym typeface="Times New Roman"/>
              </a:rPr>
              <a:t> Annex </a:t>
            </a:r>
          </a:p>
          <a:p>
            <a:pPr marL="174625" marR="0" lvl="0" algn="ctr" rtl="0">
              <a:spcBef>
                <a:spcPts val="0"/>
              </a:spcBef>
              <a:spcAft>
                <a:spcPts val="0"/>
              </a:spcAft>
            </a:pPr>
            <a:r>
              <a:rPr lang="en-US" sz="3200" dirty="0">
                <a:solidFill>
                  <a:schemeClr val="dk1"/>
                </a:solidFill>
                <a:latin typeface="+mn-lt"/>
                <a:ea typeface="Times New Roman"/>
                <a:cs typeface="Times New Roman"/>
                <a:sym typeface="Times New Roman"/>
              </a:rPr>
              <a:t>(for homeowners, docents, volunteers)</a:t>
            </a:r>
          </a:p>
          <a:p>
            <a:r>
              <a:rPr lang="en-US" sz="4800" dirty="0">
                <a:effectLst/>
                <a:latin typeface="+mn-lt"/>
                <a:ea typeface="Times New Roman" panose="02020603050405020304" pitchFamily="18" charset="0"/>
              </a:rPr>
              <a:t> </a:t>
            </a:r>
            <a:endParaRPr lang="en-US" sz="4800" baseline="30000" dirty="0">
              <a:latin typeface="+mn-lt"/>
              <a:ea typeface="Times New Roman" panose="02020603050405020304" pitchFamily="18" charset="0"/>
            </a:endParaRPr>
          </a:p>
        </p:txBody>
      </p:sp>
      <p:pic>
        <p:nvPicPr>
          <p:cNvPr id="3" name="Picture 2">
            <a:extLst>
              <a:ext uri="{FF2B5EF4-FFF2-40B4-BE49-F238E27FC236}">
                <a16:creationId xmlns:a16="http://schemas.microsoft.com/office/drawing/2014/main" id="{EDE984FF-2F00-4076-9044-EDD5954389C6}"/>
              </a:ext>
            </a:extLst>
          </p:cNvPr>
          <p:cNvPicPr>
            <a:picLocks noChangeAspect="1"/>
          </p:cNvPicPr>
          <p:nvPr/>
        </p:nvPicPr>
        <p:blipFill>
          <a:blip r:embed="rId4"/>
          <a:stretch>
            <a:fillRect/>
          </a:stretch>
        </p:blipFill>
        <p:spPr>
          <a:xfrm>
            <a:off x="7274322" y="1959326"/>
            <a:ext cx="4699000" cy="4699000"/>
          </a:xfrm>
          <a:prstGeom prst="rect">
            <a:avLst/>
          </a:prstGeom>
        </p:spPr>
      </p:pic>
    </p:spTree>
    <p:extLst>
      <p:ext uri="{BB962C8B-B14F-4D97-AF65-F5344CB8AC3E}">
        <p14:creationId xmlns:p14="http://schemas.microsoft.com/office/powerpoint/2010/main" val="121982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BE5DF2CF-8C23-15CC-983F-A2B870C4AE24}"/>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B192D379-587F-C9E7-068F-34C3653082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87082ED-C2C3-18F3-ECB4-8E2950BACDF8}"/>
              </a:ext>
            </a:extLst>
          </p:cNvPr>
          <p:cNvSpPr txBox="1"/>
          <p:nvPr/>
        </p:nvSpPr>
        <p:spPr>
          <a:xfrm>
            <a:off x="0" y="1053778"/>
            <a:ext cx="11748410" cy="5425519"/>
          </a:xfrm>
          <a:prstGeom prst="rect">
            <a:avLst/>
          </a:prstGeom>
        </p:spPr>
        <p:txBody>
          <a:bodyPr spcFirstLastPara="1" vert="horz" lIns="91440" tIns="45720" rIns="91440" bIns="45720" rtlCol="0" anchor="b" anchorCtr="0">
            <a:normAutofit fontScale="62500" lnSpcReduction="20000"/>
          </a:bodyPr>
          <a:lstStyle/>
          <a:p>
            <a:pPr marL="0" marR="0" lvl="0" indent="0" algn="ctr">
              <a:lnSpc>
                <a:spcPct val="120000"/>
              </a:lnSpc>
              <a:spcBef>
                <a:spcPct val="0"/>
              </a:spcBef>
            </a:pPr>
            <a:r>
              <a:rPr lang="en-US" sz="5700" b="1" kern="1200" dirty="0">
                <a:solidFill>
                  <a:schemeClr val="tx1"/>
                </a:solidFill>
                <a:latin typeface="+mn-lt"/>
                <a:ea typeface="+mj-ea"/>
                <a:cs typeface="+mj-cs"/>
                <a:sym typeface="Times New Roman"/>
              </a:rPr>
              <a:t>Approval of </a:t>
            </a:r>
          </a:p>
          <a:p>
            <a:pPr marL="0" marR="0" lvl="0" indent="0" algn="ctr">
              <a:lnSpc>
                <a:spcPct val="120000"/>
              </a:lnSpc>
              <a:spcBef>
                <a:spcPct val="0"/>
              </a:spcBef>
            </a:pPr>
            <a:r>
              <a:rPr lang="en-US" sz="5700" b="1" kern="1200" dirty="0">
                <a:solidFill>
                  <a:schemeClr val="tx1"/>
                </a:solidFill>
                <a:latin typeface="+mn-lt"/>
                <a:ea typeface="+mj-ea"/>
                <a:cs typeface="+mj-cs"/>
                <a:sym typeface="Times New Roman"/>
              </a:rPr>
              <a:t>April 9, 2025</a:t>
            </a:r>
          </a:p>
          <a:p>
            <a:pPr marL="0" marR="0" lvl="0" indent="0" algn="ctr">
              <a:lnSpc>
                <a:spcPct val="120000"/>
              </a:lnSpc>
              <a:spcBef>
                <a:spcPct val="0"/>
              </a:spcBef>
            </a:pPr>
            <a:r>
              <a:rPr lang="en-US" sz="5700" b="1" kern="1200" dirty="0">
                <a:solidFill>
                  <a:schemeClr val="tx1"/>
                </a:solidFill>
                <a:latin typeface="+mn-lt"/>
                <a:ea typeface="+mj-ea"/>
                <a:cs typeface="+mj-cs"/>
                <a:sym typeface="Times New Roman"/>
              </a:rPr>
              <a:t>Membership Meeting Minutes</a:t>
            </a:r>
          </a:p>
          <a:p>
            <a:pPr marL="0" marR="0" lvl="0" indent="0" algn="ctr">
              <a:lnSpc>
                <a:spcPct val="90000"/>
              </a:lnSpc>
              <a:spcBef>
                <a:spcPct val="0"/>
              </a:spcBef>
              <a:spcAft>
                <a:spcPts val="600"/>
              </a:spcAft>
            </a:pPr>
            <a:endParaRPr lang="en-US" sz="5700" b="1" kern="1200" dirty="0">
              <a:solidFill>
                <a:schemeClr val="tx1"/>
              </a:solidFill>
              <a:latin typeface="+mn-lt"/>
              <a:ea typeface="+mj-ea"/>
              <a:cs typeface="+mj-cs"/>
              <a:sym typeface="Times New Roman"/>
            </a:endParaRPr>
          </a:p>
          <a:p>
            <a:pPr marL="1152525" marR="0" lvl="0">
              <a:lnSpc>
                <a:spcPct val="90000"/>
              </a:lnSpc>
              <a:spcBef>
                <a:spcPct val="0"/>
              </a:spcBef>
              <a:spcAft>
                <a:spcPts val="600"/>
              </a:spcAft>
            </a:pPr>
            <a:r>
              <a:rPr lang="en-US" sz="5700" kern="1200" dirty="0">
                <a:solidFill>
                  <a:schemeClr val="tx1"/>
                </a:solidFill>
                <a:latin typeface="+mn-lt"/>
                <a:ea typeface="+mj-ea"/>
                <a:cs typeface="+mj-cs"/>
                <a:sym typeface="Times New Roman"/>
              </a:rPr>
              <a:t>Is there a motion to approve the April minutes?</a:t>
            </a:r>
          </a:p>
          <a:p>
            <a:pPr marL="1152525" marR="0" lvl="0">
              <a:lnSpc>
                <a:spcPct val="90000"/>
              </a:lnSpc>
              <a:spcBef>
                <a:spcPct val="0"/>
              </a:spcBef>
              <a:spcAft>
                <a:spcPts val="600"/>
              </a:spcAft>
            </a:pPr>
            <a:endParaRPr lang="en-US" sz="5700" kern="1200" dirty="0">
              <a:solidFill>
                <a:schemeClr val="tx1"/>
              </a:solidFill>
              <a:latin typeface="+mn-lt"/>
              <a:ea typeface="+mj-ea"/>
              <a:cs typeface="+mj-cs"/>
              <a:sym typeface="Times New Roman"/>
            </a:endParaRPr>
          </a:p>
          <a:p>
            <a:pPr marL="1152525" marR="0" lvl="0">
              <a:lnSpc>
                <a:spcPct val="90000"/>
              </a:lnSpc>
              <a:spcBef>
                <a:spcPct val="0"/>
              </a:spcBef>
              <a:spcAft>
                <a:spcPts val="600"/>
              </a:spcAft>
            </a:pPr>
            <a:r>
              <a:rPr lang="en-US" sz="5700" kern="1200" dirty="0">
                <a:solidFill>
                  <a:schemeClr val="tx1"/>
                </a:solidFill>
                <a:latin typeface="+mn-lt"/>
                <a:ea typeface="+mj-ea"/>
                <a:cs typeface="+mj-cs"/>
                <a:sym typeface="Times New Roman"/>
              </a:rPr>
              <a:t>Is there a second? </a:t>
            </a:r>
          </a:p>
          <a:p>
            <a:pPr marL="1552575" marR="0" lvl="0">
              <a:lnSpc>
                <a:spcPct val="90000"/>
              </a:lnSpc>
              <a:spcBef>
                <a:spcPct val="0"/>
              </a:spcBef>
              <a:spcAft>
                <a:spcPts val="600"/>
              </a:spcAft>
            </a:pPr>
            <a:endParaRPr lang="en-US" sz="5700" kern="1200" dirty="0">
              <a:solidFill>
                <a:schemeClr val="tx1"/>
              </a:solidFill>
              <a:latin typeface="+mn-lt"/>
              <a:ea typeface="+mj-ea"/>
              <a:cs typeface="+mj-cs"/>
              <a:sym typeface="Times New Roman"/>
            </a:endParaRPr>
          </a:p>
          <a:p>
            <a:pPr marL="917575" marR="0" lvl="0" algn="ctr">
              <a:lnSpc>
                <a:spcPct val="90000"/>
              </a:lnSpc>
              <a:spcBef>
                <a:spcPct val="0"/>
              </a:spcBef>
              <a:spcAft>
                <a:spcPts val="600"/>
              </a:spcAft>
            </a:pPr>
            <a:r>
              <a:rPr lang="en-US" sz="5700" kern="1200" dirty="0">
                <a:solidFill>
                  <a:schemeClr val="tx1"/>
                </a:solidFill>
                <a:latin typeface="+mn-lt"/>
                <a:ea typeface="+mj-ea"/>
                <a:cs typeface="+mj-cs"/>
              </a:rPr>
              <a:t>The minutes are approved. </a:t>
            </a:r>
          </a:p>
          <a:p>
            <a:pPr marL="917575" marR="0" lvl="0" algn="ctr">
              <a:lnSpc>
                <a:spcPct val="90000"/>
              </a:lnSpc>
              <a:spcBef>
                <a:spcPct val="0"/>
              </a:spcBef>
              <a:spcAft>
                <a:spcPts val="600"/>
              </a:spcAft>
            </a:pPr>
            <a:r>
              <a:rPr lang="en-US" sz="5700" kern="1200" dirty="0">
                <a:solidFill>
                  <a:schemeClr val="tx1"/>
                </a:solidFill>
                <a:latin typeface="+mn-lt"/>
                <a:ea typeface="+mj-ea"/>
                <a:cs typeface="+mj-cs"/>
              </a:rPr>
              <a:t>Thank you. </a:t>
            </a:r>
          </a:p>
          <a:p>
            <a:pPr marL="917575" marR="0" lvl="0" algn="ctr">
              <a:lnSpc>
                <a:spcPct val="90000"/>
              </a:lnSpc>
              <a:spcBef>
                <a:spcPct val="0"/>
              </a:spcBef>
              <a:spcAft>
                <a:spcPts val="600"/>
              </a:spcAft>
            </a:pPr>
            <a:endParaRPr lang="en-US" sz="5700" kern="1200" dirty="0">
              <a:solidFill>
                <a:schemeClr val="tx1"/>
              </a:solidFill>
              <a:latin typeface="+mn-lt"/>
              <a:ea typeface="+mj-ea"/>
              <a:cs typeface="+mj-cs"/>
            </a:endParaRPr>
          </a:p>
        </p:txBody>
      </p:sp>
    </p:spTree>
    <p:extLst>
      <p:ext uri="{BB962C8B-B14F-4D97-AF65-F5344CB8AC3E}">
        <p14:creationId xmlns:p14="http://schemas.microsoft.com/office/powerpoint/2010/main" val="666476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853EB1ED-2CB5-AAC3-C6B2-D86E41C9CA5A}"/>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71376FDD-B4C1-B875-8213-3CC89D4EBC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98708050-054B-67F0-DC0E-D9A0B6E1F2DB}"/>
              </a:ext>
            </a:extLst>
          </p:cNvPr>
          <p:cNvSpPr txBox="1"/>
          <p:nvPr/>
        </p:nvSpPr>
        <p:spPr>
          <a:xfrm>
            <a:off x="-967154" y="129336"/>
            <a:ext cx="12839699" cy="68325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Spring House &amp; Garden Tour</a:t>
            </a:r>
          </a:p>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Sat., June 7 &amp; Sun., June 8, 2025</a:t>
            </a:r>
          </a:p>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10:00 am to 5:00 pm</a:t>
            </a:r>
            <a:endParaRPr lang="en-US" sz="3000" b="1" dirty="0">
              <a:solidFill>
                <a:schemeClr val="dk1"/>
              </a:solidFill>
              <a:latin typeface="+mn-lt"/>
              <a:ea typeface="Times New Roman"/>
              <a:cs typeface="Times New Roman"/>
              <a:sym typeface="Times New Roman"/>
            </a:endParaRPr>
          </a:p>
          <a:p>
            <a:pPr marL="1208088" marR="0" lvl="0" rtl="0">
              <a:spcBef>
                <a:spcPts val="0"/>
              </a:spcBef>
              <a:spcAft>
                <a:spcPts val="0"/>
              </a:spcAft>
              <a:buNone/>
            </a:pPr>
            <a:r>
              <a:rPr lang="en-US" sz="3000" b="1" dirty="0">
                <a:solidFill>
                  <a:schemeClr val="dk1"/>
                </a:solidFill>
                <a:latin typeface="+mn-lt"/>
                <a:ea typeface="Times New Roman"/>
                <a:cs typeface="Times New Roman"/>
                <a:sym typeface="Times New Roman"/>
              </a:rPr>
              <a:t>COMMITTEE:</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Tickets – </a:t>
            </a:r>
            <a:r>
              <a:rPr lang="en-US" sz="3000" dirty="0">
                <a:solidFill>
                  <a:schemeClr val="dk1"/>
                </a:solidFill>
                <a:latin typeface="+mn-lt"/>
                <a:ea typeface="Times New Roman"/>
                <a:cs typeface="Times New Roman"/>
                <a:sym typeface="Times New Roman"/>
              </a:rPr>
              <a:t>Kelly Schlueter (via </a:t>
            </a:r>
            <a:r>
              <a:rPr lang="en-US" sz="3000" dirty="0" err="1">
                <a:solidFill>
                  <a:schemeClr val="dk1"/>
                </a:solidFill>
                <a:latin typeface="+mn-lt"/>
                <a:ea typeface="Times New Roman"/>
                <a:cs typeface="Times New Roman"/>
                <a:sym typeface="Times New Roman"/>
              </a:rPr>
              <a:t>OneCause</a:t>
            </a:r>
            <a:r>
              <a:rPr lang="en-US" sz="3000" dirty="0">
                <a:solidFill>
                  <a:schemeClr val="dk1"/>
                </a:solidFill>
                <a:latin typeface="+mn-lt"/>
                <a:ea typeface="Times New Roman"/>
                <a:cs typeface="Times New Roman"/>
                <a:sym typeface="Times New Roman"/>
              </a:rPr>
              <a:t>) [</a:t>
            </a:r>
            <a:r>
              <a:rPr lang="en-US" sz="3000" b="1" dirty="0">
                <a:solidFill>
                  <a:srgbClr val="FF0000"/>
                </a:solidFill>
                <a:latin typeface="+mn-lt"/>
                <a:ea typeface="Times New Roman"/>
                <a:cs typeface="Times New Roman"/>
                <a:sym typeface="Times New Roman"/>
              </a:rPr>
              <a:t>See next slide</a:t>
            </a:r>
            <a:r>
              <a:rPr lang="en-US" sz="3000" dirty="0">
                <a:solidFill>
                  <a:schemeClr val="dk1"/>
                </a:solidFill>
                <a:latin typeface="+mn-lt"/>
                <a:ea typeface="Times New Roman"/>
                <a:cs typeface="Times New Roman"/>
                <a:sym typeface="Times New Roman"/>
              </a:rPr>
              <a:t>] </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Publicity – </a:t>
            </a:r>
            <a:r>
              <a:rPr lang="en-US" sz="3000" dirty="0">
                <a:solidFill>
                  <a:schemeClr val="dk1"/>
                </a:solidFill>
                <a:latin typeface="+mn-lt"/>
                <a:ea typeface="Times New Roman"/>
                <a:cs typeface="Times New Roman"/>
                <a:sym typeface="Times New Roman"/>
              </a:rPr>
              <a:t>Jamie Winner</a:t>
            </a:r>
          </a:p>
          <a:p>
            <a:pPr marL="1490663"/>
            <a:r>
              <a:rPr lang="en-US" sz="3000" b="1" dirty="0">
                <a:effectLst/>
                <a:latin typeface="+mn-lt"/>
                <a:ea typeface="Times New Roman" panose="02020603050405020304" pitchFamily="18" charset="0"/>
              </a:rPr>
              <a:t>Social Media – </a:t>
            </a:r>
            <a:r>
              <a:rPr lang="en-US" sz="3000" dirty="0">
                <a:effectLst/>
                <a:latin typeface="+mn-lt"/>
                <a:ea typeface="Times New Roman" panose="02020603050405020304" pitchFamily="18" charset="0"/>
              </a:rPr>
              <a:t>Catherine Gilbert</a:t>
            </a:r>
            <a:endParaRPr lang="en-US" sz="3000" dirty="0">
              <a:solidFill>
                <a:schemeClr val="dk1"/>
              </a:solidFill>
              <a:latin typeface="+mn-lt"/>
              <a:ea typeface="Times New Roman"/>
              <a:cs typeface="Times New Roman"/>
              <a:sym typeface="Times New Roman"/>
            </a:endParaRP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Sponsorships – </a:t>
            </a:r>
            <a:r>
              <a:rPr lang="en-US" sz="3000" dirty="0">
                <a:solidFill>
                  <a:schemeClr val="dk1"/>
                </a:solidFill>
                <a:latin typeface="+mn-lt"/>
                <a:ea typeface="Times New Roman"/>
                <a:cs typeface="Times New Roman"/>
                <a:sym typeface="Times New Roman"/>
              </a:rPr>
              <a:t>Michael Quinn</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Homeowner Liaisons – </a:t>
            </a:r>
            <a:r>
              <a:rPr lang="en-US" sz="3000" dirty="0">
                <a:solidFill>
                  <a:schemeClr val="dk1"/>
                </a:solidFill>
                <a:latin typeface="+mn-lt"/>
                <a:ea typeface="Times New Roman"/>
                <a:cs typeface="Times New Roman"/>
                <a:sym typeface="Times New Roman"/>
              </a:rPr>
              <a:t>Hannah </a:t>
            </a:r>
            <a:r>
              <a:rPr lang="en-US" sz="3000" dirty="0" err="1">
                <a:solidFill>
                  <a:schemeClr val="dk1"/>
                </a:solidFill>
                <a:latin typeface="+mn-lt"/>
                <a:ea typeface="Times New Roman"/>
                <a:cs typeface="Times New Roman"/>
                <a:sym typeface="Times New Roman"/>
              </a:rPr>
              <a:t>Krigman</a:t>
            </a:r>
            <a:r>
              <a:rPr lang="en-US" sz="3000" dirty="0">
                <a:solidFill>
                  <a:schemeClr val="dk1"/>
                </a:solidFill>
                <a:latin typeface="+mn-lt"/>
                <a:ea typeface="Times New Roman"/>
                <a:cs typeface="Times New Roman"/>
                <a:sym typeface="Times New Roman"/>
              </a:rPr>
              <a:t> &amp; Jon Ritter</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Spring Market – </a:t>
            </a:r>
            <a:r>
              <a:rPr lang="en-US" sz="3000" dirty="0">
                <a:solidFill>
                  <a:schemeClr val="dk1"/>
                </a:solidFill>
                <a:latin typeface="+mn-lt"/>
                <a:ea typeface="Times New Roman"/>
                <a:cs typeface="Times New Roman"/>
                <a:sym typeface="Times New Roman"/>
              </a:rPr>
              <a:t>Kaeli Cutting</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Communications – </a:t>
            </a:r>
            <a:r>
              <a:rPr lang="en-US" sz="3000" dirty="0">
                <a:solidFill>
                  <a:schemeClr val="dk1"/>
                </a:solidFill>
                <a:latin typeface="+mn-lt"/>
                <a:ea typeface="Times New Roman"/>
                <a:cs typeface="Times New Roman"/>
                <a:sym typeface="Times New Roman"/>
              </a:rPr>
              <a:t>Ben Warner</a:t>
            </a: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Antique Fair – </a:t>
            </a:r>
            <a:r>
              <a:rPr lang="en-US" sz="3000" dirty="0">
                <a:solidFill>
                  <a:schemeClr val="dk1"/>
                </a:solidFill>
                <a:latin typeface="+mn-lt"/>
                <a:ea typeface="Times New Roman"/>
                <a:cs typeface="Times New Roman"/>
                <a:sym typeface="Times New Roman"/>
              </a:rPr>
              <a:t>Kelly Schlueter</a:t>
            </a:r>
            <a:endParaRPr lang="en-US" sz="3000" b="1" dirty="0">
              <a:solidFill>
                <a:schemeClr val="dk1"/>
              </a:solidFill>
              <a:latin typeface="+mn-lt"/>
              <a:ea typeface="Times New Roman"/>
              <a:cs typeface="Times New Roman"/>
              <a:sym typeface="Times New Roman"/>
            </a:endParaRPr>
          </a:p>
          <a:p>
            <a:pPr marL="1490663" marR="0" lvl="0" rtl="0">
              <a:spcBef>
                <a:spcPts val="0"/>
              </a:spcBef>
              <a:spcAft>
                <a:spcPts val="0"/>
              </a:spcAft>
              <a:buNone/>
            </a:pPr>
            <a:r>
              <a:rPr lang="en-US" sz="3000" b="1" dirty="0">
                <a:solidFill>
                  <a:schemeClr val="dk1"/>
                </a:solidFill>
                <a:latin typeface="+mn-lt"/>
                <a:ea typeface="Times New Roman"/>
                <a:cs typeface="Times New Roman"/>
                <a:sym typeface="Times New Roman"/>
              </a:rPr>
              <a:t>Volunteer Coordinator –</a:t>
            </a:r>
            <a:r>
              <a:rPr lang="en-US" sz="3000" dirty="0">
                <a:solidFill>
                  <a:schemeClr val="dk1"/>
                </a:solidFill>
                <a:latin typeface="+mn-lt"/>
                <a:ea typeface="Times New Roman"/>
                <a:cs typeface="Times New Roman"/>
                <a:sym typeface="Times New Roman"/>
              </a:rPr>
              <a:t> Phil </a:t>
            </a:r>
            <a:r>
              <a:rPr lang="en-US" sz="3000" dirty="0" err="1">
                <a:solidFill>
                  <a:schemeClr val="dk1"/>
                </a:solidFill>
                <a:latin typeface="+mn-lt"/>
                <a:ea typeface="Times New Roman"/>
                <a:cs typeface="Times New Roman"/>
                <a:sym typeface="Times New Roman"/>
              </a:rPr>
              <a:t>Lamcyzk</a:t>
            </a:r>
            <a:r>
              <a:rPr lang="en-US" sz="3000" dirty="0">
                <a:solidFill>
                  <a:schemeClr val="dk1"/>
                </a:solidFill>
                <a:latin typeface="+mn-lt"/>
                <a:ea typeface="Times New Roman"/>
                <a:cs typeface="Times New Roman"/>
                <a:sym typeface="Times New Roman"/>
              </a:rPr>
              <a:t> (Ben Warner assisting)</a:t>
            </a:r>
          </a:p>
          <a:p>
            <a:pPr marL="1490663" marR="0" lvl="0" rtl="0">
              <a:spcBef>
                <a:spcPts val="0"/>
              </a:spcBef>
              <a:spcAft>
                <a:spcPts val="0"/>
              </a:spcAft>
              <a:buNone/>
            </a:pPr>
            <a:r>
              <a:rPr lang="en-US" sz="3000" b="1" dirty="0">
                <a:effectLst/>
                <a:latin typeface="+mn-lt"/>
                <a:ea typeface="Arial" panose="020B0604020202020204" pitchFamily="34" charset="0"/>
              </a:rPr>
              <a:t>Home Selection – </a:t>
            </a:r>
            <a:r>
              <a:rPr lang="en-US" sz="3000" dirty="0">
                <a:effectLst/>
                <a:latin typeface="+mn-lt"/>
                <a:ea typeface="Arial" panose="020B0604020202020204" pitchFamily="34" charset="0"/>
              </a:rPr>
              <a:t>Mike McAvoy </a:t>
            </a:r>
            <a:endParaRPr lang="en-US" sz="3000" dirty="0">
              <a:solidFill>
                <a:schemeClr val="dk1"/>
              </a:solidFill>
              <a:latin typeface="+mn-lt"/>
              <a:ea typeface="Times New Roman"/>
              <a:cs typeface="Times New Roman"/>
              <a:sym typeface="Times New Roman"/>
            </a:endParaRPr>
          </a:p>
        </p:txBody>
      </p:sp>
    </p:spTree>
    <p:extLst>
      <p:ext uri="{BB962C8B-B14F-4D97-AF65-F5344CB8AC3E}">
        <p14:creationId xmlns:p14="http://schemas.microsoft.com/office/powerpoint/2010/main" val="187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41A32465-5489-2750-6CA6-8EFC5B890524}"/>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982D4C11-D632-CFEE-8E53-EA4734B247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7F4C009C-9C8E-AA0F-CD34-4C36F8D04088}"/>
              </a:ext>
            </a:extLst>
          </p:cNvPr>
          <p:cNvSpPr txBox="1"/>
          <p:nvPr/>
        </p:nvSpPr>
        <p:spPr>
          <a:xfrm>
            <a:off x="-884221" y="525727"/>
            <a:ext cx="12857543" cy="69249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Spring House &amp; Garden Tour</a:t>
            </a:r>
          </a:p>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Sat., June 7 &amp; Sun., June 8, 2025</a:t>
            </a:r>
          </a:p>
          <a:p>
            <a:pPr marL="0" marR="0" lvl="0" indent="0" algn="ctr" rtl="0">
              <a:spcBef>
                <a:spcPts val="0"/>
              </a:spcBef>
              <a:spcAft>
                <a:spcPts val="0"/>
              </a:spcAft>
              <a:buNone/>
            </a:pPr>
            <a:r>
              <a:rPr lang="en-US" sz="3600" b="1" dirty="0">
                <a:solidFill>
                  <a:schemeClr val="dk1"/>
                </a:solidFill>
                <a:latin typeface="+mn-lt"/>
                <a:ea typeface="Times New Roman"/>
                <a:cs typeface="Times New Roman"/>
                <a:sym typeface="Times New Roman"/>
              </a:rPr>
              <a:t>10:00 am to 5:00 pm</a:t>
            </a:r>
          </a:p>
          <a:p>
            <a:pPr marL="0" marR="0" lvl="0" indent="0" algn="ctr" rtl="0">
              <a:spcBef>
                <a:spcPts val="0"/>
              </a:spcBef>
              <a:spcAft>
                <a:spcPts val="0"/>
              </a:spcAft>
              <a:buNone/>
            </a:pPr>
            <a:endParaRPr lang="en-US" sz="1600" b="1" dirty="0">
              <a:solidFill>
                <a:schemeClr val="dk1"/>
              </a:solidFill>
              <a:latin typeface="+mn-lt"/>
              <a:ea typeface="Times New Roman"/>
              <a:cs typeface="Times New Roman"/>
              <a:sym typeface="Times New Roman"/>
            </a:endParaRPr>
          </a:p>
          <a:p>
            <a:pPr marL="1208088" marR="0" lvl="0" rtl="0">
              <a:spcBef>
                <a:spcPts val="0"/>
              </a:spcBef>
              <a:spcAft>
                <a:spcPts val="0"/>
              </a:spcAft>
              <a:buNone/>
            </a:pPr>
            <a:r>
              <a:rPr lang="en-US" sz="3200" b="1" dirty="0">
                <a:solidFill>
                  <a:schemeClr val="dk1"/>
                </a:solidFill>
                <a:latin typeface="+mn-lt"/>
                <a:ea typeface="Times New Roman"/>
                <a:cs typeface="Times New Roman"/>
                <a:sym typeface="Times New Roman"/>
              </a:rPr>
              <a:t>Tickets: </a:t>
            </a:r>
            <a:r>
              <a:rPr lang="en-US" sz="3200" dirty="0">
                <a:solidFill>
                  <a:schemeClr val="dk1"/>
                </a:solidFill>
                <a:latin typeface="+mn-lt"/>
                <a:ea typeface="Times New Roman"/>
                <a:cs typeface="Times New Roman"/>
                <a:sym typeface="Times New Roman"/>
              </a:rPr>
              <a:t>Via </a:t>
            </a:r>
            <a:r>
              <a:rPr lang="en-US" sz="3200" dirty="0" err="1">
                <a:solidFill>
                  <a:schemeClr val="dk1"/>
                </a:solidFill>
                <a:latin typeface="+mn-lt"/>
                <a:ea typeface="Times New Roman"/>
                <a:cs typeface="Times New Roman"/>
                <a:sym typeface="Times New Roman"/>
              </a:rPr>
              <a:t>OneCause</a:t>
            </a:r>
            <a:endParaRPr lang="en-US" sz="3200" dirty="0">
              <a:solidFill>
                <a:schemeClr val="dk1"/>
              </a:solidFill>
              <a:latin typeface="+mn-lt"/>
              <a:ea typeface="Times New Roman"/>
              <a:cs typeface="Times New Roman"/>
              <a:sym typeface="Times New Roman"/>
            </a:endParaRPr>
          </a:p>
          <a:p>
            <a:pPr marL="1665288" marR="0" lvl="0" indent="-457200" rtl="0">
              <a:spcBef>
                <a:spcPts val="0"/>
              </a:spcBef>
              <a:spcAft>
                <a:spcPts val="0"/>
              </a:spcAft>
              <a:buFont typeface="Arial" panose="020B0604020202020204" pitchFamily="34" charset="0"/>
              <a:buChar char="•"/>
            </a:pPr>
            <a:r>
              <a:rPr lang="en-US" sz="3200" dirty="0">
                <a:solidFill>
                  <a:schemeClr val="dk1"/>
                </a:solidFill>
                <a:latin typeface="+mn-lt"/>
                <a:ea typeface="Times New Roman"/>
                <a:cs typeface="Times New Roman"/>
                <a:sym typeface="Times New Roman"/>
              </a:rPr>
              <a:t>$35 Member-Only Presale Tickets (w/ Promo discount code): </a:t>
            </a:r>
          </a:p>
          <a:p>
            <a:pPr marL="2809875" marR="0" lvl="0" indent="-457200" rtl="0">
              <a:spcBef>
                <a:spcPts val="0"/>
              </a:spcBef>
              <a:spcAft>
                <a:spcPts val="0"/>
              </a:spcAft>
              <a:buFont typeface="Arial" panose="020B0604020202020204" pitchFamily="34" charset="0"/>
              <a:buChar char="•"/>
            </a:pPr>
            <a:r>
              <a:rPr lang="en-US" sz="3200" dirty="0">
                <a:solidFill>
                  <a:schemeClr val="dk1"/>
                </a:solidFill>
                <a:latin typeface="+mn-lt"/>
                <a:ea typeface="Times New Roman"/>
                <a:cs typeface="Times New Roman"/>
                <a:sym typeface="Times New Roman"/>
              </a:rPr>
              <a:t>Available only thru Friday, 5/16</a:t>
            </a:r>
          </a:p>
          <a:p>
            <a:pPr marL="1665288" marR="0" lvl="0" indent="-457200" rtl="0">
              <a:spcBef>
                <a:spcPts val="0"/>
              </a:spcBef>
              <a:spcAft>
                <a:spcPts val="0"/>
              </a:spcAft>
              <a:buFont typeface="Arial" panose="020B0604020202020204" pitchFamily="34" charset="0"/>
              <a:buChar char="•"/>
            </a:pPr>
            <a:r>
              <a:rPr lang="en-US" sz="3200" dirty="0">
                <a:solidFill>
                  <a:schemeClr val="dk1"/>
                </a:solidFill>
                <a:latin typeface="+mn-lt"/>
                <a:ea typeface="Times New Roman"/>
                <a:cs typeface="Times New Roman"/>
                <a:sym typeface="Times New Roman"/>
              </a:rPr>
              <a:t>$40 General Sales Tickets: Ending Fri. 6/6</a:t>
            </a:r>
          </a:p>
          <a:p>
            <a:pPr marL="1665288" marR="0" lvl="0" indent="-457200" rtl="0">
              <a:spcBef>
                <a:spcPts val="0"/>
              </a:spcBef>
              <a:spcAft>
                <a:spcPts val="0"/>
              </a:spcAft>
              <a:buFont typeface="Arial" panose="020B0604020202020204" pitchFamily="34" charset="0"/>
              <a:buChar char="•"/>
            </a:pPr>
            <a:r>
              <a:rPr lang="en-US" sz="3200" dirty="0">
                <a:solidFill>
                  <a:schemeClr val="dk1"/>
                </a:solidFill>
                <a:latin typeface="+mn-lt"/>
                <a:ea typeface="Times New Roman"/>
                <a:cs typeface="Times New Roman"/>
                <a:sym typeface="Times New Roman"/>
              </a:rPr>
              <a:t>$50 Day-of Tickets on Sat. 6/7 and Sun. 6/8</a:t>
            </a:r>
          </a:p>
          <a:p>
            <a:pPr marL="1665288" marR="0" lvl="0" indent="-457200" rtl="0">
              <a:spcBef>
                <a:spcPts val="0"/>
              </a:spcBef>
              <a:spcAft>
                <a:spcPts val="0"/>
              </a:spcAft>
              <a:buFont typeface="Arial" panose="020B0604020202020204" pitchFamily="34" charset="0"/>
              <a:buChar char="•"/>
            </a:pPr>
            <a:endParaRPr lang="en-US" sz="3200" dirty="0">
              <a:solidFill>
                <a:schemeClr val="dk1"/>
              </a:solidFill>
              <a:latin typeface="+mn-lt"/>
              <a:ea typeface="Times New Roman"/>
              <a:cs typeface="Times New Roman"/>
              <a:sym typeface="Times New Roman"/>
            </a:endParaRPr>
          </a:p>
          <a:p>
            <a:pPr marL="3086100" marR="0" lvl="0" rtl="0">
              <a:spcBef>
                <a:spcPts val="0"/>
              </a:spcBef>
              <a:spcAft>
                <a:spcPts val="0"/>
              </a:spcAft>
            </a:pPr>
            <a:r>
              <a:rPr lang="en-US" sz="3200" b="1" dirty="0">
                <a:solidFill>
                  <a:srgbClr val="FF0000"/>
                </a:solidFill>
                <a:latin typeface="+mn-lt"/>
                <a:ea typeface="Times New Roman"/>
                <a:cs typeface="Times New Roman"/>
                <a:sym typeface="Times New Roman"/>
              </a:rPr>
              <a:t>See next slide for bigger QR code&gt;&gt;</a:t>
            </a:r>
          </a:p>
          <a:p>
            <a:pPr marL="1665288" marR="0" lvl="0" indent="-457200" rtl="0">
              <a:spcBef>
                <a:spcPts val="0"/>
              </a:spcBef>
              <a:spcAft>
                <a:spcPts val="0"/>
              </a:spcAft>
              <a:buFont typeface="Arial" panose="020B0604020202020204" pitchFamily="34" charset="0"/>
              <a:buChar char="•"/>
            </a:pPr>
            <a:endParaRPr lang="en-US" sz="3200" dirty="0">
              <a:solidFill>
                <a:schemeClr val="dk1"/>
              </a:solidFill>
              <a:latin typeface="+mn-lt"/>
              <a:ea typeface="Times New Roman"/>
              <a:cs typeface="Times New Roman"/>
              <a:sym typeface="Times New Roman"/>
            </a:endParaRPr>
          </a:p>
          <a:p>
            <a:pPr marL="1665288" marR="0" lvl="0" indent="-457200" rtl="0">
              <a:spcBef>
                <a:spcPts val="0"/>
              </a:spcBef>
              <a:spcAft>
                <a:spcPts val="0"/>
              </a:spcAft>
              <a:buFont typeface="Arial" panose="020B0604020202020204" pitchFamily="34" charset="0"/>
              <a:buChar char="•"/>
            </a:pPr>
            <a:endParaRPr lang="en-US" sz="3200" dirty="0">
              <a:solidFill>
                <a:schemeClr val="dk1"/>
              </a:solidFill>
              <a:latin typeface="+mn-lt"/>
              <a:ea typeface="Times New Roman"/>
              <a:cs typeface="Times New Roman"/>
              <a:sym typeface="Times New Roman"/>
            </a:endParaRPr>
          </a:p>
          <a:p>
            <a:pPr marL="1208088" marR="0" lvl="0" algn="ctr" rtl="0">
              <a:spcBef>
                <a:spcPts val="0"/>
              </a:spcBef>
              <a:spcAft>
                <a:spcPts val="0"/>
              </a:spcAft>
              <a:buNone/>
            </a:pPr>
            <a:endParaRPr lang="en-US" sz="3200" dirty="0">
              <a:solidFill>
                <a:schemeClr val="dk1"/>
              </a:solidFill>
              <a:latin typeface="+mn-lt"/>
              <a:ea typeface="Times New Roman"/>
              <a:cs typeface="Times New Roman"/>
              <a:sym typeface="Times New Roman"/>
            </a:endParaRPr>
          </a:p>
        </p:txBody>
      </p:sp>
      <p:pic>
        <p:nvPicPr>
          <p:cNvPr id="1026" name="Picture 2">
            <a:extLst>
              <a:ext uri="{FF2B5EF4-FFF2-40B4-BE49-F238E27FC236}">
                <a16:creationId xmlns:a16="http://schemas.microsoft.com/office/drawing/2014/main" id="{E305966F-137B-77FD-22B1-9BC4F0712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5922" y="4752501"/>
            <a:ext cx="2057400" cy="20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550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7B963353-7C4F-5E36-000D-9BA0E532A05D}"/>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0909675-0252-2E38-6E3E-8E20C0B847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9;p8">
            <a:extLst>
              <a:ext uri="{FF2B5EF4-FFF2-40B4-BE49-F238E27FC236}">
                <a16:creationId xmlns:a16="http://schemas.microsoft.com/office/drawing/2014/main" id="{5E99AAED-DB5A-564C-6EF9-82F75335FB53}"/>
              </a:ext>
            </a:extLst>
          </p:cNvPr>
          <p:cNvSpPr txBox="1"/>
          <p:nvPr/>
        </p:nvSpPr>
        <p:spPr>
          <a:xfrm>
            <a:off x="218678" y="617202"/>
            <a:ext cx="6580707" cy="64940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Spring House &amp; Garden Tour</a:t>
            </a:r>
          </a:p>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Sat., June 7 &amp; Sun., June 8, 2025</a:t>
            </a:r>
          </a:p>
          <a:p>
            <a:pPr marL="0" marR="0" lvl="0" indent="0" algn="ctr" rtl="0">
              <a:spcBef>
                <a:spcPts val="0"/>
              </a:spcBef>
              <a:spcAft>
                <a:spcPts val="0"/>
              </a:spcAft>
              <a:buNone/>
            </a:pPr>
            <a:r>
              <a:rPr lang="en-US" sz="3200" b="1" dirty="0">
                <a:solidFill>
                  <a:schemeClr val="dk1"/>
                </a:solidFill>
                <a:latin typeface="+mn-lt"/>
                <a:ea typeface="Times New Roman"/>
                <a:cs typeface="Times New Roman"/>
                <a:sym typeface="Times New Roman"/>
              </a:rPr>
              <a:t>10:00 am to 5:00 pm</a:t>
            </a:r>
          </a:p>
          <a:p>
            <a:pPr marL="0" marR="0" lvl="0" indent="0" algn="ctr" rtl="0">
              <a:spcBef>
                <a:spcPts val="0"/>
              </a:spcBef>
              <a:spcAft>
                <a:spcPts val="0"/>
              </a:spcAft>
              <a:buNone/>
            </a:pPr>
            <a:endParaRPr lang="en-US" sz="3200" dirty="0">
              <a:solidFill>
                <a:schemeClr val="dk1"/>
              </a:solidFill>
              <a:latin typeface="+mn-lt"/>
              <a:ea typeface="Times New Roman"/>
              <a:cs typeface="Times New Roman"/>
              <a:sym typeface="Times New Roman"/>
            </a:endParaRPr>
          </a:p>
          <a:p>
            <a:pPr marL="2062163"/>
            <a:r>
              <a:rPr lang="en-US" sz="4800" dirty="0">
                <a:effectLst/>
                <a:latin typeface="+mn-lt"/>
                <a:ea typeface="Times New Roman" panose="02020603050405020304" pitchFamily="18" charset="0"/>
              </a:rPr>
              <a:t>QR code for </a:t>
            </a:r>
          </a:p>
          <a:p>
            <a:pPr marL="2062163"/>
            <a:r>
              <a:rPr lang="en-US" sz="4800" dirty="0">
                <a:effectLst/>
                <a:latin typeface="+mn-lt"/>
                <a:ea typeface="Times New Roman" panose="02020603050405020304" pitchFamily="18" charset="0"/>
              </a:rPr>
              <a:t>ticket sales &gt;&gt;&gt; </a:t>
            </a:r>
            <a:endParaRPr lang="en-US" sz="4800" baseline="30000" dirty="0">
              <a:latin typeface="+mn-lt"/>
              <a:ea typeface="Times New Roman" panose="02020603050405020304" pitchFamily="18" charset="0"/>
            </a:endParaRPr>
          </a:p>
          <a:p>
            <a:pPr marL="0" marR="0" lvl="0" indent="0" algn="ctr" rtl="0">
              <a:spcBef>
                <a:spcPts val="0"/>
              </a:spcBef>
              <a:spcAft>
                <a:spcPts val="0"/>
              </a:spcAft>
              <a:buNone/>
            </a:pPr>
            <a:endParaRPr lang="en-US" sz="4000" b="0" i="0" dirty="0">
              <a:solidFill>
                <a:srgbClr val="222222"/>
              </a:solidFill>
              <a:effectLst/>
              <a:latin typeface="Arial" panose="020B0604020202020204" pitchFamily="34" charset="0"/>
            </a:endParaRPr>
          </a:p>
          <a:p>
            <a:pPr marL="0" marR="0" lvl="0" indent="0" algn="ctr" rtl="0">
              <a:spcBef>
                <a:spcPts val="0"/>
              </a:spcBef>
              <a:spcAft>
                <a:spcPts val="0"/>
              </a:spcAft>
              <a:buNone/>
            </a:pPr>
            <a:r>
              <a:rPr lang="en-US" sz="4000" b="0" i="0" dirty="0">
                <a:solidFill>
                  <a:srgbClr val="222222"/>
                </a:solidFill>
                <a:effectLst/>
                <a:latin typeface="Arial" panose="020B0604020202020204" pitchFamily="34" charset="0"/>
              </a:rPr>
              <a:t>Promo Code for members $35 price: LS2025Tour</a:t>
            </a:r>
            <a:endParaRPr lang="en-US" sz="3200"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3600" dirty="0">
              <a:solidFill>
                <a:schemeClr val="dk1"/>
              </a:solidFill>
              <a:latin typeface="+mn-lt"/>
              <a:ea typeface="Times New Roman"/>
              <a:cs typeface="Times New Roman"/>
              <a:sym typeface="Times New Roman"/>
            </a:endParaRPr>
          </a:p>
          <a:p>
            <a:pPr marL="0" marR="0" lvl="0" indent="0" algn="ctr" rtl="0">
              <a:spcBef>
                <a:spcPts val="0"/>
              </a:spcBef>
              <a:spcAft>
                <a:spcPts val="0"/>
              </a:spcAft>
              <a:buNone/>
            </a:pPr>
            <a:endParaRPr lang="en-US" sz="3600" dirty="0">
              <a:solidFill>
                <a:schemeClr val="dk1"/>
              </a:solidFill>
              <a:latin typeface="+mn-lt"/>
              <a:ea typeface="Times New Roman"/>
              <a:cs typeface="Times New Roman"/>
              <a:sym typeface="Times New Roman"/>
            </a:endParaRPr>
          </a:p>
        </p:txBody>
      </p:sp>
      <p:pic>
        <p:nvPicPr>
          <p:cNvPr id="1026" name="Picture 2">
            <a:extLst>
              <a:ext uri="{FF2B5EF4-FFF2-40B4-BE49-F238E27FC236}">
                <a16:creationId xmlns:a16="http://schemas.microsoft.com/office/drawing/2014/main" id="{77352B03-2792-F12D-E46F-FFBCC0C55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338" y="1948828"/>
            <a:ext cx="4934000" cy="481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99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FA6812BF-DBD6-262C-D974-869F10AFCC88}"/>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33426112-65AE-0A5A-EBFA-44FD7178ED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8AC49771-E241-456F-A74B-D718C87833DA}"/>
              </a:ext>
            </a:extLst>
          </p:cNvPr>
          <p:cNvSpPr txBox="1"/>
          <p:nvPr/>
        </p:nvSpPr>
        <p:spPr>
          <a:xfrm>
            <a:off x="641180" y="1503419"/>
            <a:ext cx="10909640" cy="2874848"/>
          </a:xfrm>
          <a:prstGeom prst="rect">
            <a:avLst/>
          </a:prstGeom>
        </p:spPr>
        <p:txBody>
          <a:bodyPr spcFirstLastPara="1" vert="horz" lIns="91440" tIns="45720" rIns="91440" bIns="45720" rtlCol="0" anchor="b" anchorCtr="0">
            <a:normAutofit fontScale="85000" lnSpcReduction="20000"/>
          </a:bodyPr>
          <a:lstStyle/>
          <a:p>
            <a:pPr marL="0" marR="0" lvl="0" indent="0" algn="ctr">
              <a:lnSpc>
                <a:spcPct val="90000"/>
              </a:lnSpc>
              <a:spcBef>
                <a:spcPct val="0"/>
              </a:spcBef>
              <a:spcAft>
                <a:spcPts val="600"/>
              </a:spcAft>
            </a:pPr>
            <a:endParaRPr lang="en-US" sz="4000" b="1"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endParaRPr lang="en-US" sz="4000" b="1"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r>
              <a:rPr lang="en-US" sz="4700" b="1" kern="1200" dirty="0">
                <a:solidFill>
                  <a:schemeClr val="tx1"/>
                </a:solidFill>
                <a:latin typeface="+mj-lt"/>
                <a:ea typeface="+mj-ea"/>
                <a:cs typeface="+mj-cs"/>
                <a:sym typeface="Times New Roman"/>
              </a:rPr>
              <a:t>Communications Chair:</a:t>
            </a:r>
          </a:p>
          <a:p>
            <a:pPr marL="0" marR="0" lvl="0" indent="0" algn="ctr">
              <a:lnSpc>
                <a:spcPct val="90000"/>
              </a:lnSpc>
              <a:spcBef>
                <a:spcPct val="0"/>
              </a:spcBef>
              <a:spcAft>
                <a:spcPts val="600"/>
              </a:spcAft>
            </a:pPr>
            <a:r>
              <a:rPr lang="en-US" sz="4700" b="1" kern="1200" dirty="0">
                <a:solidFill>
                  <a:schemeClr val="tx1"/>
                </a:solidFill>
                <a:latin typeface="+mj-lt"/>
                <a:ea typeface="+mj-ea"/>
                <a:cs typeface="+mj-cs"/>
                <a:sym typeface="Times New Roman"/>
              </a:rPr>
              <a:t>Ben Warner</a:t>
            </a: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r>
              <a:rPr lang="en-US" sz="3800" kern="1200" dirty="0">
                <a:solidFill>
                  <a:schemeClr val="tx1"/>
                </a:solidFill>
                <a:latin typeface="Arial" panose="020B0604020202020204" pitchFamily="34" charset="0"/>
                <a:ea typeface="+mj-ea"/>
                <a:cs typeface="Arial" panose="020B0604020202020204" pitchFamily="34" charset="0"/>
                <a:hlinkClick r:id="rId4"/>
              </a:rPr>
              <a:t>communications@lafayettesquare.org</a:t>
            </a:r>
            <a:r>
              <a:rPr lang="en-US" sz="3800" kern="1200" dirty="0">
                <a:solidFill>
                  <a:schemeClr val="tx1"/>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784232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71831920-895B-B534-C539-237FBBC87703}"/>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0A82A2A2-5A10-26F8-CB60-6AFB21F6F9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921D1F55-E783-2B4D-E3D9-3D59A024DA72}"/>
              </a:ext>
            </a:extLst>
          </p:cNvPr>
          <p:cNvSpPr txBox="1"/>
          <p:nvPr/>
        </p:nvSpPr>
        <p:spPr>
          <a:xfrm>
            <a:off x="297571" y="2275415"/>
            <a:ext cx="11988213" cy="4382911"/>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j-lt"/>
                <a:ea typeface="+mj-ea"/>
                <a:cs typeface="+mj-cs"/>
                <a:sym typeface="Times New Roman"/>
              </a:rPr>
              <a:t>Website </a:t>
            </a:r>
          </a:p>
          <a:p>
            <a:pPr marL="57150" lvl="1" algn="l"/>
            <a:r>
              <a:rPr lang="en-US" sz="2800" b="0" i="0" dirty="0">
                <a:solidFill>
                  <a:srgbClr val="222222"/>
                </a:solidFill>
                <a:effectLst/>
                <a:latin typeface="Arial" panose="020B0604020202020204" pitchFamily="34" charset="0"/>
                <a:cs typeface="Arial" panose="020B0604020202020204" pitchFamily="34" charset="0"/>
              </a:rPr>
              <a:t>Why we’re getting a new website:</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Current issues: infrequent use, design limitations </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Improvement goals: loading time, sitemap layout</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New goals: Modernized design, mobile-friendly layout,                 better integration with other media.</a:t>
            </a:r>
          </a:p>
          <a:p>
            <a:pPr algn="l"/>
            <a:r>
              <a:rPr lang="en-US" sz="2800" b="0" i="0" dirty="0">
                <a:solidFill>
                  <a:srgbClr val="222222"/>
                </a:solidFill>
                <a:effectLst/>
                <a:latin typeface="Arial" panose="020B0604020202020204" pitchFamily="34" charset="0"/>
                <a:cs typeface="Arial" panose="020B0604020202020204" pitchFamily="34" charset="0"/>
              </a:rPr>
              <a:t>Who's going to design it:</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Studio 2108 – Wayne White, Owner – LS resident since 1998</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Served over 100+ clients for over 10 years.</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Hosting through WP Engine.</a:t>
            </a:r>
          </a:p>
          <a:p>
            <a:pPr marL="742950" lvl="1" indent="-285750" algn="l">
              <a:buFont typeface="Arial" panose="020B0604020202020204" pitchFamily="34" charset="0"/>
              <a:buChar char="•"/>
            </a:pPr>
            <a:r>
              <a:rPr lang="en-US" sz="2800" dirty="0">
                <a:solidFill>
                  <a:srgbClr val="222222"/>
                </a:solidFill>
                <a:latin typeface="Arial" panose="020B0604020202020204" pitchFamily="34" charset="0"/>
                <a:cs typeface="Arial" panose="020B0604020202020204" pitchFamily="34" charset="0"/>
              </a:rPr>
              <a:t>We’ve B</a:t>
            </a:r>
            <a:r>
              <a:rPr lang="en-US" sz="2800" b="0" i="0" dirty="0">
                <a:solidFill>
                  <a:srgbClr val="222222"/>
                </a:solidFill>
                <a:effectLst/>
                <a:latin typeface="Arial" panose="020B0604020202020204" pitchFamily="34" charset="0"/>
                <a:cs typeface="Arial" panose="020B0604020202020204" pitchFamily="34" charset="0"/>
              </a:rPr>
              <a:t>udgeted up to $20k for redesign + $4,375 for hosting/updates</a:t>
            </a:r>
          </a:p>
          <a:p>
            <a:pPr algn="l"/>
            <a:r>
              <a:rPr lang="en-US" sz="2800" b="0" i="0" dirty="0">
                <a:solidFill>
                  <a:srgbClr val="222222"/>
                </a:solidFill>
                <a:effectLst/>
                <a:latin typeface="Arial" panose="020B0604020202020204" pitchFamily="34" charset="0"/>
                <a:cs typeface="Arial" panose="020B0604020202020204" pitchFamily="34" charset="0"/>
              </a:rPr>
              <a:t>What will be involved:</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New design and implementation in 8-12 weeks.</a:t>
            </a:r>
          </a:p>
          <a:p>
            <a:pPr marL="742950" lvl="1" indent="-285750" algn="l">
              <a:buFont typeface="Arial" panose="020B0604020202020204" pitchFamily="34" charset="0"/>
              <a:buChar char="•"/>
            </a:pPr>
            <a:r>
              <a:rPr lang="en-US" sz="2800" b="0" i="0" dirty="0">
                <a:solidFill>
                  <a:srgbClr val="222222"/>
                </a:solidFill>
                <a:effectLst/>
                <a:latin typeface="Arial" panose="020B0604020202020204" pitchFamily="34" charset="0"/>
                <a:cs typeface="Arial" panose="020B0604020202020204" pitchFamily="34" charset="0"/>
              </a:rPr>
              <a:t>Interested in giving feedback? 		Email </a:t>
            </a:r>
            <a:r>
              <a:rPr lang="en-US" sz="2800" b="0" i="0" dirty="0">
                <a:solidFill>
                  <a:srgbClr val="1155CC"/>
                </a:solidFill>
                <a:effectLst/>
                <a:latin typeface="Arial" panose="020B0604020202020204" pitchFamily="34" charset="0"/>
                <a:cs typeface="Arial" panose="020B0604020202020204" pitchFamily="34" charset="0"/>
                <a:hlinkClick r:id="rId4"/>
              </a:rPr>
              <a:t>communications@lafayettesquare</a:t>
            </a:r>
            <a:endParaRPr lang="en-US" sz="2800" b="0" i="0" dirty="0">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480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DAA1A68F-85FD-6EC0-A4D8-242232343A5C}"/>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A9D821BE-16B0-0E07-001A-8A1A2E8CE5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9002B09D-1C31-4376-E196-5007AE2EB0ED}"/>
              </a:ext>
            </a:extLst>
          </p:cNvPr>
          <p:cNvSpPr txBox="1"/>
          <p:nvPr/>
        </p:nvSpPr>
        <p:spPr>
          <a:xfrm>
            <a:off x="614095" y="633046"/>
            <a:ext cx="11577905" cy="5906911"/>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j-lt"/>
                <a:ea typeface="+mj-ea"/>
                <a:cs typeface="+mj-cs"/>
                <a:sym typeface="Times New Roman"/>
              </a:rPr>
              <a:t>COMMUNICATIONS</a:t>
            </a:r>
          </a:p>
          <a:p>
            <a:pPr marL="0" marR="0" lvl="0" indent="0" algn="ctr">
              <a:lnSpc>
                <a:spcPct val="90000"/>
              </a:lnSpc>
              <a:spcBef>
                <a:spcPct val="0"/>
              </a:spcBef>
              <a:spcAft>
                <a:spcPts val="600"/>
              </a:spcAft>
            </a:pPr>
            <a:endParaRPr lang="en-US" sz="1000" b="1" kern="1200" dirty="0">
              <a:solidFill>
                <a:schemeClr val="tx1"/>
              </a:solidFill>
              <a:latin typeface="+mj-lt"/>
              <a:ea typeface="+mj-ea"/>
              <a:cs typeface="+mj-cs"/>
              <a:sym typeface="Times New Roman"/>
            </a:endParaRPr>
          </a:p>
          <a:p>
            <a:pPr marR="0" lvl="0">
              <a:lnSpc>
                <a:spcPct val="90000"/>
              </a:lnSpc>
              <a:spcBef>
                <a:spcPct val="0"/>
              </a:spcBef>
              <a:spcAft>
                <a:spcPts val="600"/>
              </a:spcAft>
            </a:pPr>
            <a:r>
              <a:rPr lang="en-US" sz="3200" b="1" kern="1200" dirty="0">
                <a:solidFill>
                  <a:srgbClr val="FF0000"/>
                </a:solidFill>
                <a:latin typeface="Arial" panose="020B0604020202020204" pitchFamily="34" charset="0"/>
                <a:ea typeface="+mj-ea"/>
                <a:cs typeface="Arial" panose="020B0604020202020204" pitchFamily="34" charset="0"/>
                <a:sym typeface="Times New Roman"/>
              </a:rPr>
              <a:t>The </a:t>
            </a:r>
            <a:r>
              <a:rPr lang="en-US" sz="3200" b="1" i="1" kern="1200" dirty="0">
                <a:solidFill>
                  <a:srgbClr val="FF0000"/>
                </a:solidFill>
                <a:latin typeface="Arial" panose="020B0604020202020204" pitchFamily="34" charset="0"/>
                <a:ea typeface="+mj-ea"/>
                <a:cs typeface="Arial" panose="020B0604020202020204" pitchFamily="34" charset="0"/>
                <a:sym typeface="Times New Roman"/>
              </a:rPr>
              <a:t>Marquis</a:t>
            </a:r>
            <a:r>
              <a:rPr lang="en-US" sz="3200" b="1" kern="1200" dirty="0">
                <a:solidFill>
                  <a:srgbClr val="FF0000"/>
                </a:solidFill>
                <a:latin typeface="Arial" panose="020B0604020202020204" pitchFamily="34" charset="0"/>
                <a:ea typeface="+mj-ea"/>
                <a:cs typeface="Arial" panose="020B0604020202020204" pitchFamily="34" charset="0"/>
                <a:sym typeface="Times New Roman"/>
              </a:rPr>
              <a:t>:</a:t>
            </a:r>
            <a:r>
              <a:rPr lang="en-US" sz="3200" b="1" i="1" kern="1200" dirty="0">
                <a:solidFill>
                  <a:schemeClr val="tx1"/>
                </a:solidFill>
                <a:latin typeface="Arial" panose="020B0604020202020204" pitchFamily="34" charset="0"/>
                <a:ea typeface="+mj-ea"/>
                <a:cs typeface="Arial" panose="020B0604020202020204" pitchFamily="34" charset="0"/>
                <a:sym typeface="Times New Roman"/>
              </a:rPr>
              <a:t> </a:t>
            </a:r>
            <a:r>
              <a:rPr lang="en-US" sz="3200" kern="1200" dirty="0">
                <a:solidFill>
                  <a:schemeClr val="tx1"/>
                </a:solidFill>
                <a:latin typeface="Arial" panose="020B0604020202020204" pitchFamily="34" charset="0"/>
                <a:ea typeface="+mj-ea"/>
                <a:cs typeface="Arial" panose="020B0604020202020204" pitchFamily="34" charset="0"/>
                <a:sym typeface="Times New Roman"/>
              </a:rPr>
              <a:t>May issue was distributed May 9th.</a:t>
            </a:r>
          </a:p>
          <a:p>
            <a:pPr marR="0" lvl="0">
              <a:lnSpc>
                <a:spcPct val="90000"/>
              </a:lnSpc>
              <a:spcBef>
                <a:spcPct val="0"/>
              </a:spcBef>
              <a:spcAft>
                <a:spcPts val="600"/>
              </a:spcAft>
            </a:pPr>
            <a:endParaRPr lang="en-US" sz="1600" kern="1200" dirty="0">
              <a:solidFill>
                <a:schemeClr val="tx1"/>
              </a:solidFill>
              <a:latin typeface="Arial" panose="020B0604020202020204" pitchFamily="34" charset="0"/>
              <a:ea typeface="+mj-ea"/>
              <a:cs typeface="Arial" panose="020B0604020202020204" pitchFamily="34" charset="0"/>
              <a:sym typeface="Times New Roman"/>
            </a:endParaRPr>
          </a:p>
          <a:p>
            <a:pPr marL="804863" lvl="3"/>
            <a:r>
              <a:rPr lang="en-US" sz="3200" b="1" dirty="0">
                <a:solidFill>
                  <a:srgbClr val="222222"/>
                </a:solidFill>
                <a:effectLst/>
                <a:latin typeface="Arial" panose="020B0604020202020204" pitchFamily="34" charset="0"/>
                <a:cs typeface="Arial" panose="020B0604020202020204" pitchFamily="34" charset="0"/>
              </a:rPr>
              <a:t>Submissions for Remaining 2025 issues due by: </a:t>
            </a:r>
          </a:p>
          <a:p>
            <a:pPr marL="1489075" lvl="3"/>
            <a:endParaRPr lang="en-US" sz="3200" dirty="0">
              <a:effectLst/>
              <a:latin typeface="Arial" panose="020B0604020202020204" pitchFamily="34" charset="0"/>
              <a:cs typeface="Arial" panose="020B0604020202020204" pitchFamily="34" charset="0"/>
            </a:endParaRPr>
          </a:p>
          <a:p>
            <a:pPr marL="1489075" lvl="3">
              <a:buFont typeface="Arial" panose="020B0604020202020204" pitchFamily="34" charset="0"/>
              <a:buChar char="•"/>
            </a:pPr>
            <a:r>
              <a:rPr lang="en-US" sz="3200" b="1" dirty="0">
                <a:solidFill>
                  <a:srgbClr val="222222"/>
                </a:solidFill>
                <a:effectLst/>
                <a:latin typeface="Arial" panose="020B0604020202020204" pitchFamily="34" charset="0"/>
                <a:cs typeface="Arial" panose="020B0604020202020204" pitchFamily="34" charset="0"/>
              </a:rPr>
              <a:t>August 1st for August 22nd publication</a:t>
            </a:r>
          </a:p>
          <a:p>
            <a:pPr marL="1489075" lvl="3"/>
            <a:endParaRPr lang="en-US" sz="3200" dirty="0">
              <a:effectLst/>
              <a:latin typeface="Arial" panose="020B0604020202020204" pitchFamily="34" charset="0"/>
              <a:cs typeface="Arial" panose="020B0604020202020204" pitchFamily="34" charset="0"/>
            </a:endParaRPr>
          </a:p>
          <a:p>
            <a:pPr marL="1489075" lvl="3">
              <a:buFont typeface="Arial" panose="020B0604020202020204" pitchFamily="34" charset="0"/>
              <a:buChar char="•"/>
            </a:pPr>
            <a:r>
              <a:rPr lang="en-US" sz="3200" b="1" dirty="0">
                <a:solidFill>
                  <a:srgbClr val="222222"/>
                </a:solidFill>
                <a:effectLst/>
                <a:latin typeface="Arial" panose="020B0604020202020204" pitchFamily="34" charset="0"/>
                <a:cs typeface="Arial" panose="020B0604020202020204" pitchFamily="34" charset="0"/>
              </a:rPr>
              <a:t>October 24th for November 14th publication</a:t>
            </a:r>
            <a:endParaRPr lang="en-US" sz="3200" dirty="0">
              <a:effectLst/>
            </a:endParaRPr>
          </a:p>
          <a:p>
            <a:pPr marR="0" lvl="0">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b="1" kern="1200" dirty="0">
              <a:solidFill>
                <a:schemeClr val="tx1"/>
              </a:solidFill>
              <a:latin typeface="+mj-lt"/>
              <a:ea typeface="+mj-ea"/>
              <a:cs typeface="+mj-cs"/>
              <a:sym typeface="Times New Roman"/>
            </a:endParaRPr>
          </a:p>
        </p:txBody>
      </p:sp>
    </p:spTree>
    <p:extLst>
      <p:ext uri="{BB962C8B-B14F-4D97-AF65-F5344CB8AC3E}">
        <p14:creationId xmlns:p14="http://schemas.microsoft.com/office/powerpoint/2010/main" val="2525208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C4BE9780-DD89-5326-5404-883BB0ECED6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4ECF9C3D-958C-B01C-60F1-149BBC3AC1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D0BBF30D-78DB-D232-3F61-D1D82F8FC211}"/>
              </a:ext>
            </a:extLst>
          </p:cNvPr>
          <p:cNvSpPr txBox="1"/>
          <p:nvPr/>
        </p:nvSpPr>
        <p:spPr>
          <a:xfrm>
            <a:off x="733777" y="2356347"/>
            <a:ext cx="10909640" cy="2874848"/>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Preservation Chair:</a:t>
            </a:r>
          </a:p>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Travis </a:t>
            </a:r>
            <a:r>
              <a:rPr lang="en-US" sz="4300" b="1" kern="1200" dirty="0" err="1">
                <a:solidFill>
                  <a:schemeClr val="tx1"/>
                </a:solidFill>
                <a:latin typeface="+mn-lt"/>
                <a:ea typeface="+mj-ea"/>
                <a:cs typeface="+mj-cs"/>
                <a:sym typeface="Times New Roman"/>
              </a:rPr>
              <a:t>Gocken</a:t>
            </a:r>
            <a:endParaRPr lang="en-US" sz="43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0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preservation@lafayettesquare.org</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28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67007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6F696FE8-EEE0-ADBD-E57E-2E60AAFF290A}"/>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57A62062-F075-9FED-9D93-F661BB38F2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D0B4A354-FFEC-CD93-D5EF-9238B49D1EAA}"/>
              </a:ext>
            </a:extLst>
          </p:cNvPr>
          <p:cNvSpPr txBox="1"/>
          <p:nvPr/>
        </p:nvSpPr>
        <p:spPr>
          <a:xfrm>
            <a:off x="641180" y="2599416"/>
            <a:ext cx="10909640" cy="2874848"/>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300" b="1" kern="1200" dirty="0">
                <a:solidFill>
                  <a:schemeClr val="tx1"/>
                </a:solidFill>
                <a:latin typeface="+mj-lt"/>
                <a:ea typeface="+mj-ea"/>
                <a:cs typeface="+mj-cs"/>
                <a:sym typeface="Times New Roman"/>
              </a:rPr>
              <a:t>Problem Properties:</a:t>
            </a:r>
          </a:p>
          <a:p>
            <a:pPr marL="0" marR="0" lvl="0" indent="0" algn="ctr">
              <a:lnSpc>
                <a:spcPct val="90000"/>
              </a:lnSpc>
              <a:spcBef>
                <a:spcPct val="0"/>
              </a:spcBef>
              <a:spcAft>
                <a:spcPts val="600"/>
              </a:spcAft>
            </a:pPr>
            <a:r>
              <a:rPr lang="en-US" sz="4300" b="1" kern="1200" dirty="0">
                <a:solidFill>
                  <a:schemeClr val="tx1"/>
                </a:solidFill>
                <a:latin typeface="+mj-lt"/>
                <a:ea typeface="+mj-ea"/>
                <a:cs typeface="+mj-cs"/>
                <a:sym typeface="Times New Roman"/>
              </a:rPr>
              <a:t>Christina Ryan</a:t>
            </a:r>
          </a:p>
          <a:p>
            <a:pPr marL="0" marR="0" lvl="0" indent="0" algn="ctr">
              <a:lnSpc>
                <a:spcPct val="90000"/>
              </a:lnSpc>
              <a:spcBef>
                <a:spcPct val="0"/>
              </a:spcBef>
              <a:spcAft>
                <a:spcPts val="600"/>
              </a:spcAft>
            </a:pPr>
            <a:endParaRPr lang="en-US" sz="4000" b="1"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problemproperties@lafayettesquare.org</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29239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1F5AD05F-EF3A-C0EA-B24D-0D02795486C9}"/>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7616A9D6-F5CE-ABEF-2A06-E03FA28022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7CBBE6A4-564E-805A-06A6-01EB133EEDB2}"/>
              </a:ext>
            </a:extLst>
          </p:cNvPr>
          <p:cNvSpPr txBox="1"/>
          <p:nvPr/>
        </p:nvSpPr>
        <p:spPr>
          <a:xfrm>
            <a:off x="544009" y="2298987"/>
            <a:ext cx="10879489" cy="3518142"/>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Business Affairs Chair:</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Bart Lissner</a:t>
            </a:r>
          </a:p>
          <a:p>
            <a:pPr marL="0" marR="0" lvl="0" indent="0" algn="ctr">
              <a:lnSpc>
                <a:spcPct val="90000"/>
              </a:lnSpc>
              <a:spcBef>
                <a:spcPct val="0"/>
              </a:spcBef>
              <a:spcAft>
                <a:spcPts val="600"/>
              </a:spcAft>
            </a:pPr>
            <a:endParaRPr lang="en-US" sz="3200" b="1"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mn-lt"/>
                <a:ea typeface="Calibri" panose="020F0502020204030204" pitchFamily="34" charset="0"/>
                <a:hlinkClick r:id="rId4"/>
              </a:rPr>
              <a:t>lsba@lafayettesquare.org</a:t>
            </a:r>
            <a:endParaRPr lang="en-US" sz="3200" dirty="0">
              <a:effectLst/>
              <a:latin typeface="+mn-lt"/>
              <a:ea typeface="Calibri" panose="020F0502020204030204" pitchFamily="34" charset="0"/>
            </a:endParaRPr>
          </a:p>
          <a:p>
            <a:pPr marL="0" marR="0" algn="ctr">
              <a:lnSpc>
                <a:spcPct val="115000"/>
              </a:lnSpc>
              <a:spcBef>
                <a:spcPts val="0"/>
              </a:spcBef>
              <a:spcAft>
                <a:spcPts val="0"/>
              </a:spcAft>
              <a:tabLst>
                <a:tab pos="3657600" algn="l"/>
              </a:tabLst>
            </a:pPr>
            <a:r>
              <a:rPr lang="en-US" sz="3200" dirty="0">
                <a:effectLst/>
                <a:latin typeface="+mn-lt"/>
                <a:ea typeface="Calibri" panose="020F0502020204030204" pitchFamily="34" charset="0"/>
              </a:rPr>
              <a:t> </a:t>
            </a:r>
            <a:endParaRPr lang="en-US" sz="3200" dirty="0">
              <a:effectLst/>
              <a:latin typeface="+mn-lt"/>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460851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B69819E1-9756-FD71-A3FD-DEF3FAC31FE9}"/>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E813A547-79B5-E040-F81C-69EA328B55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2B33DBA-6E7E-CA9B-B2F5-593A830FCC79}"/>
              </a:ext>
            </a:extLst>
          </p:cNvPr>
          <p:cNvSpPr txBox="1"/>
          <p:nvPr/>
        </p:nvSpPr>
        <p:spPr>
          <a:xfrm>
            <a:off x="534622" y="1592730"/>
            <a:ext cx="6313992" cy="5806618"/>
          </a:xfrm>
          <a:prstGeom prst="rect">
            <a:avLst/>
          </a:prstGeom>
        </p:spPr>
        <p:txBody>
          <a:bodyPr spcFirstLastPara="1" vert="horz" lIns="91440" tIns="45720" rIns="91440" bIns="45720" rtlCol="0" anchor="b" anchorCtr="0">
            <a:normAutofit fontScale="92500" lnSpcReduction="1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Cocktails on the Plaza</a:t>
            </a:r>
          </a:p>
          <a:p>
            <a:pPr marL="0" marR="0" lvl="0" indent="0" algn="ctr">
              <a:lnSpc>
                <a:spcPct val="90000"/>
              </a:lnSpc>
              <a:spcBef>
                <a:spcPct val="0"/>
              </a:spcBef>
              <a:spcAft>
                <a:spcPts val="600"/>
              </a:spcAft>
            </a:pPr>
            <a:r>
              <a:rPr lang="en-US" sz="4300" b="1" dirty="0">
                <a:latin typeface="+mn-lt"/>
              </a:rPr>
              <a:t>Wed. May 21</a:t>
            </a:r>
            <a:r>
              <a:rPr lang="en-US" sz="4300" b="1" baseline="30000" dirty="0">
                <a:latin typeface="+mn-lt"/>
              </a:rPr>
              <a:t>st</a:t>
            </a:r>
            <a:r>
              <a:rPr lang="en-US" sz="4300" b="1" dirty="0">
                <a:latin typeface="+mn-lt"/>
              </a:rPr>
              <a:t> </a:t>
            </a:r>
          </a:p>
          <a:p>
            <a:pPr marL="0" marR="0" lvl="0" indent="0" algn="ctr">
              <a:lnSpc>
                <a:spcPct val="90000"/>
              </a:lnSpc>
              <a:spcBef>
                <a:spcPct val="0"/>
              </a:spcBef>
              <a:spcAft>
                <a:spcPts val="600"/>
              </a:spcAft>
            </a:pPr>
            <a:r>
              <a:rPr lang="en-US" sz="4300" b="1" dirty="0">
                <a:latin typeface="+mn-lt"/>
              </a:rPr>
              <a:t>5:15 pm to 7:15 p</a:t>
            </a:r>
            <a:r>
              <a:rPr lang="en-US" sz="4300" b="1" kern="1200" dirty="0">
                <a:solidFill>
                  <a:schemeClr val="tx1"/>
                </a:solidFill>
                <a:latin typeface="+mn-lt"/>
                <a:ea typeface="+mj-ea"/>
                <a:cs typeface="+mj-cs"/>
                <a:sym typeface="Times New Roman"/>
              </a:rPr>
              <a:t>m</a:t>
            </a:r>
            <a:br>
              <a:rPr lang="en-US" sz="4000" b="1" kern="1200" dirty="0">
                <a:solidFill>
                  <a:schemeClr val="tx1"/>
                </a:solidFill>
                <a:latin typeface="+mn-lt"/>
                <a:ea typeface="+mj-ea"/>
                <a:cs typeface="+mj-cs"/>
                <a:sym typeface="Times New Roman"/>
              </a:rPr>
            </a:br>
            <a:endParaRPr lang="en-US" sz="4000" b="1" kern="1200" dirty="0">
              <a:solidFill>
                <a:schemeClr val="tx1"/>
              </a:solidFill>
              <a:latin typeface="+mn-lt"/>
              <a:ea typeface="+mj-ea"/>
              <a:cs typeface="+mj-cs"/>
              <a:sym typeface="Times New Roman"/>
            </a:endParaRPr>
          </a:p>
          <a:p>
            <a:pPr marL="1431925"/>
            <a:endParaRPr lang="en-US" sz="5200" dirty="0">
              <a:effectLst/>
              <a:latin typeface="+mn-lt"/>
              <a:ea typeface="Times New Roman" panose="02020603050405020304" pitchFamily="18" charset="0"/>
            </a:endParaRPr>
          </a:p>
          <a:p>
            <a:pPr marL="1431925"/>
            <a:r>
              <a:rPr lang="en-US" sz="5200" dirty="0">
                <a:effectLst/>
                <a:latin typeface="+mn-lt"/>
                <a:ea typeface="Times New Roman" panose="02020603050405020304" pitchFamily="18" charset="0"/>
              </a:rPr>
              <a:t>QR code for </a:t>
            </a:r>
          </a:p>
          <a:p>
            <a:pPr marL="1431925"/>
            <a:r>
              <a:rPr lang="en-US" sz="5200" dirty="0">
                <a:effectLst/>
                <a:latin typeface="+mn-lt"/>
                <a:ea typeface="Times New Roman" panose="02020603050405020304" pitchFamily="18" charset="0"/>
              </a:rPr>
              <a:t>Cocktails on the Plaza tickets&gt;&gt;&gt; </a:t>
            </a:r>
            <a:endParaRPr lang="en-US" sz="5200" baseline="30000" dirty="0">
              <a:latin typeface="+mn-lt"/>
              <a:ea typeface="Times New Roman" panose="02020603050405020304" pitchFamily="18" charset="0"/>
            </a:endParaRPr>
          </a:p>
          <a:p>
            <a:pPr marL="0" marR="0" lvl="0" indent="0" algn="ctr">
              <a:lnSpc>
                <a:spcPct val="90000"/>
              </a:lnSpc>
              <a:spcBef>
                <a:spcPct val="0"/>
              </a:spcBef>
              <a:spcAft>
                <a:spcPts val="600"/>
              </a:spcAft>
            </a:pPr>
            <a:endParaRPr lang="en-US" sz="3200" b="1"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mn-lt"/>
                <a:ea typeface="Calibri" panose="020F0502020204030204" pitchFamily="34" charset="0"/>
              </a:rPr>
              <a:t> </a:t>
            </a:r>
            <a:endParaRPr lang="en-US" sz="3200" dirty="0">
              <a:effectLst/>
              <a:latin typeface="+mn-lt"/>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1F8E5F42-AFCA-89E9-875F-ABF886A7F7CB}"/>
              </a:ext>
            </a:extLst>
          </p:cNvPr>
          <p:cNvPicPr>
            <a:picLocks noChangeAspect="1"/>
          </p:cNvPicPr>
          <p:nvPr/>
        </p:nvPicPr>
        <p:blipFill>
          <a:blip r:embed="rId4"/>
          <a:stretch>
            <a:fillRect/>
          </a:stretch>
        </p:blipFill>
        <p:spPr>
          <a:xfrm>
            <a:off x="6962914" y="1731818"/>
            <a:ext cx="5023490" cy="5023490"/>
          </a:xfrm>
          <a:prstGeom prst="rect">
            <a:avLst/>
          </a:prstGeom>
        </p:spPr>
      </p:pic>
    </p:spTree>
    <p:extLst>
      <p:ext uri="{BB962C8B-B14F-4D97-AF65-F5344CB8AC3E}">
        <p14:creationId xmlns:p14="http://schemas.microsoft.com/office/powerpoint/2010/main" val="322280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95F5012C-ADDA-59B4-6E55-15B8C9469F0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1B18F6B9-3595-6AE6-AE70-F6049332C4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3;p3">
            <a:extLst>
              <a:ext uri="{FF2B5EF4-FFF2-40B4-BE49-F238E27FC236}">
                <a16:creationId xmlns:a16="http://schemas.microsoft.com/office/drawing/2014/main" id="{0C783BC2-0198-DE76-BF7D-5C34E830BA46}"/>
              </a:ext>
            </a:extLst>
          </p:cNvPr>
          <p:cNvSpPr txBox="1"/>
          <p:nvPr/>
        </p:nvSpPr>
        <p:spPr>
          <a:xfrm>
            <a:off x="534834" y="1128713"/>
            <a:ext cx="10754562" cy="4695548"/>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3200" b="1" kern="1200" dirty="0">
                <a:solidFill>
                  <a:schemeClr val="tx1"/>
                </a:solidFill>
                <a:latin typeface="+mj-lt"/>
                <a:ea typeface="+mj-ea"/>
                <a:cs typeface="+mj-cs"/>
                <a:sym typeface="Times New Roman"/>
              </a:rPr>
              <a:t>New neighbors: </a:t>
            </a:r>
          </a:p>
          <a:p>
            <a:pPr marL="0" marR="0" lvl="0" indent="0" algn="ctr">
              <a:lnSpc>
                <a:spcPct val="90000"/>
              </a:lnSpc>
              <a:spcBef>
                <a:spcPct val="0"/>
              </a:spcBef>
              <a:spcAft>
                <a:spcPts val="600"/>
              </a:spcAft>
            </a:pPr>
            <a:r>
              <a:rPr lang="en-US" sz="3200" b="1" kern="1200" dirty="0">
                <a:solidFill>
                  <a:schemeClr val="tx1"/>
                </a:solidFill>
                <a:latin typeface="+mj-lt"/>
                <a:ea typeface="+mj-ea"/>
                <a:cs typeface="+mj-cs"/>
                <a:sym typeface="Times New Roman"/>
              </a:rPr>
              <a:t>Welcome to our community!</a:t>
            </a:r>
          </a:p>
          <a:p>
            <a:pPr marL="0" marR="0" lvl="0" indent="0" algn="ctr">
              <a:lnSpc>
                <a:spcPct val="90000"/>
              </a:lnSpc>
              <a:spcBef>
                <a:spcPct val="0"/>
              </a:spcBef>
              <a:spcAft>
                <a:spcPts val="600"/>
              </a:spcAft>
            </a:pPr>
            <a:r>
              <a:rPr lang="en-US" sz="3200" b="1" kern="1200" dirty="0">
                <a:solidFill>
                  <a:schemeClr val="tx1"/>
                </a:solidFill>
                <a:latin typeface="+mj-lt"/>
                <a:ea typeface="+mj-ea"/>
                <a:cs typeface="+mj-cs"/>
                <a:sym typeface="Times New Roman"/>
              </a:rPr>
              <a:t>Please introduce yourself.</a:t>
            </a:r>
          </a:p>
          <a:p>
            <a:pPr marL="0" marR="0" lvl="0" indent="0" algn="ctr">
              <a:lnSpc>
                <a:spcPct val="90000"/>
              </a:lnSpc>
              <a:spcBef>
                <a:spcPct val="0"/>
              </a:spcBef>
              <a:spcAft>
                <a:spcPts val="600"/>
              </a:spcAft>
            </a:pPr>
            <a:endParaRPr lang="en-US" sz="3200" b="1"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r>
              <a:rPr lang="en-US" sz="3200" b="1" kern="1200" dirty="0">
                <a:solidFill>
                  <a:schemeClr val="tx1"/>
                </a:solidFill>
                <a:latin typeface="+mj-lt"/>
                <a:ea typeface="+mj-ea"/>
                <a:cs typeface="+mj-cs"/>
                <a:sym typeface="Times New Roman"/>
              </a:rPr>
              <a:t>Also . . . For anyone else . . . </a:t>
            </a:r>
          </a:p>
          <a:p>
            <a:pPr marL="0" marR="0" lvl="0" indent="0" algn="ctr">
              <a:lnSpc>
                <a:spcPct val="90000"/>
              </a:lnSpc>
              <a:spcBef>
                <a:spcPct val="0"/>
              </a:spcBef>
              <a:spcAft>
                <a:spcPts val="600"/>
              </a:spcAft>
            </a:pPr>
            <a:r>
              <a:rPr lang="en-US" sz="3200" b="1" kern="1200" dirty="0">
                <a:solidFill>
                  <a:schemeClr val="tx1"/>
                </a:solidFill>
                <a:latin typeface="+mj-lt"/>
                <a:ea typeface="+mj-ea"/>
                <a:cs typeface="+mj-cs"/>
                <a:sym typeface="Times New Roman"/>
              </a:rPr>
              <a:t>Something to (briefly) share; but not overshare? </a:t>
            </a:r>
          </a:p>
          <a:p>
            <a:pPr marL="1944688" marR="0" lvl="0" indent="-471488">
              <a:lnSpc>
                <a:spcPct val="90000"/>
              </a:lnSpc>
              <a:spcBef>
                <a:spcPct val="0"/>
              </a:spcBef>
              <a:spcAft>
                <a:spcPts val="600"/>
              </a:spcAft>
              <a:buFont typeface="Arial" panose="020B0604020202020204" pitchFamily="34" charset="0"/>
              <a:buChar char="•"/>
            </a:pPr>
            <a:r>
              <a:rPr lang="en-US" sz="3200" kern="1200" dirty="0">
                <a:solidFill>
                  <a:schemeClr val="tx1"/>
                </a:solidFill>
                <a:latin typeface="+mj-lt"/>
                <a:ea typeface="+mj-ea"/>
                <a:cs typeface="+mj-cs"/>
                <a:sym typeface="Times New Roman"/>
              </a:rPr>
              <a:t>Birthday (significant or otherwise)?</a:t>
            </a:r>
          </a:p>
          <a:p>
            <a:pPr marL="1944688" marR="0" lvl="0" indent="-471488">
              <a:lnSpc>
                <a:spcPct val="90000"/>
              </a:lnSpc>
              <a:spcBef>
                <a:spcPct val="0"/>
              </a:spcBef>
              <a:spcAft>
                <a:spcPts val="600"/>
              </a:spcAft>
              <a:buFont typeface="Arial" panose="020B0604020202020204" pitchFamily="34" charset="0"/>
              <a:buChar char="•"/>
            </a:pPr>
            <a:r>
              <a:rPr lang="en-US" sz="3200" kern="1200" dirty="0">
                <a:solidFill>
                  <a:schemeClr val="tx1"/>
                </a:solidFill>
                <a:latin typeface="+mj-lt"/>
                <a:ea typeface="+mj-ea"/>
                <a:cs typeface="+mj-cs"/>
                <a:sym typeface="Times New Roman"/>
              </a:rPr>
              <a:t>Anniversary of something?</a:t>
            </a:r>
          </a:p>
          <a:p>
            <a:pPr marL="1944688" marR="0" lvl="0" indent="-471488">
              <a:lnSpc>
                <a:spcPct val="90000"/>
              </a:lnSpc>
              <a:spcBef>
                <a:spcPct val="0"/>
              </a:spcBef>
              <a:spcAft>
                <a:spcPts val="600"/>
              </a:spcAft>
              <a:buFont typeface="Arial" panose="020B0604020202020204" pitchFamily="34" charset="0"/>
              <a:buChar char="•"/>
            </a:pPr>
            <a:r>
              <a:rPr lang="en-US" sz="3200" kern="1200" dirty="0">
                <a:solidFill>
                  <a:schemeClr val="tx1"/>
                </a:solidFill>
                <a:latin typeface="+mj-lt"/>
                <a:ea typeface="+mj-ea"/>
                <a:cs typeface="+mj-cs"/>
                <a:sym typeface="Times New Roman"/>
              </a:rPr>
              <a:t>Significant life event?</a:t>
            </a:r>
          </a:p>
        </p:txBody>
      </p:sp>
    </p:spTree>
    <p:extLst>
      <p:ext uri="{BB962C8B-B14F-4D97-AF65-F5344CB8AC3E}">
        <p14:creationId xmlns:p14="http://schemas.microsoft.com/office/powerpoint/2010/main" val="2802627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464463D0-932D-A713-3628-810CF11BDDCF}"/>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11DE39B6-7FB0-E290-DB6A-F65F3E7B1F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B2591961-97A9-05D6-D7CB-DABD6AA7E84F}"/>
              </a:ext>
            </a:extLst>
          </p:cNvPr>
          <p:cNvSpPr txBox="1"/>
          <p:nvPr/>
        </p:nvSpPr>
        <p:spPr>
          <a:xfrm>
            <a:off x="546296" y="2453832"/>
            <a:ext cx="11099407" cy="3772785"/>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Improvements Chair:</a:t>
            </a:r>
          </a:p>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Mitch Hunt</a:t>
            </a: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200" kern="1200" dirty="0">
                <a:solidFill>
                  <a:schemeClr val="tx1"/>
                </a:solidFill>
                <a:latin typeface="+mn-lt"/>
                <a:ea typeface="+mj-ea"/>
                <a:cs typeface="+mj-cs"/>
                <a:sym typeface="Times New Roman"/>
                <a:hlinkClick r:id="rId4"/>
              </a:rPr>
              <a:t>improvements@lafayettesquare.org</a:t>
            </a:r>
            <a:endParaRPr lang="en-US" sz="32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4112546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5FE25EF-0D57-8F83-278C-80E79AAF42DF}"/>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4774DA32-43FE-20A7-259F-76A39A3545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61450C70-CAB4-5B62-5E4D-4382A0A9A047}"/>
              </a:ext>
            </a:extLst>
          </p:cNvPr>
          <p:cNvSpPr txBox="1"/>
          <p:nvPr/>
        </p:nvSpPr>
        <p:spPr>
          <a:xfrm>
            <a:off x="49530" y="39654"/>
            <a:ext cx="12092940" cy="7898131"/>
          </a:xfrm>
          <a:prstGeom prst="rect">
            <a:avLst/>
          </a:prstGeom>
        </p:spPr>
        <p:txBody>
          <a:bodyPr spcFirstLastPara="1" vert="horz" lIns="91440" tIns="45720" rIns="91440" bIns="45720" rtlCol="0" anchor="b" anchorCtr="0">
            <a:normAutofit fontScale="25000" lnSpcReduction="20000"/>
          </a:bodyPr>
          <a:lstStyle/>
          <a:p>
            <a:pPr marL="0" marR="0" lvl="0" indent="0">
              <a:lnSpc>
                <a:spcPct val="90000"/>
              </a:lnSpc>
              <a:spcBef>
                <a:spcPct val="0"/>
              </a:spcBef>
              <a:spcAft>
                <a:spcPts val="600"/>
              </a:spcAft>
            </a:pPr>
            <a:endParaRPr lang="en-US" sz="16000" b="1" kern="1200" dirty="0">
              <a:solidFill>
                <a:schemeClr val="tx1"/>
              </a:solidFill>
              <a:latin typeface="+mn-lt"/>
              <a:ea typeface="+mj-ea"/>
              <a:cs typeface="+mj-cs"/>
              <a:sym typeface="Times New Roman"/>
            </a:endParaRPr>
          </a:p>
          <a:p>
            <a:pPr marL="0" marR="0" lvl="0" indent="0">
              <a:lnSpc>
                <a:spcPct val="90000"/>
              </a:lnSpc>
              <a:spcBef>
                <a:spcPct val="0"/>
              </a:spcBef>
              <a:spcAft>
                <a:spcPts val="600"/>
              </a:spcAft>
            </a:pPr>
            <a:r>
              <a:rPr lang="en-US" sz="16000" b="1" kern="1200" dirty="0">
                <a:solidFill>
                  <a:schemeClr val="tx1"/>
                </a:solidFill>
                <a:latin typeface="+mn-lt"/>
                <a:ea typeface="+mj-ea"/>
                <a:cs typeface="+mj-cs"/>
                <a:sym typeface="Times New Roman"/>
              </a:rPr>
              <a:t>Snow Removal/ Salting Proposal </a:t>
            </a:r>
          </a:p>
          <a:p>
            <a:pPr marL="0" marR="0" lvl="0" indent="0">
              <a:lnSpc>
                <a:spcPct val="90000"/>
              </a:lnSpc>
              <a:spcBef>
                <a:spcPct val="0"/>
              </a:spcBef>
              <a:spcAft>
                <a:spcPts val="600"/>
              </a:spcAft>
            </a:pPr>
            <a:r>
              <a:rPr lang="en-US" sz="16000" b="1" kern="1200" dirty="0">
                <a:solidFill>
                  <a:schemeClr val="tx1"/>
                </a:solidFill>
                <a:latin typeface="+mn-lt"/>
                <a:ea typeface="+mj-ea"/>
                <a:cs typeface="+mj-cs"/>
                <a:sym typeface="Times New Roman"/>
              </a:rPr>
              <a:t>for </a:t>
            </a:r>
            <a:r>
              <a:rPr lang="en-US" sz="16000" b="1" u="sng" kern="1200" dirty="0">
                <a:solidFill>
                  <a:schemeClr val="tx1"/>
                </a:solidFill>
                <a:latin typeface="+mn-lt"/>
                <a:ea typeface="+mj-ea"/>
                <a:cs typeface="+mj-cs"/>
                <a:sym typeface="Times New Roman"/>
              </a:rPr>
              <a:t>all streets and alleys</a:t>
            </a:r>
            <a:r>
              <a:rPr lang="en-US" sz="16000" b="1" kern="1200" dirty="0">
                <a:solidFill>
                  <a:schemeClr val="tx1"/>
                </a:solidFill>
                <a:latin typeface="+mn-lt"/>
                <a:ea typeface="+mj-ea"/>
                <a:cs typeface="+mj-cs"/>
                <a:sym typeface="Times New Roman"/>
              </a:rPr>
              <a:t> </a:t>
            </a:r>
          </a:p>
          <a:p>
            <a:pPr marL="0" marR="0" lvl="0" indent="0">
              <a:lnSpc>
                <a:spcPct val="90000"/>
              </a:lnSpc>
              <a:spcBef>
                <a:spcPct val="0"/>
              </a:spcBef>
              <a:spcAft>
                <a:spcPts val="600"/>
              </a:spcAft>
            </a:pPr>
            <a:r>
              <a:rPr lang="en-US" sz="16000" b="1" kern="1200" dirty="0">
                <a:solidFill>
                  <a:schemeClr val="tx1"/>
                </a:solidFill>
                <a:latin typeface="+mn-lt"/>
                <a:ea typeface="+mj-ea"/>
                <a:cs typeface="+mj-cs"/>
                <a:sym typeface="Times New Roman"/>
              </a:rPr>
              <a:t>in the historic district</a:t>
            </a:r>
          </a:p>
          <a:p>
            <a:pPr marL="0" marR="0" lvl="0" indent="0" algn="ctr">
              <a:lnSpc>
                <a:spcPct val="90000"/>
              </a:lnSpc>
              <a:spcBef>
                <a:spcPct val="0"/>
              </a:spcBef>
              <a:spcAft>
                <a:spcPts val="600"/>
              </a:spcAft>
            </a:pPr>
            <a:endParaRPr lang="en-US" sz="4800" kern="1200" dirty="0">
              <a:solidFill>
                <a:schemeClr val="tx1"/>
              </a:solidFill>
              <a:latin typeface="Arial" panose="020B0604020202020204" pitchFamily="34" charset="0"/>
              <a:ea typeface="+mj-ea"/>
              <a:cs typeface="Arial" panose="020B0604020202020204" pitchFamily="34" charset="0"/>
              <a:sym typeface="Times New Roman"/>
            </a:endParaRPr>
          </a:p>
          <a:p>
            <a:pPr marL="293688" marR="0" lvl="0" indent="-293688">
              <a:lnSpc>
                <a:spcPct val="120000"/>
              </a:lnSpc>
              <a:spcBef>
                <a:spcPct val="0"/>
              </a:spcBef>
              <a:buFont typeface="Arial" panose="020B0604020202020204" pitchFamily="34" charset="0"/>
              <a:buChar char="•"/>
            </a:pPr>
            <a:r>
              <a:rPr lang="en-US" sz="8000" kern="1200" dirty="0">
                <a:solidFill>
                  <a:schemeClr val="tx1"/>
                </a:solidFill>
                <a:latin typeface="Arial" panose="020B0604020202020204" pitchFamily="34" charset="0"/>
                <a:ea typeface="+mj-ea"/>
                <a:cs typeface="Arial" panose="020B0604020202020204" pitchFamily="34" charset="0"/>
                <a:sym typeface="Times New Roman"/>
              </a:rPr>
              <a:t>Currently: We rely on the City or our own last-minute arrangements by certain blocks</a:t>
            </a:r>
          </a:p>
          <a:p>
            <a:pPr marL="293688" indent="-293688">
              <a:lnSpc>
                <a:spcPct val="120000"/>
              </a:lnSpc>
              <a:spcBef>
                <a:spcPct val="0"/>
              </a:spcBef>
              <a:buFont typeface="Arial" panose="020B0604020202020204" pitchFamily="34" charset="0"/>
              <a:buChar char="•"/>
            </a:pPr>
            <a:r>
              <a:rPr lang="en-US" sz="8000" kern="1200" dirty="0">
                <a:solidFill>
                  <a:schemeClr val="tx1"/>
                </a:solidFill>
                <a:latin typeface="Arial" panose="020B0604020202020204" pitchFamily="34" charset="0"/>
                <a:ea typeface="+mj-ea"/>
                <a:cs typeface="Arial" panose="020B0604020202020204" pitchFamily="34" charset="0"/>
                <a:sym typeface="Times New Roman"/>
              </a:rPr>
              <a:t>Idea was discussed by an ad hoc committee and presented to the board at the May 6</a:t>
            </a:r>
            <a:r>
              <a:rPr lang="en-US" sz="8000" kern="1200" baseline="30000" dirty="0">
                <a:solidFill>
                  <a:schemeClr val="tx1"/>
                </a:solidFill>
                <a:latin typeface="Arial" panose="020B0604020202020204" pitchFamily="34" charset="0"/>
                <a:ea typeface="+mj-ea"/>
                <a:cs typeface="Arial" panose="020B0604020202020204" pitchFamily="34" charset="0"/>
                <a:sym typeface="Times New Roman"/>
              </a:rPr>
              <a:t>th</a:t>
            </a:r>
            <a:r>
              <a:rPr lang="en-US" sz="8000" kern="1200" dirty="0">
                <a:solidFill>
                  <a:schemeClr val="tx1"/>
                </a:solidFill>
                <a:latin typeface="Arial" panose="020B0604020202020204" pitchFamily="34" charset="0"/>
                <a:ea typeface="+mj-ea"/>
                <a:cs typeface="Arial" panose="020B0604020202020204" pitchFamily="34" charset="0"/>
                <a:sym typeface="Times New Roman"/>
              </a:rPr>
              <a:t> board meeting. </a:t>
            </a:r>
          </a:p>
          <a:p>
            <a:pPr marL="293688" indent="-293688">
              <a:lnSpc>
                <a:spcPct val="120000"/>
              </a:lnSpc>
              <a:spcBef>
                <a:spcPct val="0"/>
              </a:spcBef>
              <a:buFont typeface="Arial" panose="020B0604020202020204" pitchFamily="34" charset="0"/>
              <a:buChar char="•"/>
            </a:pPr>
            <a:r>
              <a:rPr lang="en-US" sz="8000" kern="1200" dirty="0">
                <a:solidFill>
                  <a:schemeClr val="tx1"/>
                </a:solidFill>
                <a:latin typeface="Arial" panose="020B0604020202020204" pitchFamily="34" charset="0"/>
                <a:ea typeface="+mj-ea"/>
                <a:cs typeface="Arial" panose="020B0604020202020204" pitchFamily="34" charset="0"/>
                <a:sym typeface="Times New Roman"/>
              </a:rPr>
              <a:t>Proposal from </a:t>
            </a:r>
            <a:r>
              <a:rPr lang="en-US" sz="8000" dirty="0">
                <a:effectLst/>
                <a:latin typeface="Arial" panose="020B0604020202020204" pitchFamily="34" charset="0"/>
                <a:cs typeface="Arial" panose="020B0604020202020204" pitchFamily="34" charset="0"/>
              </a:rPr>
              <a:t>Hank's Lawncare:</a:t>
            </a:r>
          </a:p>
          <a:p>
            <a:pPr marL="747713"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In business for 40+ years</a:t>
            </a:r>
          </a:p>
          <a:p>
            <a:pPr marL="747713"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$2M in insurance and is bonded</a:t>
            </a:r>
          </a:p>
          <a:p>
            <a:pPr marL="293688" indent="-293688">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Equipment and labor hours per each 3” snow event:</a:t>
            </a:r>
          </a:p>
          <a:p>
            <a:pPr marL="747713"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4 trucks for snow plowing and salting</a:t>
            </a:r>
          </a:p>
          <a:p>
            <a:pPr marL="747713" indent="-284163">
              <a:lnSpc>
                <a:spcPct val="120000"/>
              </a:lnSpc>
              <a:spcBef>
                <a:spcPct val="0"/>
              </a:spcBef>
              <a:buFont typeface="Arial" panose="020B0604020202020204" pitchFamily="34" charset="0"/>
              <a:buChar char="•"/>
            </a:pPr>
            <a:r>
              <a:rPr lang="en-US" sz="8000" dirty="0">
                <a:latin typeface="Arial" panose="020B0604020202020204" pitchFamily="34" charset="0"/>
                <a:cs typeface="Arial" panose="020B0604020202020204" pitchFamily="34" charset="0"/>
              </a:rPr>
              <a:t>5 hours</a:t>
            </a:r>
          </a:p>
          <a:p>
            <a:pPr marL="747713"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$200 per truck per hour </a:t>
            </a:r>
          </a:p>
          <a:p>
            <a:pPr marL="293688" indent="-293688">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Average cost for salting only: $1,000 @ only $100/ hour (we would already own the salt)</a:t>
            </a:r>
          </a:p>
          <a:p>
            <a:pPr marL="293688" indent="-282575">
              <a:lnSpc>
                <a:spcPct val="120000"/>
              </a:lnSpc>
              <a:spcBef>
                <a:spcPct val="0"/>
              </a:spcBef>
              <a:buFont typeface="Arial" panose="020B0604020202020204" pitchFamily="34" charset="0"/>
              <a:buChar char="•"/>
            </a:pPr>
            <a:r>
              <a:rPr lang="en-US" sz="8000" dirty="0">
                <a:latin typeface="Arial" panose="020B0604020202020204" pitchFamily="34" charset="0"/>
                <a:cs typeface="Arial" panose="020B0604020202020204" pitchFamily="34" charset="0"/>
              </a:rPr>
              <a:t>Up front costs: </a:t>
            </a:r>
          </a:p>
          <a:p>
            <a:pPr marL="747713" indent="-284163">
              <a:lnSpc>
                <a:spcPct val="120000"/>
              </a:lnSpc>
              <a:spcBef>
                <a:spcPct val="0"/>
              </a:spcBef>
              <a:buFont typeface="Arial" panose="020B0604020202020204" pitchFamily="34" charset="0"/>
              <a:buChar char="•"/>
            </a:pPr>
            <a:r>
              <a:rPr lang="en-US" sz="8000" dirty="0">
                <a:latin typeface="Arial" panose="020B0604020202020204" pitchFamily="34" charset="0"/>
                <a:cs typeface="Arial" panose="020B0604020202020204" pitchFamily="34" charset="0"/>
              </a:rPr>
              <a:t>$4,000 retainer for labor and trucks to be applied to a 3” snow event</a:t>
            </a:r>
          </a:p>
          <a:p>
            <a:pPr marL="747713"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$4,000 for salt (10 pallets of 48 50-lb. </a:t>
            </a:r>
            <a:r>
              <a:rPr lang="en-US" sz="8000" dirty="0">
                <a:latin typeface="Arial" panose="020B0604020202020204" pitchFamily="34" charset="0"/>
                <a:cs typeface="Arial" panose="020B0604020202020204" pitchFamily="34" charset="0"/>
              </a:rPr>
              <a:t>bags on each pallet) purchased and stored by Hank</a:t>
            </a:r>
          </a:p>
          <a:p>
            <a:pPr marL="1201738" indent="-284163">
              <a:lnSpc>
                <a:spcPct val="120000"/>
              </a:lnSpc>
              <a:spcBef>
                <a:spcPct val="0"/>
              </a:spcBef>
              <a:buFont typeface="Arial" panose="020B0604020202020204" pitchFamily="34" charset="0"/>
              <a:buChar char="•"/>
            </a:pPr>
            <a:r>
              <a:rPr lang="en-US" sz="8000" dirty="0">
                <a:latin typeface="Arial" panose="020B0604020202020204" pitchFamily="34" charset="0"/>
                <a:cs typeface="Arial" panose="020B0604020202020204" pitchFamily="34" charset="0"/>
              </a:rPr>
              <a:t>Salt costs $2,000 more if purchased in winter </a:t>
            </a:r>
          </a:p>
          <a:p>
            <a:pPr marL="1201738" indent="-284163">
              <a:lnSpc>
                <a:spcPct val="120000"/>
              </a:lnSpc>
              <a:spcBef>
                <a:spcPct val="0"/>
              </a:spcBef>
              <a:buFont typeface="Arial" panose="020B0604020202020204" pitchFamily="34" charset="0"/>
              <a:buChar char="•"/>
            </a:pPr>
            <a:r>
              <a:rPr lang="en-US" sz="8000" dirty="0">
                <a:effectLst/>
                <a:latin typeface="Arial" panose="020B0604020202020204" pitchFamily="34" charset="0"/>
                <a:cs typeface="Arial" panose="020B0604020202020204" pitchFamily="34" charset="0"/>
              </a:rPr>
              <a:t>Salt remains ours. Stored by Hank until used up.</a:t>
            </a:r>
          </a:p>
          <a:p>
            <a:endParaRPr lang="en-US" sz="6700" dirty="0">
              <a:effectLst/>
              <a:latin typeface="Arial" panose="020B0604020202020204" pitchFamily="34" charset="0"/>
              <a:cs typeface="Arial" panose="020B0604020202020204" pitchFamily="34" charset="0"/>
            </a:endParaRPr>
          </a:p>
          <a:p>
            <a:pPr marL="293688" indent="-282575">
              <a:lnSpc>
                <a:spcPct val="120000"/>
              </a:lnSpc>
              <a:spcBef>
                <a:spcPct val="0"/>
              </a:spcBef>
              <a:buFont typeface="Arial" panose="020B0604020202020204" pitchFamily="34" charset="0"/>
              <a:buChar char="•"/>
            </a:pPr>
            <a:endParaRPr lang="en-US" sz="4600" dirty="0">
              <a:effectLst/>
              <a:latin typeface="+mn-lt"/>
            </a:endParaRPr>
          </a:p>
          <a:p>
            <a:pPr marL="690563" indent="-282575">
              <a:lnSpc>
                <a:spcPct val="120000"/>
              </a:lnSpc>
              <a:spcBef>
                <a:spcPct val="0"/>
              </a:spcBef>
              <a:buFont typeface="Arial" panose="020B0604020202020204" pitchFamily="34" charset="0"/>
              <a:buChar char="•"/>
            </a:pPr>
            <a:endParaRPr lang="en-US" sz="4600" dirty="0">
              <a:effectLst/>
              <a:latin typeface="+mn-lt"/>
            </a:endParaRPr>
          </a:p>
          <a:p>
            <a:pPr marL="293688" marR="0" lvl="0" indent="-293688">
              <a:lnSpc>
                <a:spcPct val="120000"/>
              </a:lnSpc>
              <a:spcBef>
                <a:spcPct val="0"/>
              </a:spcBef>
              <a:buFont typeface="Arial" panose="020B0604020202020204" pitchFamily="34" charset="0"/>
              <a:buChar char="•"/>
            </a:pPr>
            <a:endParaRPr lang="en-US" sz="45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838069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9F0C9DB5-C13C-4519-077A-3B3DFEDC5B3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41D98534-421D-188A-8409-7607B4BA87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6B1A3178-58D3-43AC-D0CC-5BBC43D4D4DF}"/>
              </a:ext>
            </a:extLst>
          </p:cNvPr>
          <p:cNvSpPr txBox="1"/>
          <p:nvPr/>
        </p:nvSpPr>
        <p:spPr>
          <a:xfrm>
            <a:off x="0" y="85374"/>
            <a:ext cx="12092940" cy="7898131"/>
          </a:xfrm>
          <a:prstGeom prst="rect">
            <a:avLst/>
          </a:prstGeom>
        </p:spPr>
        <p:txBody>
          <a:bodyPr spcFirstLastPara="1" vert="horz" lIns="91440" tIns="45720" rIns="91440" bIns="45720" rtlCol="0" anchor="b" anchorCtr="0">
            <a:normAutofit fontScale="55000" lnSpcReduction="20000"/>
          </a:bodyPr>
          <a:lstStyle/>
          <a:p>
            <a:pPr marL="0" marR="0" lvl="0" indent="0">
              <a:lnSpc>
                <a:spcPct val="90000"/>
              </a:lnSpc>
              <a:spcBef>
                <a:spcPct val="0"/>
              </a:spcBef>
              <a:spcAft>
                <a:spcPts val="600"/>
              </a:spcAft>
            </a:pPr>
            <a:r>
              <a:rPr lang="en-US" sz="6400" b="1" kern="1200" dirty="0">
                <a:solidFill>
                  <a:schemeClr val="tx1"/>
                </a:solidFill>
                <a:latin typeface="+mn-lt"/>
                <a:ea typeface="+mj-ea"/>
                <a:cs typeface="+mj-cs"/>
                <a:sym typeface="Times New Roman"/>
              </a:rPr>
              <a:t>Snow Removal/ Salting Proposal </a:t>
            </a:r>
          </a:p>
          <a:p>
            <a:pPr marL="0" marR="0" lvl="0" indent="0">
              <a:lnSpc>
                <a:spcPct val="90000"/>
              </a:lnSpc>
              <a:spcBef>
                <a:spcPct val="0"/>
              </a:spcBef>
              <a:spcAft>
                <a:spcPts val="600"/>
              </a:spcAft>
            </a:pPr>
            <a:r>
              <a:rPr lang="en-US" sz="6400" b="1" kern="1200" dirty="0">
                <a:solidFill>
                  <a:schemeClr val="tx1"/>
                </a:solidFill>
                <a:latin typeface="+mn-lt"/>
                <a:ea typeface="+mj-ea"/>
                <a:cs typeface="+mj-cs"/>
                <a:sym typeface="Times New Roman"/>
              </a:rPr>
              <a:t>for </a:t>
            </a:r>
            <a:r>
              <a:rPr lang="en-US" sz="6400" b="1" u="sng" kern="1200" dirty="0">
                <a:solidFill>
                  <a:schemeClr val="tx1"/>
                </a:solidFill>
                <a:latin typeface="+mn-lt"/>
                <a:ea typeface="+mj-ea"/>
                <a:cs typeface="+mj-cs"/>
                <a:sym typeface="Times New Roman"/>
              </a:rPr>
              <a:t>all streets and alleys</a:t>
            </a:r>
            <a:r>
              <a:rPr lang="en-US" sz="6400" b="1" kern="1200" dirty="0">
                <a:solidFill>
                  <a:schemeClr val="tx1"/>
                </a:solidFill>
                <a:latin typeface="+mn-lt"/>
                <a:ea typeface="+mj-ea"/>
                <a:cs typeface="+mj-cs"/>
                <a:sym typeface="Times New Roman"/>
              </a:rPr>
              <a:t> </a:t>
            </a:r>
          </a:p>
          <a:p>
            <a:pPr marL="0" marR="0" lvl="0" indent="0">
              <a:lnSpc>
                <a:spcPct val="90000"/>
              </a:lnSpc>
              <a:spcBef>
                <a:spcPct val="0"/>
              </a:spcBef>
              <a:spcAft>
                <a:spcPts val="600"/>
              </a:spcAft>
            </a:pPr>
            <a:r>
              <a:rPr lang="en-US" sz="6400" b="1" kern="1200" dirty="0">
                <a:solidFill>
                  <a:schemeClr val="tx1"/>
                </a:solidFill>
                <a:latin typeface="+mn-lt"/>
                <a:ea typeface="+mj-ea"/>
                <a:cs typeface="+mj-cs"/>
                <a:sym typeface="Times New Roman"/>
              </a:rPr>
              <a:t>in the historic district</a:t>
            </a:r>
          </a:p>
          <a:p>
            <a:pPr marL="0" marR="0" lvl="0" indent="0" algn="ctr">
              <a:lnSpc>
                <a:spcPct val="90000"/>
              </a:lnSpc>
              <a:spcBef>
                <a:spcPct val="0"/>
              </a:spcBef>
              <a:spcAft>
                <a:spcPts val="600"/>
              </a:spcAft>
            </a:pPr>
            <a:endParaRPr lang="en-US" sz="8000" kern="1200" dirty="0">
              <a:solidFill>
                <a:schemeClr val="tx1"/>
              </a:solidFill>
              <a:latin typeface="Arial" panose="020B0604020202020204" pitchFamily="34" charset="0"/>
              <a:ea typeface="+mj-ea"/>
              <a:cs typeface="Arial" panose="020B0604020202020204" pitchFamily="34" charset="0"/>
              <a:sym typeface="Times New Roman"/>
            </a:endParaRPr>
          </a:p>
          <a:p>
            <a:pPr marL="236538" lvl="2">
              <a:lnSpc>
                <a:spcPct val="120000"/>
              </a:lnSpc>
              <a:spcBef>
                <a:spcPct val="0"/>
              </a:spcBef>
            </a:pPr>
            <a:r>
              <a:rPr lang="en-US" sz="6600" b="0" i="0" dirty="0">
                <a:solidFill>
                  <a:srgbClr val="222222"/>
                </a:solidFill>
                <a:effectLst/>
                <a:latin typeface="arial, sans-serif"/>
              </a:rPr>
              <a:t>“Motion to authorize expenditure of up to $16,000 in the 2025 budget </a:t>
            </a:r>
            <a:r>
              <a:rPr lang="en-US" sz="6600" b="0" i="0" dirty="0">
                <a:solidFill>
                  <a:srgbClr val="222222"/>
                </a:solidFill>
                <a:effectLst/>
                <a:latin typeface="arial" panose="020B0604020202020204" pitchFamily="34" charset="0"/>
              </a:rPr>
              <a:t>f</a:t>
            </a:r>
            <a:r>
              <a:rPr lang="en-US" sz="6600" b="0" i="0" dirty="0">
                <a:solidFill>
                  <a:srgbClr val="222222"/>
                </a:solidFill>
                <a:effectLst/>
                <a:latin typeface="arial, sans-serif"/>
              </a:rPr>
              <a:t>or a snow removal/ salting contract </a:t>
            </a:r>
            <a:r>
              <a:rPr lang="en-US" sz="6600" b="0" i="0" dirty="0">
                <a:solidFill>
                  <a:srgbClr val="222222"/>
                </a:solidFill>
                <a:effectLst/>
                <a:latin typeface="arial" panose="020B0604020202020204" pitchFamily="34" charset="0"/>
              </a:rPr>
              <a:t>with a reputable contractor </a:t>
            </a:r>
            <a:r>
              <a:rPr lang="en-US" sz="6600" b="0" i="0" dirty="0">
                <a:solidFill>
                  <a:srgbClr val="222222"/>
                </a:solidFill>
                <a:effectLst/>
                <a:latin typeface="arial, sans-serif"/>
              </a:rPr>
              <a:t>for all streets and alleys in the historic district to be spent as necessary during the winter of 2025-2026. The discussion of this motion and any vote thereon to be scheduled for the June 11th membership meeting."</a:t>
            </a:r>
            <a:r>
              <a:rPr lang="en-US" sz="6600" b="0" i="0" dirty="0">
                <a:solidFill>
                  <a:srgbClr val="222222"/>
                </a:solidFill>
                <a:effectLst/>
                <a:latin typeface="Arial" panose="020B0604020202020204" pitchFamily="34" charset="0"/>
              </a:rPr>
              <a:t> </a:t>
            </a:r>
            <a:endParaRPr lang="en-US" sz="6700" dirty="0">
              <a:effectLst/>
              <a:latin typeface="Arial" panose="020B0604020202020204" pitchFamily="34" charset="0"/>
              <a:cs typeface="Arial" panose="020B0604020202020204" pitchFamily="34" charset="0"/>
            </a:endParaRPr>
          </a:p>
          <a:p>
            <a:pPr marL="293688" indent="-282575">
              <a:lnSpc>
                <a:spcPct val="120000"/>
              </a:lnSpc>
              <a:spcBef>
                <a:spcPct val="0"/>
              </a:spcBef>
              <a:buFont typeface="Arial" panose="020B0604020202020204" pitchFamily="34" charset="0"/>
              <a:buChar char="•"/>
            </a:pPr>
            <a:endParaRPr lang="en-US" sz="4600" dirty="0">
              <a:effectLst/>
              <a:latin typeface="+mn-lt"/>
            </a:endParaRPr>
          </a:p>
          <a:p>
            <a:pPr marL="690563" indent="-282575">
              <a:lnSpc>
                <a:spcPct val="120000"/>
              </a:lnSpc>
              <a:spcBef>
                <a:spcPct val="0"/>
              </a:spcBef>
              <a:buFont typeface="Arial" panose="020B0604020202020204" pitchFamily="34" charset="0"/>
              <a:buChar char="•"/>
            </a:pPr>
            <a:endParaRPr lang="en-US" sz="4600" dirty="0">
              <a:effectLst/>
              <a:latin typeface="+mn-lt"/>
            </a:endParaRPr>
          </a:p>
          <a:p>
            <a:pPr marL="293688" marR="0" lvl="0" indent="-293688">
              <a:lnSpc>
                <a:spcPct val="120000"/>
              </a:lnSpc>
              <a:spcBef>
                <a:spcPct val="0"/>
              </a:spcBef>
              <a:buFont typeface="Arial" panose="020B0604020202020204" pitchFamily="34" charset="0"/>
              <a:buChar char="•"/>
            </a:pPr>
            <a:endParaRPr lang="en-US" sz="45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40286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8ECA4FA0-3F79-0D3C-A4FF-6CEBA6906616}"/>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2CFAE7F5-91C4-5BBB-5810-706333E73E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4BC17322-CC85-DB83-9BF6-6EA8EADBF2C1}"/>
              </a:ext>
            </a:extLst>
          </p:cNvPr>
          <p:cNvSpPr txBox="1"/>
          <p:nvPr/>
        </p:nvSpPr>
        <p:spPr>
          <a:xfrm>
            <a:off x="218678" y="679938"/>
            <a:ext cx="11099407" cy="6364023"/>
          </a:xfrm>
          <a:prstGeom prst="rect">
            <a:avLst/>
          </a:prstGeom>
        </p:spPr>
        <p:txBody>
          <a:bodyPr spcFirstLastPara="1" vert="horz" lIns="91440" tIns="45720" rIns="91440" bIns="45720" rtlCol="0" anchor="b" anchorCtr="0">
            <a:normAutofit fontScale="55000" lnSpcReduction="20000"/>
          </a:bodyPr>
          <a:lstStyle/>
          <a:p>
            <a:pPr marL="0" marR="0" lvl="0" indent="0">
              <a:lnSpc>
                <a:spcPct val="90000"/>
              </a:lnSpc>
              <a:spcBef>
                <a:spcPct val="0"/>
              </a:spcBef>
              <a:spcAft>
                <a:spcPts val="600"/>
              </a:spcAft>
            </a:pPr>
            <a:r>
              <a:rPr lang="en-US" sz="7300" b="1" kern="1200" dirty="0">
                <a:solidFill>
                  <a:schemeClr val="tx1"/>
                </a:solidFill>
                <a:latin typeface="+mn-lt"/>
                <a:ea typeface="+mj-ea"/>
                <a:cs typeface="+mj-cs"/>
                <a:sym typeface="Times New Roman"/>
              </a:rPr>
              <a:t>Snow Removal/ Salting Proposal</a:t>
            </a: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lvl="0" indent="0" algn="ctr">
              <a:lnSpc>
                <a:spcPct val="120000"/>
              </a:lnSpc>
              <a:spcBef>
                <a:spcPct val="0"/>
              </a:spcBef>
            </a:pPr>
            <a:r>
              <a:rPr lang="en-US" sz="4500" kern="1200" dirty="0">
                <a:solidFill>
                  <a:schemeClr val="tx1"/>
                </a:solidFill>
                <a:latin typeface="+mn-lt"/>
                <a:ea typeface="+mj-ea"/>
                <a:cs typeface="+mj-cs"/>
                <a:sym typeface="Times New Roman"/>
              </a:rPr>
              <a:t>Per Bylaws Article XI, paragraph 8:</a:t>
            </a:r>
          </a:p>
          <a:p>
            <a:pPr marL="0" marR="0" lvl="0" indent="0">
              <a:lnSpc>
                <a:spcPct val="120000"/>
              </a:lnSpc>
              <a:spcBef>
                <a:spcPct val="0"/>
              </a:spcBef>
            </a:pPr>
            <a:r>
              <a:rPr lang="en-US" sz="4500" kern="1200" dirty="0">
                <a:solidFill>
                  <a:schemeClr val="tx1"/>
                </a:solidFill>
                <a:latin typeface="+mn-lt"/>
                <a:ea typeface="+mj-ea"/>
                <a:cs typeface="+mj-cs"/>
                <a:sym typeface="Times New Roman"/>
              </a:rPr>
              <a:t>“Any motion by a member or officer for appropriation of funds beyond what is approved by the budget to authorize spending in excess of $3,000 will require the motion to be taken at the current membership meeting and tabled.</a:t>
            </a:r>
          </a:p>
          <a:p>
            <a:pPr marL="0" marR="0" lvl="0" indent="0">
              <a:lnSpc>
                <a:spcPct val="120000"/>
              </a:lnSpc>
              <a:spcBef>
                <a:spcPct val="0"/>
              </a:spcBef>
            </a:pPr>
            <a:endParaRPr lang="en-US" sz="4500" kern="1200" dirty="0">
              <a:solidFill>
                <a:schemeClr val="tx1"/>
              </a:solidFill>
              <a:latin typeface="+mn-lt"/>
              <a:ea typeface="+mj-ea"/>
              <a:cs typeface="+mj-cs"/>
              <a:sym typeface="Times New Roman"/>
            </a:endParaRPr>
          </a:p>
          <a:p>
            <a:pPr marL="0" marR="0" lvl="0" indent="0">
              <a:lnSpc>
                <a:spcPct val="120000"/>
              </a:lnSpc>
              <a:spcBef>
                <a:spcPct val="0"/>
              </a:spcBef>
            </a:pPr>
            <a:r>
              <a:rPr lang="en-US" sz="4500" kern="1200" dirty="0">
                <a:solidFill>
                  <a:schemeClr val="tx1"/>
                </a:solidFill>
                <a:latin typeface="+mn-lt"/>
                <a:ea typeface="+mj-ea"/>
                <a:cs typeface="+mj-cs"/>
                <a:sym typeface="Times New Roman"/>
              </a:rPr>
              <a:t>Discussion of the motion may take place for a time period deemed appropriate by the membership and the president. </a:t>
            </a:r>
          </a:p>
          <a:p>
            <a:pPr marL="0" marR="0" lvl="0" indent="0">
              <a:lnSpc>
                <a:spcPct val="120000"/>
              </a:lnSpc>
              <a:spcBef>
                <a:spcPct val="0"/>
              </a:spcBef>
            </a:pPr>
            <a:endParaRPr lang="en-US" sz="4500" kern="1200" dirty="0">
              <a:solidFill>
                <a:schemeClr val="tx1"/>
              </a:solidFill>
              <a:latin typeface="+mn-lt"/>
              <a:ea typeface="+mj-ea"/>
              <a:cs typeface="+mj-cs"/>
              <a:sym typeface="Times New Roman"/>
            </a:endParaRPr>
          </a:p>
          <a:p>
            <a:pPr marL="0" marR="0" lvl="0" indent="0">
              <a:lnSpc>
                <a:spcPct val="120000"/>
              </a:lnSpc>
              <a:spcBef>
                <a:spcPct val="0"/>
              </a:spcBef>
            </a:pPr>
            <a:r>
              <a:rPr lang="en-US" sz="4500" kern="1200" dirty="0">
                <a:solidFill>
                  <a:schemeClr val="tx1"/>
                </a:solidFill>
                <a:latin typeface="+mn-lt"/>
                <a:ea typeface="+mj-ea"/>
                <a:cs typeface="+mj-cs"/>
                <a:sym typeface="Times New Roman"/>
              </a:rPr>
              <a:t>Voting to approve or deny the motion will take place at the following membership meeting after the motion has been presented to the board of directors at the next board meeting, and once the motion has been communicated to the members of the Association through publication of the motion (e.g., via an email to all members).”  </a:t>
            </a: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3265623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266BF370-FEB0-951E-A832-A1D4D260A08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8A4B750B-E1A9-EFCF-3312-2F1FEBD889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B365D2AA-7782-5F50-07C8-7782FE643CF5}"/>
              </a:ext>
            </a:extLst>
          </p:cNvPr>
          <p:cNvSpPr txBox="1"/>
          <p:nvPr/>
        </p:nvSpPr>
        <p:spPr>
          <a:xfrm>
            <a:off x="441888" y="2378161"/>
            <a:ext cx="10909640" cy="2874848"/>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Safety Chair:</a:t>
            </a:r>
          </a:p>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Jeff Kirkpatrick</a:t>
            </a:r>
          </a:p>
          <a:p>
            <a:pPr marL="0" marR="0" lvl="0" indent="0" algn="ctr">
              <a:lnSpc>
                <a:spcPct val="90000"/>
              </a:lnSpc>
              <a:spcBef>
                <a:spcPct val="0"/>
              </a:spcBef>
              <a:spcAft>
                <a:spcPts val="600"/>
              </a:spcAft>
            </a:pPr>
            <a:endParaRPr lang="en-US" sz="40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safety@lafayettesquare.org</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162348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E5E002FF-3BDD-8EB4-9A14-F96B1EB341A6}"/>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B075AD19-D71F-0E53-10E7-28B1132DED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BEDA17DE-C617-1709-56D0-8614F9D0A2EA}"/>
              </a:ext>
            </a:extLst>
          </p:cNvPr>
          <p:cNvSpPr txBox="1"/>
          <p:nvPr/>
        </p:nvSpPr>
        <p:spPr>
          <a:xfrm>
            <a:off x="641180" y="1812337"/>
            <a:ext cx="10909640" cy="2874848"/>
          </a:xfrm>
          <a:prstGeom prst="rect">
            <a:avLst/>
          </a:prstGeom>
        </p:spPr>
        <p:txBody>
          <a:bodyPr spcFirstLastPara="1" vert="horz" lIns="91440" tIns="45720" rIns="91440" bIns="45720" rtlCol="0" anchor="b" anchorCtr="0">
            <a:normAutofit/>
          </a:bodyPr>
          <a:lstStyle/>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
        <p:nvSpPr>
          <p:cNvPr id="4" name="Google Shape;33;p3">
            <a:extLst>
              <a:ext uri="{FF2B5EF4-FFF2-40B4-BE49-F238E27FC236}">
                <a16:creationId xmlns:a16="http://schemas.microsoft.com/office/drawing/2014/main" id="{7D6192B7-AB92-1A64-8030-42DB354C4364}"/>
              </a:ext>
            </a:extLst>
          </p:cNvPr>
          <p:cNvSpPr txBox="1"/>
          <p:nvPr/>
        </p:nvSpPr>
        <p:spPr>
          <a:xfrm>
            <a:off x="403873" y="199674"/>
            <a:ext cx="8341428" cy="1769879"/>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4000" b="1" u="sng" kern="1200" dirty="0">
                <a:solidFill>
                  <a:schemeClr val="tx1"/>
                </a:solidFill>
                <a:latin typeface="+mj-lt"/>
                <a:ea typeface="+mj-ea"/>
                <a:cs typeface="+mj-cs"/>
                <a:sym typeface="Times New Roman"/>
              </a:rPr>
              <a:t>Other Reports</a:t>
            </a:r>
            <a:endParaRPr lang="en-US" sz="4000" u="sng" kern="1200" dirty="0">
              <a:solidFill>
                <a:schemeClr val="tx1"/>
              </a:solidFill>
              <a:latin typeface="+mj-lt"/>
              <a:ea typeface="+mj-ea"/>
              <a:cs typeface="+mj-cs"/>
            </a:endParaRPr>
          </a:p>
        </p:txBody>
      </p:sp>
      <p:sp>
        <p:nvSpPr>
          <p:cNvPr id="5" name="Google Shape;71;p10">
            <a:extLst>
              <a:ext uri="{FF2B5EF4-FFF2-40B4-BE49-F238E27FC236}">
                <a16:creationId xmlns:a16="http://schemas.microsoft.com/office/drawing/2014/main" id="{403FD5D5-F021-4615-9DAE-797CE5AFDE72}"/>
              </a:ext>
            </a:extLst>
          </p:cNvPr>
          <p:cNvSpPr txBox="1"/>
          <p:nvPr/>
        </p:nvSpPr>
        <p:spPr>
          <a:xfrm>
            <a:off x="641180" y="2496298"/>
            <a:ext cx="11991975" cy="1569620"/>
          </a:xfrm>
          <a:prstGeom prst="rect">
            <a:avLst/>
          </a:prstGeom>
          <a:noFill/>
          <a:ln>
            <a:noFill/>
          </a:ln>
        </p:spPr>
        <p:txBody>
          <a:bodyPr spcFirstLastPara="1" wrap="square" lIns="91425" tIns="45700" rIns="91425" bIns="45700" anchor="t" anchorCtr="0">
            <a:spAutoFit/>
          </a:bodyPr>
          <a:lstStyle/>
          <a:p>
            <a:pPr marL="742950" marR="0" lvl="0" indent="-341313" algn="l" rtl="0">
              <a:spcBef>
                <a:spcPts val="0"/>
              </a:spcBef>
              <a:spcAft>
                <a:spcPts val="0"/>
              </a:spcAft>
              <a:buClr>
                <a:schemeClr val="dk1"/>
              </a:buClr>
              <a:buSzPts val="2000"/>
              <a:buFont typeface="Arial"/>
              <a:buChar char="•"/>
            </a:pPr>
            <a:r>
              <a:rPr lang="en-US" sz="3200" b="1" dirty="0">
                <a:solidFill>
                  <a:schemeClr val="dk1"/>
                </a:solidFill>
                <a:latin typeface="Times New Roman"/>
                <a:ea typeface="Times New Roman"/>
                <a:cs typeface="Times New Roman"/>
                <a:sym typeface="Times New Roman"/>
              </a:rPr>
              <a:t>Block Captains: </a:t>
            </a:r>
            <a:r>
              <a:rPr lang="en-US" sz="3200" dirty="0">
                <a:solidFill>
                  <a:schemeClr val="dk1"/>
                </a:solidFill>
                <a:latin typeface="Times New Roman"/>
                <a:ea typeface="Times New Roman"/>
                <a:cs typeface="Times New Roman"/>
                <a:sym typeface="Times New Roman"/>
              </a:rPr>
              <a:t>Wayne White</a:t>
            </a:r>
          </a:p>
          <a:p>
            <a:pPr marL="401637" marR="0" lvl="0" algn="l" rtl="0">
              <a:spcBef>
                <a:spcPts val="0"/>
              </a:spcBef>
              <a:spcAft>
                <a:spcPts val="0"/>
              </a:spcAft>
              <a:buClr>
                <a:schemeClr val="dk1"/>
              </a:buClr>
              <a:buSzPts val="2000"/>
            </a:pPr>
            <a:endParaRPr lang="en-US" sz="3200" dirty="0">
              <a:solidFill>
                <a:schemeClr val="dk1"/>
              </a:solidFill>
              <a:latin typeface="Times New Roman"/>
              <a:ea typeface="Times New Roman"/>
              <a:cs typeface="Times New Roman"/>
              <a:sym typeface="Times New Roman"/>
            </a:endParaRPr>
          </a:p>
          <a:p>
            <a:pPr marL="742950" marR="0" lvl="0" indent="-341313" algn="l" rtl="0">
              <a:spcBef>
                <a:spcPts val="0"/>
              </a:spcBef>
              <a:spcAft>
                <a:spcPts val="0"/>
              </a:spcAft>
              <a:buClr>
                <a:schemeClr val="dk1"/>
              </a:buClr>
              <a:buSzPts val="2000"/>
              <a:buFont typeface="Arial"/>
              <a:buChar char="•"/>
            </a:pPr>
            <a:r>
              <a:rPr lang="en-US" sz="3200" b="1" dirty="0">
                <a:solidFill>
                  <a:schemeClr val="dk1"/>
                </a:solidFill>
                <a:latin typeface="Times New Roman"/>
                <a:ea typeface="Times New Roman"/>
                <a:cs typeface="Times New Roman"/>
                <a:sym typeface="Times New Roman"/>
              </a:rPr>
              <a:t>Beautification: </a:t>
            </a:r>
            <a:r>
              <a:rPr lang="en-US" sz="3200" dirty="0">
                <a:solidFill>
                  <a:schemeClr val="dk1"/>
                </a:solidFill>
                <a:latin typeface="Times New Roman"/>
                <a:ea typeface="Times New Roman"/>
                <a:cs typeface="Times New Roman"/>
                <a:sym typeface="Times New Roman"/>
              </a:rPr>
              <a:t>Linda Weiner</a:t>
            </a:r>
          </a:p>
        </p:txBody>
      </p:sp>
    </p:spTree>
    <p:extLst>
      <p:ext uri="{BB962C8B-B14F-4D97-AF65-F5344CB8AC3E}">
        <p14:creationId xmlns:p14="http://schemas.microsoft.com/office/powerpoint/2010/main" val="3024642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C5EB263-23FC-A2C8-429C-C60B401FA3B7}"/>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09B5156F-A960-E428-0563-E64C8BB9BB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94D1B519-20CF-AAD9-C627-1EDB19DFC31E}"/>
              </a:ext>
            </a:extLst>
          </p:cNvPr>
          <p:cNvSpPr txBox="1"/>
          <p:nvPr/>
        </p:nvSpPr>
        <p:spPr>
          <a:xfrm>
            <a:off x="641180" y="1640310"/>
            <a:ext cx="10909640" cy="5217690"/>
          </a:xfrm>
          <a:prstGeom prst="rect">
            <a:avLst/>
          </a:prstGeom>
        </p:spPr>
        <p:txBody>
          <a:bodyPr spcFirstLastPara="1" vert="horz" lIns="91440" tIns="45720" rIns="91440" bIns="45720" rtlCol="0" anchor="b" anchorCtr="0">
            <a:normAutofit fontScale="92500" lnSpcReduction="1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Block Captains:</a:t>
            </a:r>
          </a:p>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Wayne White</a:t>
            </a:r>
          </a:p>
          <a:p>
            <a:pPr marL="0" marR="0" lvl="0" indent="0" algn="ctr">
              <a:lnSpc>
                <a:spcPct val="90000"/>
              </a:lnSpc>
              <a:spcBef>
                <a:spcPct val="0"/>
              </a:spcBef>
              <a:spcAft>
                <a:spcPts val="600"/>
              </a:spcAft>
            </a:pPr>
            <a:endParaRPr lang="en-US" sz="3500" b="1"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wmw@studio2108.com</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b="1" kern="1200" dirty="0">
                <a:solidFill>
                  <a:schemeClr val="tx1"/>
                </a:solidFill>
                <a:latin typeface="+mn-lt"/>
                <a:ea typeface="+mj-ea"/>
                <a:cs typeface="+mj-cs"/>
                <a:sym typeface="Times New Roman"/>
              </a:rPr>
              <a:t>Next Block Captains Meeting: </a:t>
            </a: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rPr>
              <a:t>Wednesday, June 11</a:t>
            </a:r>
            <a:r>
              <a:rPr lang="en-US" sz="3500" kern="1200" baseline="30000" dirty="0">
                <a:solidFill>
                  <a:schemeClr val="tx1"/>
                </a:solidFill>
                <a:latin typeface="+mn-lt"/>
                <a:ea typeface="+mj-ea"/>
                <a:cs typeface="+mj-cs"/>
                <a:sym typeface="Times New Roman"/>
              </a:rPr>
              <a:t>th</a:t>
            </a:r>
            <a:r>
              <a:rPr lang="en-US" sz="3500" kern="1200" dirty="0">
                <a:solidFill>
                  <a:schemeClr val="tx1"/>
                </a:solidFill>
                <a:latin typeface="+mn-lt"/>
                <a:ea typeface="+mj-ea"/>
                <a:cs typeface="+mj-cs"/>
                <a:sym typeface="Times New Roman"/>
              </a:rPr>
              <a:t> 6:00 pm </a:t>
            </a:r>
            <a:r>
              <a:rPr lang="en-US" sz="3500" kern="1200" dirty="0" err="1">
                <a:solidFill>
                  <a:schemeClr val="tx1"/>
                </a:solidFill>
                <a:latin typeface="+mn-lt"/>
                <a:ea typeface="+mj-ea"/>
                <a:cs typeface="+mj-cs"/>
                <a:sym typeface="Times New Roman"/>
              </a:rPr>
              <a:t>SqWires</a:t>
            </a:r>
            <a:r>
              <a:rPr lang="en-US" sz="3500" kern="1200" dirty="0">
                <a:solidFill>
                  <a:schemeClr val="tx1"/>
                </a:solidFill>
                <a:latin typeface="+mn-lt"/>
                <a:ea typeface="+mj-ea"/>
                <a:cs typeface="+mj-cs"/>
                <a:sym typeface="Times New Roman"/>
              </a:rPr>
              <a:t> Annex</a:t>
            </a: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2922728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BD77747C-61C4-32E2-70B8-FB7F5C8F9A2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05CDF415-43EC-2465-745B-9050241C26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city&#10;&#10;AI-generated content may be incorrect.">
            <a:extLst>
              <a:ext uri="{FF2B5EF4-FFF2-40B4-BE49-F238E27FC236}">
                <a16:creationId xmlns:a16="http://schemas.microsoft.com/office/drawing/2014/main" id="{EC4D7A8F-E6B4-5AEE-01F9-40E8D4C12612}"/>
              </a:ext>
            </a:extLst>
          </p:cNvPr>
          <p:cNvPicPr>
            <a:picLocks noChangeAspect="1"/>
          </p:cNvPicPr>
          <p:nvPr/>
        </p:nvPicPr>
        <p:blipFill>
          <a:blip r:embed="rId4"/>
          <a:stretch>
            <a:fillRect/>
          </a:stretch>
        </p:blipFill>
        <p:spPr>
          <a:xfrm>
            <a:off x="3068079" y="0"/>
            <a:ext cx="5846884" cy="6858000"/>
          </a:xfrm>
          <a:prstGeom prst="rect">
            <a:avLst/>
          </a:prstGeom>
        </p:spPr>
      </p:pic>
    </p:spTree>
    <p:extLst>
      <p:ext uri="{BB962C8B-B14F-4D97-AF65-F5344CB8AC3E}">
        <p14:creationId xmlns:p14="http://schemas.microsoft.com/office/powerpoint/2010/main" val="970245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6067DF89-747D-E90D-2858-AF398DB63162}"/>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349B4913-82D4-BDC5-BF32-B89E7AA35B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983B4A-12D2-2BB6-B76F-F928844B153A}"/>
              </a:ext>
            </a:extLst>
          </p:cNvPr>
          <p:cNvSpPr txBox="1"/>
          <p:nvPr/>
        </p:nvSpPr>
        <p:spPr>
          <a:xfrm>
            <a:off x="336167" y="1321598"/>
            <a:ext cx="11519666" cy="2769989"/>
          </a:xfrm>
          <a:prstGeom prst="rect">
            <a:avLst/>
          </a:prstGeom>
          <a:noFill/>
        </p:spPr>
        <p:txBody>
          <a:bodyPr wrap="square" rtlCol="0">
            <a:spAutoFit/>
          </a:bodyPr>
          <a:lstStyle/>
          <a:p>
            <a:r>
              <a:rPr lang="en-US" sz="3200" b="1" dirty="0">
                <a:latin typeface="+mn-lt"/>
              </a:rPr>
              <a:t>We need Block Captains for:</a:t>
            </a:r>
          </a:p>
          <a:p>
            <a:pPr marL="577850"/>
            <a:endParaRPr lang="en-US" sz="3200" dirty="0">
              <a:latin typeface="+mn-lt"/>
            </a:endParaRPr>
          </a:p>
          <a:p>
            <a:pPr marL="576072" marR="0" algn="l" rtl="0"/>
            <a:r>
              <a:rPr lang="en-US" sz="3200" b="0" i="0" dirty="0">
                <a:solidFill>
                  <a:srgbClr val="000000"/>
                </a:solidFill>
                <a:effectLst/>
                <a:latin typeface="+mn-lt"/>
              </a:rPr>
              <a:t>•</a:t>
            </a:r>
            <a:r>
              <a:rPr lang="en-US" sz="3200" b="0" i="0" dirty="0">
                <a:solidFill>
                  <a:srgbClr val="222222"/>
                </a:solidFill>
                <a:effectLst/>
                <a:latin typeface="+mn-lt"/>
              </a:rPr>
              <a:t>1600 Dolman</a:t>
            </a:r>
          </a:p>
          <a:p>
            <a:pPr marL="576072" marR="0" algn="l" rtl="0"/>
            <a:r>
              <a:rPr lang="en-US" sz="3200" b="0" i="0" dirty="0">
                <a:solidFill>
                  <a:srgbClr val="222222"/>
                </a:solidFill>
                <a:effectLst/>
                <a:latin typeface="+mn-lt"/>
              </a:rPr>
              <a:t>•1700 Mississippi</a:t>
            </a:r>
          </a:p>
          <a:p>
            <a:pPr marL="576072" marR="0" algn="l" rtl="0"/>
            <a:r>
              <a:rPr lang="en-US" sz="3200" b="0" i="0" dirty="0">
                <a:solidFill>
                  <a:srgbClr val="222222"/>
                </a:solidFill>
                <a:effectLst/>
                <a:latin typeface="+mn-lt"/>
              </a:rPr>
              <a:t>•1700 Nicholson</a:t>
            </a:r>
          </a:p>
          <a:p>
            <a:endParaRPr lang="en-US" dirty="0"/>
          </a:p>
        </p:txBody>
      </p:sp>
    </p:spTree>
    <p:extLst>
      <p:ext uri="{BB962C8B-B14F-4D97-AF65-F5344CB8AC3E}">
        <p14:creationId xmlns:p14="http://schemas.microsoft.com/office/powerpoint/2010/main" val="3384142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B8B57A52-3C13-EC58-C126-75C88A3EFD2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7637A6D0-981D-B73F-9C55-3F475BD3D9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CAB9388D-1EEF-7CB6-42A8-CFD3663C4578}"/>
              </a:ext>
            </a:extLst>
          </p:cNvPr>
          <p:cNvSpPr txBox="1"/>
          <p:nvPr/>
        </p:nvSpPr>
        <p:spPr>
          <a:xfrm>
            <a:off x="641180" y="2622565"/>
            <a:ext cx="10909640" cy="2874848"/>
          </a:xfrm>
          <a:prstGeom prst="rect">
            <a:avLst/>
          </a:prstGeom>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Beautification:</a:t>
            </a:r>
          </a:p>
          <a:p>
            <a:pPr marL="0" marR="0" lvl="0" indent="0" algn="ctr">
              <a:lnSpc>
                <a:spcPct val="90000"/>
              </a:lnSpc>
              <a:spcBef>
                <a:spcPct val="0"/>
              </a:spcBef>
              <a:spcAft>
                <a:spcPts val="600"/>
              </a:spcAft>
            </a:pPr>
            <a:r>
              <a:rPr lang="en-US" sz="4300" b="1" kern="1200" dirty="0">
                <a:solidFill>
                  <a:schemeClr val="tx1"/>
                </a:solidFill>
                <a:latin typeface="+mn-lt"/>
                <a:ea typeface="+mj-ea"/>
                <a:cs typeface="+mj-cs"/>
                <a:sym typeface="Times New Roman"/>
              </a:rPr>
              <a:t>Linda Weiner</a:t>
            </a:r>
          </a:p>
          <a:p>
            <a:pPr marL="0" marR="0" lvl="0" indent="0" algn="ctr">
              <a:lnSpc>
                <a:spcPct val="90000"/>
              </a:lnSpc>
              <a:spcBef>
                <a:spcPct val="0"/>
              </a:spcBef>
              <a:spcAft>
                <a:spcPts val="600"/>
              </a:spcAft>
            </a:pPr>
            <a:endParaRPr lang="en-US" sz="35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r>
              <a:rPr lang="en-US" sz="3500" kern="1200" dirty="0">
                <a:solidFill>
                  <a:schemeClr val="tx1"/>
                </a:solidFill>
                <a:latin typeface="+mn-lt"/>
                <a:ea typeface="+mj-ea"/>
                <a:cs typeface="+mj-cs"/>
                <a:sym typeface="Times New Roman"/>
                <a:hlinkClick r:id="rId4"/>
              </a:rPr>
              <a:t>linderweiner@gmail.com</a:t>
            </a:r>
            <a:endParaRPr lang="en-US" sz="3500"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32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3200" dirty="0">
                <a:effectLst/>
                <a:latin typeface="Calibri" panose="020F0502020204030204" pitchFamily="34" charset="0"/>
                <a:ea typeface="Calibri" panose="020F0502020204030204" pitchFamily="34" charset="0"/>
              </a:rPr>
              <a:t> </a:t>
            </a:r>
            <a:endParaRPr lang="en-US" sz="3200" dirty="0">
              <a:effectLst/>
              <a:latin typeface="Arial" panose="020B0604020202020204" pitchFamily="34" charset="0"/>
              <a:ea typeface="Arial" panose="020B0604020202020204" pitchFamily="34" charset="0"/>
            </a:endParaRP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13457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FA186DF8-EF62-0939-AC05-30EC8BF7D613}"/>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F1637128-F140-5C31-C237-5762676E11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954CA1FF-1A3C-59A8-C309-445232E3E0AB}"/>
              </a:ext>
            </a:extLst>
          </p:cNvPr>
          <p:cNvSpPr txBox="1"/>
          <p:nvPr/>
        </p:nvSpPr>
        <p:spPr>
          <a:xfrm>
            <a:off x="50800" y="64477"/>
            <a:ext cx="9880543" cy="880803"/>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4000" b="1" u="sng" kern="1200" dirty="0">
                <a:solidFill>
                  <a:schemeClr val="tx1"/>
                </a:solidFill>
                <a:latin typeface="+mj-lt"/>
                <a:ea typeface="+mj-ea"/>
                <a:cs typeface="+mj-cs"/>
                <a:sym typeface="Times New Roman"/>
              </a:rPr>
              <a:t>Guest Speakers/ Community Updates</a:t>
            </a:r>
            <a:endParaRPr lang="en-US" sz="4000" u="sng" kern="1200" dirty="0">
              <a:solidFill>
                <a:schemeClr val="tx1"/>
              </a:solidFill>
              <a:latin typeface="+mj-lt"/>
              <a:ea typeface="+mj-ea"/>
              <a:cs typeface="+mj-cs"/>
            </a:endParaRPr>
          </a:p>
        </p:txBody>
      </p:sp>
      <p:sp>
        <p:nvSpPr>
          <p:cNvPr id="4" name="Google Shape;33;p3">
            <a:extLst>
              <a:ext uri="{FF2B5EF4-FFF2-40B4-BE49-F238E27FC236}">
                <a16:creationId xmlns:a16="http://schemas.microsoft.com/office/drawing/2014/main" id="{A9021268-F4AC-2552-FDD5-305A7B71A263}"/>
              </a:ext>
            </a:extLst>
          </p:cNvPr>
          <p:cNvSpPr txBox="1"/>
          <p:nvPr/>
        </p:nvSpPr>
        <p:spPr>
          <a:xfrm>
            <a:off x="50800" y="2356339"/>
            <a:ext cx="12211889" cy="6016635"/>
          </a:xfrm>
          <a:prstGeom prst="rect">
            <a:avLst/>
          </a:prstGeom>
        </p:spPr>
        <p:txBody>
          <a:bodyPr spcFirstLastPara="1" vert="horz" lIns="91440" tIns="45720" rIns="91440" bIns="45720" rtlCol="0" anchor="b" anchorCtr="0">
            <a:normAutofit fontScale="85000" lnSpcReduction="20000"/>
          </a:bodyPr>
          <a:lstStyle/>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8</a:t>
            </a:r>
            <a:r>
              <a:rPr lang="en-US" sz="3300" b="1" kern="1200" baseline="30000" dirty="0">
                <a:solidFill>
                  <a:schemeClr val="tx1"/>
                </a:solidFill>
                <a:latin typeface="+mn-lt"/>
                <a:ea typeface="+mj-ea"/>
                <a:cs typeface="+mj-cs"/>
                <a:sym typeface="Times New Roman"/>
              </a:rPr>
              <a:t>th</a:t>
            </a:r>
            <a:r>
              <a:rPr lang="en-US" sz="3300" b="1" kern="1200" dirty="0">
                <a:solidFill>
                  <a:schemeClr val="tx1"/>
                </a:solidFill>
                <a:latin typeface="+mn-lt"/>
                <a:ea typeface="+mj-ea"/>
                <a:cs typeface="+mj-cs"/>
                <a:sym typeface="Times New Roman"/>
              </a:rPr>
              <a:t> Ward Board of Aldermen Candidates</a:t>
            </a:r>
            <a:endParaRPr lang="en-US" sz="3300"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Police Report: </a:t>
            </a:r>
            <a:r>
              <a:rPr lang="en-US" sz="3300" kern="1200" dirty="0">
                <a:solidFill>
                  <a:schemeClr val="tx1"/>
                </a:solidFill>
                <a:latin typeface="+mn-lt"/>
                <a:ea typeface="+mj-ea"/>
                <a:cs typeface="+mj-cs"/>
                <a:sym typeface="Times New Roman"/>
              </a:rPr>
              <a:t>Officer Rosa Rojas</a:t>
            </a: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Neighborhood Improvement Specialist: </a:t>
            </a:r>
            <a:r>
              <a:rPr lang="en-US" sz="3300" kern="1200" dirty="0">
                <a:solidFill>
                  <a:schemeClr val="tx1"/>
                </a:solidFill>
                <a:latin typeface="+mn-lt"/>
                <a:ea typeface="+mj-ea"/>
                <a:cs typeface="+mj-cs"/>
                <a:sym typeface="Times New Roman"/>
              </a:rPr>
              <a:t>Reign Harris</a:t>
            </a: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Barr Library:</a:t>
            </a:r>
            <a:r>
              <a:rPr lang="en-US" sz="3300" kern="1200" dirty="0">
                <a:solidFill>
                  <a:schemeClr val="tx1"/>
                </a:solidFill>
                <a:latin typeface="+mn-lt"/>
                <a:ea typeface="+mj-ea"/>
                <a:cs typeface="+mj-cs"/>
                <a:sym typeface="Times New Roman"/>
              </a:rPr>
              <a:t> </a:t>
            </a:r>
            <a:r>
              <a:rPr lang="en-US" sz="3300" kern="1200" dirty="0" err="1">
                <a:solidFill>
                  <a:schemeClr val="tx1"/>
                </a:solidFill>
                <a:latin typeface="+mn-lt"/>
                <a:ea typeface="+mj-ea"/>
                <a:cs typeface="+mj-cs"/>
                <a:sym typeface="Times New Roman"/>
              </a:rPr>
              <a:t>Roxxanne</a:t>
            </a:r>
            <a:r>
              <a:rPr lang="en-US" sz="3300" kern="1200" dirty="0">
                <a:solidFill>
                  <a:schemeClr val="tx1"/>
                </a:solidFill>
                <a:latin typeface="+mn-lt"/>
                <a:ea typeface="+mj-ea"/>
                <a:cs typeface="+mj-cs"/>
                <a:sym typeface="Times New Roman"/>
              </a:rPr>
              <a:t> Reed</a:t>
            </a: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Lafayette Park Conservancy: </a:t>
            </a:r>
            <a:r>
              <a:rPr lang="en-US" sz="3300" kern="1200" dirty="0">
                <a:solidFill>
                  <a:schemeClr val="tx1"/>
                </a:solidFill>
                <a:latin typeface="+mn-lt"/>
                <a:ea typeface="+mj-ea"/>
                <a:cs typeface="+mj-cs"/>
                <a:sym typeface="Times New Roman"/>
              </a:rPr>
              <a:t>Michael Bushur</a:t>
            </a:r>
          </a:p>
          <a:p>
            <a:pPr marL="45720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Lafayette Square Neighborhood Yard Sale </a:t>
            </a:r>
            <a:r>
              <a:rPr lang="en-US" sz="3300" kern="1200" dirty="0">
                <a:solidFill>
                  <a:schemeClr val="tx1"/>
                </a:solidFill>
                <a:latin typeface="+mn-lt"/>
                <a:ea typeface="+mj-ea"/>
                <a:cs typeface="+mj-cs"/>
                <a:sym typeface="Times New Roman"/>
              </a:rPr>
              <a:t>(Sat. May 31 9am-3pm)</a:t>
            </a:r>
          </a:p>
          <a:p>
            <a:pPr marL="45720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Arts Council of Lafayette Square</a:t>
            </a:r>
            <a:endParaRPr lang="en-US" sz="3300"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LS Community Directory: 2025-2026</a:t>
            </a:r>
          </a:p>
          <a:p>
            <a:pPr marL="457200" indent="-457200">
              <a:lnSpc>
                <a:spcPct val="90000"/>
              </a:lnSpc>
              <a:spcBef>
                <a:spcPct val="0"/>
              </a:spcBef>
              <a:spcAft>
                <a:spcPts val="600"/>
              </a:spcAft>
              <a:buFont typeface="Wingdings" pitchFamily="2" charset="2"/>
              <a:buChar char="ü"/>
            </a:pPr>
            <a:r>
              <a:rPr lang="en-US" sz="3300" b="1" kern="1200" dirty="0">
                <a:solidFill>
                  <a:schemeClr val="tx1"/>
                </a:solidFill>
                <a:latin typeface="+mn-lt"/>
                <a:ea typeface="+mj-ea"/>
                <a:cs typeface="+mj-cs"/>
                <a:sym typeface="Times New Roman"/>
              </a:rPr>
              <a:t>Lafayette Prep Academy</a:t>
            </a:r>
            <a:endParaRPr lang="en-US" sz="3300"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r>
              <a:rPr lang="en-US" sz="3300" b="1" i="0" dirty="0">
                <a:solidFill>
                  <a:srgbClr val="001D35"/>
                </a:solidFill>
                <a:effectLst/>
                <a:latin typeface="+mn-lt"/>
              </a:rPr>
              <a:t>Lafayette Park United Methodist Church</a:t>
            </a:r>
          </a:p>
          <a:p>
            <a:pPr marL="457200" marR="0" lvl="0" indent="-457200">
              <a:lnSpc>
                <a:spcPct val="90000"/>
              </a:lnSpc>
              <a:spcBef>
                <a:spcPct val="0"/>
              </a:spcBef>
              <a:spcAft>
                <a:spcPts val="600"/>
              </a:spcAft>
              <a:buFont typeface="Wingdings" pitchFamily="2" charset="2"/>
              <a:buChar char="ü"/>
            </a:pPr>
            <a:r>
              <a:rPr lang="en-US" sz="3300" b="1" dirty="0">
                <a:solidFill>
                  <a:srgbClr val="001D35"/>
                </a:solidFill>
                <a:latin typeface="+mn-lt"/>
              </a:rPr>
              <a:t>City Church</a:t>
            </a:r>
            <a:endParaRPr lang="en-US" sz="3300" b="1" i="0" dirty="0">
              <a:solidFill>
                <a:srgbClr val="001D35"/>
              </a:solidFill>
              <a:effectLst/>
              <a:latin typeface="+mn-lt"/>
            </a:endParaRPr>
          </a:p>
          <a:p>
            <a:pPr marL="457200" marR="0" lvl="0" indent="-457200">
              <a:lnSpc>
                <a:spcPct val="90000"/>
              </a:lnSpc>
              <a:spcBef>
                <a:spcPct val="0"/>
              </a:spcBef>
              <a:spcAft>
                <a:spcPts val="600"/>
              </a:spcAft>
              <a:buFont typeface="Wingdings" pitchFamily="2" charset="2"/>
              <a:buChar char="ü"/>
            </a:pPr>
            <a:r>
              <a:rPr lang="en-US" sz="3300" b="1" dirty="0">
                <a:solidFill>
                  <a:srgbClr val="001D35"/>
                </a:solidFill>
                <a:latin typeface="+mn-lt"/>
              </a:rPr>
              <a:t>St. Mary’s Assumption Church</a:t>
            </a:r>
            <a:endParaRPr lang="en-US" sz="3300" b="1" i="0" dirty="0">
              <a:solidFill>
                <a:srgbClr val="001D35"/>
              </a:solidFill>
              <a:effectLst/>
              <a:latin typeface="+mn-lt"/>
            </a:endParaRPr>
          </a:p>
          <a:p>
            <a:pPr marL="457200" marR="0" lvl="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A. T. Still University</a:t>
            </a:r>
          </a:p>
          <a:p>
            <a:pPr marL="457200" marR="0" lvl="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Moms in the Square</a:t>
            </a:r>
          </a:p>
          <a:p>
            <a:pPr marL="457200" indent="-457200">
              <a:lnSpc>
                <a:spcPct val="90000"/>
              </a:lnSpc>
              <a:spcBef>
                <a:spcPct val="0"/>
              </a:spcBef>
              <a:spcAft>
                <a:spcPts val="600"/>
              </a:spcAft>
              <a:buFont typeface="Wingdings" pitchFamily="2" charset="2"/>
              <a:buChar char="ü"/>
            </a:pPr>
            <a:r>
              <a:rPr lang="en-US" sz="3300" b="1" kern="1200" dirty="0">
                <a:solidFill>
                  <a:srgbClr val="001D35"/>
                </a:solidFill>
                <a:latin typeface="+mn-lt"/>
                <a:ea typeface="+mj-ea"/>
                <a:cs typeface="+mj-cs"/>
                <a:sym typeface="Times New Roman"/>
              </a:rPr>
              <a:t>Lafayette Square Ladies Libation League </a:t>
            </a:r>
            <a:r>
              <a:rPr lang="en-US" sz="2000" kern="1200" dirty="0">
                <a:solidFill>
                  <a:srgbClr val="001D35"/>
                </a:solidFill>
                <a:latin typeface="+mn-lt"/>
                <a:ea typeface="+mj-ea"/>
                <a:cs typeface="+mj-cs"/>
                <a:sym typeface="Times New Roman"/>
              </a:rPr>
              <a:t>(Next: Wed. 5/28, 6 pm @ 1111 Mississippi)</a:t>
            </a:r>
            <a:endParaRPr lang="en-US" sz="2000" kern="1200" dirty="0">
              <a:solidFill>
                <a:schemeClr val="tx1"/>
              </a:solidFill>
              <a:latin typeface="+mn-lt"/>
              <a:ea typeface="+mj-ea"/>
              <a:cs typeface="+mj-cs"/>
              <a:sym typeface="Times New Roman"/>
            </a:endParaRPr>
          </a:p>
          <a:p>
            <a:pPr marL="457200" indent="-457200">
              <a:lnSpc>
                <a:spcPct val="90000"/>
              </a:lnSpc>
              <a:spcBef>
                <a:spcPct val="0"/>
              </a:spcBef>
              <a:spcAft>
                <a:spcPts val="600"/>
              </a:spcAft>
              <a:buFont typeface="Wingdings" pitchFamily="2" charset="2"/>
              <a:buChar char="ü"/>
            </a:pPr>
            <a:endParaRPr lang="en-US" sz="1900" b="1" kern="1200" dirty="0">
              <a:solidFill>
                <a:schemeClr val="tx1"/>
              </a:solidFill>
              <a:latin typeface="+mn-lt"/>
              <a:ea typeface="+mj-ea"/>
              <a:cs typeface="+mj-cs"/>
              <a:sym typeface="Times New Roman"/>
            </a:endParaRPr>
          </a:p>
          <a:p>
            <a:pPr marL="457200" marR="0" lvl="0" indent="-457200">
              <a:lnSpc>
                <a:spcPct val="90000"/>
              </a:lnSpc>
              <a:spcBef>
                <a:spcPct val="0"/>
              </a:spcBef>
              <a:spcAft>
                <a:spcPts val="600"/>
              </a:spcAft>
              <a:buFont typeface="Wingdings" pitchFamily="2" charset="2"/>
              <a:buChar char="ü"/>
            </a:pPr>
            <a:endParaRPr lang="en-US" sz="3300" b="1" kern="1200" dirty="0">
              <a:solidFill>
                <a:schemeClr val="tx1"/>
              </a:solidFill>
              <a:latin typeface="+mn-lt"/>
              <a:ea typeface="+mj-ea"/>
              <a:cs typeface="+mj-cs"/>
              <a:sym typeface="Times New Roman"/>
            </a:endParaRPr>
          </a:p>
          <a:p>
            <a:pPr marL="0" marR="0" lvl="0" indent="0">
              <a:lnSpc>
                <a:spcPct val="90000"/>
              </a:lnSpc>
              <a:spcBef>
                <a:spcPct val="0"/>
              </a:spcBef>
              <a:spcAft>
                <a:spcPts val="600"/>
              </a:spcAft>
            </a:pPr>
            <a:endParaRPr lang="en-US" sz="4800" kern="1200" dirty="0">
              <a:solidFill>
                <a:schemeClr val="tx1"/>
              </a:solidFill>
              <a:latin typeface="+mj-lt"/>
              <a:ea typeface="+mj-ea"/>
              <a:cs typeface="+mj-cs"/>
              <a:sym typeface="Times New Roman"/>
            </a:endParaRPr>
          </a:p>
          <a:p>
            <a:pPr marL="0" marR="0" lvl="0" indent="0" algn="ctr">
              <a:lnSpc>
                <a:spcPct val="90000"/>
              </a:lnSpc>
              <a:spcBef>
                <a:spcPct val="0"/>
              </a:spcBef>
              <a:spcAft>
                <a:spcPts val="600"/>
              </a:spcAft>
            </a:pPr>
            <a:endParaRPr lang="en-US" sz="5100" b="1" kern="1200" dirty="0">
              <a:solidFill>
                <a:schemeClr val="tx1"/>
              </a:solidFill>
              <a:latin typeface="+mj-lt"/>
              <a:ea typeface="+mj-ea"/>
              <a:cs typeface="+mj-cs"/>
              <a:sym typeface="Times New Roman"/>
            </a:endParaRPr>
          </a:p>
        </p:txBody>
      </p:sp>
    </p:spTree>
    <p:extLst>
      <p:ext uri="{BB962C8B-B14F-4D97-AF65-F5344CB8AC3E}">
        <p14:creationId xmlns:p14="http://schemas.microsoft.com/office/powerpoint/2010/main" val="1422094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C2C3DA74-13FB-4C00-2EF6-5662E5E3ED3A}"/>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5AEA11AE-0582-D15D-4112-049E4A817D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DEEA3E7E-0406-4B1B-7A83-533CD86A1102}"/>
              </a:ext>
            </a:extLst>
          </p:cNvPr>
          <p:cNvSpPr txBox="1"/>
          <p:nvPr/>
        </p:nvSpPr>
        <p:spPr>
          <a:xfrm>
            <a:off x="218678" y="199674"/>
            <a:ext cx="6616462" cy="912492"/>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5100" b="1" u="sng" kern="1200" dirty="0">
                <a:solidFill>
                  <a:schemeClr val="tx1"/>
                </a:solidFill>
                <a:latin typeface="+mj-lt"/>
                <a:ea typeface="+mj-ea"/>
                <a:cs typeface="+mj-cs"/>
                <a:sym typeface="Times New Roman"/>
              </a:rPr>
              <a:t>Upcoming Events</a:t>
            </a:r>
            <a:endParaRPr lang="en-US" sz="5100" u="sng"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6AABBA72-B7D0-6F7B-B5B5-B96E8CA047E2}"/>
              </a:ext>
            </a:extLst>
          </p:cNvPr>
          <p:cNvSpPr txBox="1"/>
          <p:nvPr/>
        </p:nvSpPr>
        <p:spPr>
          <a:xfrm>
            <a:off x="73195" y="1452354"/>
            <a:ext cx="12045609" cy="5262979"/>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mn-lt"/>
              </a:rPr>
              <a:t>Cocktails on the Plaza:</a:t>
            </a:r>
            <a:r>
              <a:rPr lang="en-US" sz="2800" dirty="0">
                <a:latin typeface="+mn-lt"/>
              </a:rPr>
              <a:t> Wed. May 21</a:t>
            </a:r>
            <a:r>
              <a:rPr lang="en-US" sz="2800" baseline="30000" dirty="0">
                <a:latin typeface="+mn-lt"/>
              </a:rPr>
              <a:t>st</a:t>
            </a:r>
            <a:r>
              <a:rPr lang="en-US" sz="2800" dirty="0">
                <a:latin typeface="+mn-lt"/>
              </a:rPr>
              <a:t> 5:15 pm to 7:15 pm</a:t>
            </a:r>
          </a:p>
          <a:p>
            <a:pPr marL="285750" indent="-285750">
              <a:buFont typeface="Arial" panose="020B0604020202020204" pitchFamily="34" charset="0"/>
              <a:buChar char="•"/>
            </a:pPr>
            <a:r>
              <a:rPr lang="en-US" sz="2800" b="1" dirty="0">
                <a:latin typeface="+mn-lt"/>
              </a:rPr>
              <a:t>Lafayette Square Neighborhood Yard Sale: </a:t>
            </a:r>
            <a:r>
              <a:rPr lang="en-US" sz="2800" dirty="0">
                <a:latin typeface="+mn-lt"/>
              </a:rPr>
              <a:t>Sat. May 31 9 am–3 pm</a:t>
            </a:r>
          </a:p>
          <a:p>
            <a:pPr marL="285750" indent="-285750">
              <a:buFont typeface="Arial" panose="020B0604020202020204" pitchFamily="34" charset="0"/>
              <a:buChar char="•"/>
            </a:pPr>
            <a:r>
              <a:rPr lang="en-US" sz="2800" b="1" dirty="0">
                <a:latin typeface="+mn-lt"/>
              </a:rPr>
              <a:t>Board Meeting: </a:t>
            </a:r>
            <a:r>
              <a:rPr lang="en-US" sz="2800" dirty="0">
                <a:latin typeface="+mn-lt"/>
              </a:rPr>
              <a:t>7:00 pm Tue. June 3</a:t>
            </a:r>
            <a:r>
              <a:rPr lang="en-US" sz="2800" baseline="30000" dirty="0">
                <a:latin typeface="+mn-lt"/>
              </a:rPr>
              <a:t>rd</a:t>
            </a:r>
            <a:r>
              <a:rPr lang="en-US" sz="2800" dirty="0">
                <a:latin typeface="+mn-lt"/>
              </a:rPr>
              <a:t> </a:t>
            </a:r>
          </a:p>
          <a:p>
            <a:pPr marL="285750" indent="-285750">
              <a:buFont typeface="Arial" panose="020B0604020202020204" pitchFamily="34" charset="0"/>
              <a:buChar char="•"/>
            </a:pPr>
            <a:r>
              <a:rPr lang="en-US" sz="2800" b="1" dirty="0">
                <a:latin typeface="+mn-lt"/>
              </a:rPr>
              <a:t>Spring House and Garden Tour </a:t>
            </a:r>
            <a:r>
              <a:rPr lang="en-US" sz="2800" dirty="0">
                <a:latin typeface="+mn-lt"/>
              </a:rPr>
              <a:t>(the </a:t>
            </a:r>
            <a:r>
              <a:rPr lang="en-US" sz="2800" dirty="0">
                <a:effectLst/>
                <a:latin typeface="+mn-lt"/>
                <a:ea typeface="Aptos" panose="020B0004020202020204" pitchFamily="34" charset="0"/>
              </a:rPr>
              <a:t>“56</a:t>
            </a:r>
            <a:r>
              <a:rPr lang="en-US" sz="2800" baseline="30000" dirty="0">
                <a:effectLst/>
                <a:latin typeface="+mn-lt"/>
                <a:ea typeface="Aptos" panose="020B0004020202020204" pitchFamily="34" charset="0"/>
              </a:rPr>
              <a:t>th</a:t>
            </a:r>
            <a:r>
              <a:rPr lang="en-US" sz="2800" dirty="0">
                <a:effectLst/>
                <a:latin typeface="+mn-lt"/>
                <a:ea typeface="Aptos" panose="020B0004020202020204" pitchFamily="34" charset="0"/>
              </a:rPr>
              <a:t> Annual”)</a:t>
            </a:r>
            <a:endParaRPr lang="en-US" sz="2800" b="1" dirty="0">
              <a:latin typeface="+mn-lt"/>
            </a:endParaRPr>
          </a:p>
          <a:p>
            <a:pPr marL="919163" lvl="2" indent="-298450">
              <a:buFont typeface="Arial" panose="020B0604020202020204" pitchFamily="34" charset="0"/>
              <a:buChar char="•"/>
            </a:pPr>
            <a:r>
              <a:rPr lang="en-US" sz="2800" dirty="0">
                <a:latin typeface="+mn-lt"/>
              </a:rPr>
              <a:t>Sat. June 7</a:t>
            </a:r>
            <a:r>
              <a:rPr lang="en-US" sz="2800" baseline="30000" dirty="0">
                <a:latin typeface="+mn-lt"/>
              </a:rPr>
              <a:t>th</a:t>
            </a:r>
            <a:r>
              <a:rPr lang="en-US" sz="2800" dirty="0">
                <a:latin typeface="+mn-lt"/>
              </a:rPr>
              <a:t>  &amp; Sun. June 8</a:t>
            </a:r>
            <a:r>
              <a:rPr lang="en-US" sz="2800" baseline="30000" dirty="0">
                <a:latin typeface="+mn-lt"/>
              </a:rPr>
              <a:t>th</a:t>
            </a:r>
            <a:r>
              <a:rPr lang="en-US" sz="2800" dirty="0">
                <a:latin typeface="+mn-lt"/>
              </a:rPr>
              <a:t> – 10:00 am to 5:00 pm</a:t>
            </a:r>
          </a:p>
          <a:p>
            <a:pPr marL="354013" lvl="2" indent="-317500">
              <a:buFont typeface="Arial" panose="020B0604020202020204" pitchFamily="34" charset="0"/>
              <a:buChar char="•"/>
            </a:pPr>
            <a:r>
              <a:rPr lang="en-US" sz="2800" b="1" dirty="0">
                <a:latin typeface="+mn-lt"/>
              </a:rPr>
              <a:t>First Concert in the Park: </a:t>
            </a:r>
            <a:r>
              <a:rPr lang="en-US" sz="2800" dirty="0">
                <a:latin typeface="+mn-lt"/>
              </a:rPr>
              <a:t>Sat. June 7</a:t>
            </a:r>
            <a:r>
              <a:rPr lang="en-US" sz="2800" baseline="30000" dirty="0">
                <a:latin typeface="+mn-lt"/>
              </a:rPr>
              <a:t>th</a:t>
            </a:r>
            <a:r>
              <a:rPr lang="en-US" sz="2800" dirty="0">
                <a:latin typeface="+mn-lt"/>
              </a:rPr>
              <a:t>  6:00 pm</a:t>
            </a:r>
          </a:p>
          <a:p>
            <a:pPr marL="354013" lvl="2" indent="-317500">
              <a:buFont typeface="Arial" panose="020B0604020202020204" pitchFamily="34" charset="0"/>
              <a:buChar char="•"/>
            </a:pPr>
            <a:r>
              <a:rPr lang="en-US" sz="2800" b="1" dirty="0">
                <a:solidFill>
                  <a:schemeClr val="dk1"/>
                </a:solidFill>
                <a:latin typeface="+mn-lt"/>
                <a:ea typeface="Times New Roman"/>
                <a:cs typeface="Times New Roman"/>
                <a:sym typeface="Times New Roman"/>
              </a:rPr>
              <a:t>Tour Afterparty: 6:00 pm: </a:t>
            </a:r>
            <a:r>
              <a:rPr lang="en-US" sz="2800" dirty="0">
                <a:solidFill>
                  <a:schemeClr val="dk1"/>
                </a:solidFill>
                <a:latin typeface="+mn-lt"/>
                <a:ea typeface="Times New Roman"/>
                <a:cs typeface="Times New Roman"/>
                <a:sym typeface="Times New Roman"/>
              </a:rPr>
              <a:t>Sun. June 8th @ </a:t>
            </a:r>
            <a:r>
              <a:rPr lang="en-US" sz="2800" dirty="0" err="1">
                <a:solidFill>
                  <a:schemeClr val="dk1"/>
                </a:solidFill>
                <a:latin typeface="+mn-lt"/>
                <a:ea typeface="Times New Roman"/>
                <a:cs typeface="Times New Roman"/>
                <a:sym typeface="Times New Roman"/>
              </a:rPr>
              <a:t>SqWires</a:t>
            </a:r>
            <a:r>
              <a:rPr lang="en-US" sz="2800" dirty="0">
                <a:solidFill>
                  <a:schemeClr val="dk1"/>
                </a:solidFill>
                <a:latin typeface="+mn-lt"/>
                <a:ea typeface="Times New Roman"/>
                <a:cs typeface="Times New Roman"/>
                <a:sym typeface="Times New Roman"/>
              </a:rPr>
              <a:t> Annex </a:t>
            </a:r>
            <a:endParaRPr lang="en-US" sz="2800" dirty="0">
              <a:latin typeface="+mn-lt"/>
            </a:endParaRPr>
          </a:p>
          <a:p>
            <a:pPr marL="354013" lvl="2" indent="-317500">
              <a:buFont typeface="Arial" panose="020B0604020202020204" pitchFamily="34" charset="0"/>
              <a:buChar char="•"/>
            </a:pPr>
            <a:r>
              <a:rPr lang="en-US" sz="2800" b="1" dirty="0">
                <a:latin typeface="+mn-lt"/>
              </a:rPr>
              <a:t>Block Captains Mtg: </a:t>
            </a:r>
            <a:r>
              <a:rPr lang="en-US" sz="2800" dirty="0">
                <a:latin typeface="+mn-lt"/>
              </a:rPr>
              <a:t>6:00 pm Wed. June 11</a:t>
            </a:r>
            <a:r>
              <a:rPr lang="en-US" sz="2800" baseline="30000" dirty="0">
                <a:latin typeface="+mn-lt"/>
              </a:rPr>
              <a:t>th</a:t>
            </a:r>
            <a:r>
              <a:rPr lang="en-US" sz="2800" dirty="0">
                <a:latin typeface="+mn-lt"/>
              </a:rPr>
              <a:t> (</a:t>
            </a:r>
            <a:r>
              <a:rPr lang="en-US" sz="2800" dirty="0" err="1">
                <a:latin typeface="+mn-lt"/>
              </a:rPr>
              <a:t>SqWires</a:t>
            </a:r>
            <a:r>
              <a:rPr lang="en-US" sz="2800" dirty="0">
                <a:latin typeface="+mn-lt"/>
              </a:rPr>
              <a:t> Annex)</a:t>
            </a:r>
          </a:p>
          <a:p>
            <a:pPr marL="354013" lvl="2" indent="-317500">
              <a:buFont typeface="Arial" panose="020B0604020202020204" pitchFamily="34" charset="0"/>
              <a:buChar char="•"/>
            </a:pPr>
            <a:r>
              <a:rPr lang="en-US" sz="2800" b="1" dirty="0">
                <a:latin typeface="+mn-lt"/>
              </a:rPr>
              <a:t>General Meeting: </a:t>
            </a:r>
            <a:r>
              <a:rPr lang="en-US" sz="2800" dirty="0">
                <a:latin typeface="+mn-lt"/>
              </a:rPr>
              <a:t>7:00 pm Wed. June 11</a:t>
            </a:r>
            <a:r>
              <a:rPr lang="en-US" sz="2800" baseline="30000" dirty="0">
                <a:latin typeface="+mn-lt"/>
              </a:rPr>
              <a:t>th</a:t>
            </a:r>
            <a:r>
              <a:rPr lang="en-US" sz="2800" dirty="0">
                <a:latin typeface="+mn-lt"/>
              </a:rPr>
              <a:t> (</a:t>
            </a:r>
            <a:r>
              <a:rPr lang="en-US" sz="2800" dirty="0" err="1">
                <a:latin typeface="+mn-lt"/>
              </a:rPr>
              <a:t>SqWires</a:t>
            </a:r>
            <a:r>
              <a:rPr lang="en-US" sz="2800" dirty="0">
                <a:latin typeface="+mn-lt"/>
              </a:rPr>
              <a:t> Annex)</a:t>
            </a:r>
          </a:p>
          <a:p>
            <a:pPr marL="292100" indent="-255588">
              <a:buFont typeface="Arial" panose="020B0604020202020204" pitchFamily="34" charset="0"/>
              <a:buChar char="•"/>
            </a:pPr>
            <a:r>
              <a:rPr lang="en-US" sz="2800" b="1" dirty="0">
                <a:latin typeface="+mn-lt"/>
              </a:rPr>
              <a:t>Tour de Lafayette: </a:t>
            </a:r>
            <a:r>
              <a:rPr lang="en-US" sz="2800" dirty="0">
                <a:latin typeface="+mn-lt"/>
              </a:rPr>
              <a:t>Friday, August 29</a:t>
            </a:r>
            <a:r>
              <a:rPr lang="en-US" sz="2800" baseline="30000" dirty="0">
                <a:latin typeface="+mn-lt"/>
              </a:rPr>
              <a:t>th</a:t>
            </a:r>
            <a:r>
              <a:rPr lang="en-US" sz="2800" dirty="0">
                <a:latin typeface="+mn-lt"/>
              </a:rPr>
              <a:t> 1:30 pm to 10:30 pm</a:t>
            </a:r>
            <a:endParaRPr lang="en-US" sz="2800" b="1" dirty="0">
              <a:latin typeface="+mn-lt"/>
            </a:endParaRPr>
          </a:p>
          <a:p>
            <a:pPr marL="285750" indent="-285750">
              <a:buFont typeface="Arial" panose="020B0604020202020204" pitchFamily="34" charset="0"/>
              <a:buChar char="•"/>
            </a:pPr>
            <a:r>
              <a:rPr lang="en-US" sz="2800" b="1" u="none" strike="noStrike" dirty="0">
                <a:effectLst/>
                <a:latin typeface="+mn-lt"/>
                <a:ea typeface="Calibri" panose="020F0502020204030204" pitchFamily="34" charset="0"/>
              </a:rPr>
              <a:t>Light Up the Square/Pet Parade, </a:t>
            </a:r>
            <a:r>
              <a:rPr lang="en-US" sz="2800" u="none" strike="noStrike" dirty="0">
                <a:effectLst/>
                <a:latin typeface="+mn-lt"/>
                <a:ea typeface="Calibri" panose="020F0502020204030204" pitchFamily="34" charset="0"/>
              </a:rPr>
              <a:t>Sat. December 6</a:t>
            </a:r>
            <a:r>
              <a:rPr lang="en-US" sz="2800" baseline="30000" dirty="0">
                <a:latin typeface="+mn-lt"/>
              </a:rPr>
              <a:t>th</a:t>
            </a:r>
            <a:r>
              <a:rPr lang="en-US" sz="2800" dirty="0">
                <a:latin typeface="+mn-lt"/>
              </a:rPr>
              <a:t> </a:t>
            </a:r>
          </a:p>
          <a:p>
            <a:pPr marL="285750" indent="-285750">
              <a:buFont typeface="Arial" panose="020B0604020202020204" pitchFamily="34" charset="0"/>
              <a:buChar char="•"/>
            </a:pPr>
            <a:r>
              <a:rPr lang="en-US" sz="2800" b="1" dirty="0">
                <a:latin typeface="+mn-lt"/>
              </a:rPr>
              <a:t>Holiday Parlor Tour </a:t>
            </a:r>
            <a:r>
              <a:rPr lang="en-US" sz="2800" dirty="0">
                <a:latin typeface="+mn-lt"/>
              </a:rPr>
              <a:t>(the ”48</a:t>
            </a:r>
            <a:r>
              <a:rPr lang="en-US" sz="2800" baseline="30000" dirty="0">
                <a:latin typeface="+mn-lt"/>
              </a:rPr>
              <a:t>th</a:t>
            </a:r>
            <a:r>
              <a:rPr lang="en-US" sz="2800" dirty="0">
                <a:latin typeface="+mn-lt"/>
              </a:rPr>
              <a:t> Annual”)</a:t>
            </a:r>
            <a:r>
              <a:rPr lang="en-US" sz="2800" b="1" dirty="0">
                <a:latin typeface="+mn-lt"/>
              </a:rPr>
              <a:t>: </a:t>
            </a:r>
            <a:r>
              <a:rPr lang="en-US" sz="2800" dirty="0">
                <a:latin typeface="+mn-lt"/>
              </a:rPr>
              <a:t>Sun. December 14</a:t>
            </a:r>
            <a:r>
              <a:rPr lang="en-US" sz="2800" baseline="30000" dirty="0">
                <a:latin typeface="+mn-lt"/>
              </a:rPr>
              <a:t>th</a:t>
            </a:r>
            <a:endParaRPr lang="en-US" sz="2800" dirty="0">
              <a:latin typeface="+mn-lt"/>
            </a:endParaRPr>
          </a:p>
        </p:txBody>
      </p:sp>
    </p:spTree>
    <p:extLst>
      <p:ext uri="{BB962C8B-B14F-4D97-AF65-F5344CB8AC3E}">
        <p14:creationId xmlns:p14="http://schemas.microsoft.com/office/powerpoint/2010/main" val="4090347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7C5DBA4F-5280-D5CF-F5B4-8242DF604DCD}"/>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EC9D0616-5A0A-7D0C-47F1-83FC1B687E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714E72BD-DD22-1B90-A19D-9E17814C6789}"/>
              </a:ext>
            </a:extLst>
          </p:cNvPr>
          <p:cNvSpPr txBox="1"/>
          <p:nvPr/>
        </p:nvSpPr>
        <p:spPr>
          <a:xfrm>
            <a:off x="641180" y="2819894"/>
            <a:ext cx="10909640" cy="3668909"/>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endParaRPr lang="en-US" sz="4800" b="1" kern="1200" dirty="0">
              <a:solidFill>
                <a:srgbClr val="0070C0"/>
              </a:solidFill>
              <a:latin typeface="+mn-lt"/>
              <a:ea typeface="+mj-ea"/>
              <a:cs typeface="+mj-cs"/>
            </a:endParaRPr>
          </a:p>
        </p:txBody>
      </p:sp>
      <p:sp>
        <p:nvSpPr>
          <p:cNvPr id="4" name="Google Shape;33;p3">
            <a:extLst>
              <a:ext uri="{FF2B5EF4-FFF2-40B4-BE49-F238E27FC236}">
                <a16:creationId xmlns:a16="http://schemas.microsoft.com/office/drawing/2014/main" id="{9148989C-D794-C843-F781-E8A79C593C2F}"/>
              </a:ext>
            </a:extLst>
          </p:cNvPr>
          <p:cNvSpPr txBox="1"/>
          <p:nvPr/>
        </p:nvSpPr>
        <p:spPr>
          <a:xfrm>
            <a:off x="840636" y="1062681"/>
            <a:ext cx="11351364" cy="2483708"/>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4400" b="1" u="sng" kern="1200" dirty="0">
                <a:solidFill>
                  <a:schemeClr val="tx1"/>
                </a:solidFill>
                <a:latin typeface="+mj-lt"/>
                <a:ea typeface="+mj-ea"/>
                <a:cs typeface="+mj-cs"/>
                <a:sym typeface="Times New Roman"/>
              </a:rPr>
              <a:t>Announcements</a:t>
            </a:r>
          </a:p>
          <a:p>
            <a:pPr marL="0" marR="0" lvl="0" indent="0">
              <a:lnSpc>
                <a:spcPct val="90000"/>
              </a:lnSpc>
              <a:spcBef>
                <a:spcPct val="0"/>
              </a:spcBef>
              <a:spcAft>
                <a:spcPts val="600"/>
              </a:spcAft>
            </a:pPr>
            <a:endParaRPr lang="en-US" sz="5100" b="1" u="sng" kern="1200" dirty="0">
              <a:solidFill>
                <a:schemeClr val="tx1"/>
              </a:solidFill>
              <a:latin typeface="+mj-lt"/>
              <a:ea typeface="+mj-ea"/>
              <a:cs typeface="+mj-cs"/>
              <a:sym typeface="Times New Roman"/>
            </a:endParaRPr>
          </a:p>
          <a:p>
            <a:pPr marL="0" marR="0" lvl="0" indent="0">
              <a:lnSpc>
                <a:spcPct val="90000"/>
              </a:lnSpc>
              <a:spcBef>
                <a:spcPct val="0"/>
              </a:spcBef>
              <a:spcAft>
                <a:spcPts val="600"/>
              </a:spcAft>
            </a:pPr>
            <a:r>
              <a:rPr lang="en-US" sz="4000" kern="1200" dirty="0">
                <a:solidFill>
                  <a:schemeClr val="tx1"/>
                </a:solidFill>
                <a:latin typeface="+mj-lt"/>
                <a:ea typeface="+mj-ea"/>
                <a:cs typeface="+mj-cs"/>
              </a:rPr>
              <a:t>Before we adjourn: Any announcements?</a:t>
            </a:r>
          </a:p>
        </p:txBody>
      </p:sp>
    </p:spTree>
    <p:extLst>
      <p:ext uri="{BB962C8B-B14F-4D97-AF65-F5344CB8AC3E}">
        <p14:creationId xmlns:p14="http://schemas.microsoft.com/office/powerpoint/2010/main" val="4192784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C81BE931-0ABB-D09A-7F79-193A3D6F9002}"/>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E6B5CD70-2193-610C-35CF-3288A321BE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63B703AD-7C12-E8FA-8395-C3C0F1D65872}"/>
              </a:ext>
            </a:extLst>
          </p:cNvPr>
          <p:cNvSpPr txBox="1"/>
          <p:nvPr/>
        </p:nvSpPr>
        <p:spPr>
          <a:xfrm>
            <a:off x="641180" y="2819894"/>
            <a:ext cx="10909640" cy="3668909"/>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Adjournment</a:t>
            </a:r>
          </a:p>
          <a:p>
            <a:pPr marL="2058988" marR="0" lvl="0">
              <a:lnSpc>
                <a:spcPct val="90000"/>
              </a:lnSpc>
              <a:spcBef>
                <a:spcPct val="0"/>
              </a:spcBef>
              <a:spcAft>
                <a:spcPts val="600"/>
              </a:spcAft>
            </a:pPr>
            <a:endParaRPr lang="en-US" sz="3200" b="1" kern="1200" dirty="0">
              <a:solidFill>
                <a:schemeClr val="tx1"/>
              </a:solidFill>
              <a:latin typeface="+mn-lt"/>
              <a:ea typeface="+mj-ea"/>
              <a:cs typeface="+mj-cs"/>
              <a:sym typeface="Times New Roman"/>
            </a:endParaRPr>
          </a:p>
          <a:p>
            <a:pPr marL="1152525" marR="0" lvl="0">
              <a:lnSpc>
                <a:spcPct val="90000"/>
              </a:lnSpc>
              <a:spcBef>
                <a:spcPct val="0"/>
              </a:spcBef>
              <a:spcAft>
                <a:spcPts val="600"/>
              </a:spcAft>
            </a:pPr>
            <a:r>
              <a:rPr lang="en-US" sz="3600" kern="1200" dirty="0">
                <a:solidFill>
                  <a:schemeClr val="tx1"/>
                </a:solidFill>
                <a:latin typeface="+mn-lt"/>
                <a:ea typeface="+mj-ea"/>
                <a:cs typeface="+mj-cs"/>
                <a:sym typeface="Times New Roman"/>
              </a:rPr>
              <a:t>Is there a motion to adjourn?</a:t>
            </a:r>
          </a:p>
          <a:p>
            <a:pPr marL="1152525" marR="0" lvl="0">
              <a:lnSpc>
                <a:spcPct val="90000"/>
              </a:lnSpc>
              <a:spcBef>
                <a:spcPct val="0"/>
              </a:spcBef>
              <a:spcAft>
                <a:spcPts val="600"/>
              </a:spcAft>
            </a:pPr>
            <a:endParaRPr lang="en-US" sz="3600" kern="1200" dirty="0">
              <a:solidFill>
                <a:schemeClr val="tx1"/>
              </a:solidFill>
              <a:latin typeface="+mn-lt"/>
              <a:ea typeface="+mj-ea"/>
              <a:cs typeface="+mj-cs"/>
              <a:sym typeface="Times New Roman"/>
            </a:endParaRPr>
          </a:p>
          <a:p>
            <a:pPr marL="1152525" marR="0" lvl="0">
              <a:lnSpc>
                <a:spcPct val="90000"/>
              </a:lnSpc>
              <a:spcBef>
                <a:spcPct val="0"/>
              </a:spcBef>
              <a:spcAft>
                <a:spcPts val="600"/>
              </a:spcAft>
            </a:pPr>
            <a:r>
              <a:rPr lang="en-US" sz="3600" kern="1200" dirty="0">
                <a:solidFill>
                  <a:schemeClr val="tx1"/>
                </a:solidFill>
                <a:latin typeface="+mn-lt"/>
                <a:ea typeface="+mj-ea"/>
                <a:cs typeface="+mj-cs"/>
                <a:sym typeface="Times New Roman"/>
              </a:rPr>
              <a:t>Is there a second? </a:t>
            </a:r>
          </a:p>
          <a:p>
            <a:pPr marL="2058988" marR="0" lvl="0">
              <a:lnSpc>
                <a:spcPct val="90000"/>
              </a:lnSpc>
              <a:spcBef>
                <a:spcPct val="0"/>
              </a:spcBef>
              <a:spcAft>
                <a:spcPts val="600"/>
              </a:spcAft>
            </a:pPr>
            <a:endParaRPr lang="en-US" sz="3600" kern="1200" dirty="0">
              <a:solidFill>
                <a:schemeClr val="tx1"/>
              </a:solidFill>
              <a:latin typeface="+mn-lt"/>
              <a:ea typeface="+mj-ea"/>
              <a:cs typeface="+mj-cs"/>
              <a:sym typeface="Times New Roman"/>
            </a:endParaRPr>
          </a:p>
          <a:p>
            <a:pPr marL="7938" marR="0" lvl="0" algn="ctr">
              <a:lnSpc>
                <a:spcPct val="90000"/>
              </a:lnSpc>
              <a:spcBef>
                <a:spcPct val="0"/>
              </a:spcBef>
              <a:spcAft>
                <a:spcPts val="600"/>
              </a:spcAft>
            </a:pPr>
            <a:r>
              <a:rPr lang="en-US" sz="3600" kern="1200" dirty="0">
                <a:solidFill>
                  <a:schemeClr val="tx1"/>
                </a:solidFill>
                <a:latin typeface="+mn-lt"/>
                <a:ea typeface="+mj-ea"/>
                <a:cs typeface="+mj-cs"/>
              </a:rPr>
              <a:t>We are adjourned. </a:t>
            </a:r>
          </a:p>
          <a:p>
            <a:pPr marL="7938" marR="0" lvl="0" algn="ctr">
              <a:lnSpc>
                <a:spcPct val="90000"/>
              </a:lnSpc>
              <a:spcBef>
                <a:spcPct val="0"/>
              </a:spcBef>
              <a:spcAft>
                <a:spcPts val="600"/>
              </a:spcAft>
            </a:pPr>
            <a:r>
              <a:rPr lang="en-US" sz="3600" kern="1200" dirty="0">
                <a:solidFill>
                  <a:schemeClr val="tx1"/>
                </a:solidFill>
                <a:latin typeface="+mn-lt"/>
                <a:ea typeface="+mj-ea"/>
                <a:cs typeface="+mj-cs"/>
              </a:rPr>
              <a:t>Thank you.</a:t>
            </a:r>
          </a:p>
          <a:p>
            <a:pPr marL="7938" marR="0" lvl="0" algn="ctr">
              <a:lnSpc>
                <a:spcPct val="90000"/>
              </a:lnSpc>
              <a:spcBef>
                <a:spcPct val="0"/>
              </a:spcBef>
              <a:spcAft>
                <a:spcPts val="600"/>
              </a:spcAft>
            </a:pPr>
            <a:r>
              <a:rPr lang="en-US" sz="4000" kern="1200" dirty="0">
                <a:solidFill>
                  <a:schemeClr val="tx1"/>
                </a:solidFill>
                <a:latin typeface="+mn-lt"/>
                <a:ea typeface="+mj-ea"/>
                <a:cs typeface="+mj-cs"/>
              </a:rPr>
              <a:t> </a:t>
            </a:r>
          </a:p>
          <a:p>
            <a:pPr marL="7938" marR="0" lvl="0" algn="ctr">
              <a:lnSpc>
                <a:spcPct val="90000"/>
              </a:lnSpc>
              <a:spcBef>
                <a:spcPct val="0"/>
              </a:spcBef>
              <a:spcAft>
                <a:spcPts val="600"/>
              </a:spcAft>
            </a:pPr>
            <a:r>
              <a:rPr lang="en-US" sz="4800" b="1" kern="1200" dirty="0">
                <a:solidFill>
                  <a:srgbClr val="0070C0"/>
                </a:solidFill>
                <a:latin typeface="+mn-lt"/>
                <a:ea typeface="+mj-ea"/>
                <a:cs typeface="+mj-cs"/>
              </a:rPr>
              <a:t>TIME TO SOCIALIZE !!</a:t>
            </a:r>
          </a:p>
        </p:txBody>
      </p:sp>
    </p:spTree>
    <p:extLst>
      <p:ext uri="{BB962C8B-B14F-4D97-AF65-F5344CB8AC3E}">
        <p14:creationId xmlns:p14="http://schemas.microsoft.com/office/powerpoint/2010/main" val="2575650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16855C6F-C8D6-0DA6-E4FC-32D2DC782731}"/>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A056F7A3-FBC7-B1AB-CC2F-52419CAFC6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30CEA132-5589-538E-11BF-EB49E2EA5878}"/>
              </a:ext>
            </a:extLst>
          </p:cNvPr>
          <p:cNvSpPr txBox="1"/>
          <p:nvPr/>
        </p:nvSpPr>
        <p:spPr>
          <a:xfrm>
            <a:off x="218678" y="768153"/>
            <a:ext cx="10933579" cy="5556740"/>
          </a:xfrm>
          <a:prstGeom prst="rect">
            <a:avLst/>
          </a:prstGeom>
        </p:spPr>
        <p:txBody>
          <a:bodyPr spcFirstLastPara="1" vert="horz" lIns="91440" tIns="45720" rIns="91440" bIns="45720" rtlCol="0" anchor="b" anchorCtr="0">
            <a:normAutofit fontScale="70000" lnSpcReduction="20000"/>
          </a:bodyPr>
          <a:lstStyle/>
          <a:p>
            <a:pPr marR="0" lvl="0" indent="457200" algn="ctr">
              <a:lnSpc>
                <a:spcPct val="120000"/>
              </a:lnSpc>
              <a:spcBef>
                <a:spcPct val="0"/>
              </a:spcBef>
            </a:pPr>
            <a:r>
              <a:rPr lang="en-US" sz="5700" b="1" kern="1200" dirty="0">
                <a:solidFill>
                  <a:schemeClr val="tx1"/>
                </a:solidFill>
                <a:latin typeface="+mn-lt"/>
                <a:ea typeface="+mj-ea"/>
                <a:cs typeface="+mj-cs"/>
                <a:sym typeface="Times New Roman"/>
              </a:rPr>
              <a:t>8</a:t>
            </a:r>
            <a:r>
              <a:rPr lang="en-US" sz="5700" b="1" kern="1200" baseline="30000" dirty="0">
                <a:solidFill>
                  <a:schemeClr val="tx1"/>
                </a:solidFill>
                <a:latin typeface="+mn-lt"/>
                <a:ea typeface="+mj-ea"/>
                <a:cs typeface="+mj-cs"/>
                <a:sym typeface="Times New Roman"/>
              </a:rPr>
              <a:t>th</a:t>
            </a:r>
            <a:r>
              <a:rPr lang="en-US" sz="5700" b="1" kern="1200" dirty="0">
                <a:solidFill>
                  <a:schemeClr val="tx1"/>
                </a:solidFill>
                <a:latin typeface="+mn-lt"/>
                <a:ea typeface="+mj-ea"/>
                <a:cs typeface="+mj-cs"/>
                <a:sym typeface="Times New Roman"/>
              </a:rPr>
              <a:t> Ward Board of Aldermen candidate:</a:t>
            </a:r>
          </a:p>
          <a:p>
            <a:pPr marR="0" lvl="0" indent="457200" algn="ctr">
              <a:lnSpc>
                <a:spcPct val="120000"/>
              </a:lnSpc>
              <a:spcBef>
                <a:spcPct val="0"/>
              </a:spcBef>
            </a:pPr>
            <a:r>
              <a:rPr lang="en-US" sz="5700" b="1" kern="1200" dirty="0">
                <a:solidFill>
                  <a:schemeClr val="tx1"/>
                </a:solidFill>
                <a:latin typeface="+mn-lt"/>
                <a:ea typeface="+mj-ea"/>
                <a:cs typeface="+mj-cs"/>
                <a:sym typeface="Times New Roman"/>
              </a:rPr>
              <a:t>Jim Dallas</a:t>
            </a:r>
            <a:endParaRPr lang="en-US" sz="5700" dirty="0">
              <a:latin typeface="+mn-lt"/>
              <a:ea typeface="Arial" panose="020B0604020202020204" pitchFamily="34" charset="0"/>
            </a:endParaRPr>
          </a:p>
          <a:p>
            <a:pPr marL="0" marR="0" algn="ctr">
              <a:lnSpc>
                <a:spcPct val="115000"/>
              </a:lnSpc>
              <a:spcBef>
                <a:spcPts val="0"/>
              </a:spcBef>
              <a:spcAft>
                <a:spcPts val="0"/>
              </a:spcAft>
              <a:tabLst>
                <a:tab pos="3657600" algn="l"/>
              </a:tabLst>
            </a:pPr>
            <a:endParaRPr lang="en-US" sz="4100" dirty="0">
              <a:latin typeface="+mn-lt"/>
              <a:ea typeface="Arial" panose="020B0604020202020204" pitchFamily="34" charset="0"/>
            </a:endParaRPr>
          </a:p>
          <a:p>
            <a:pPr algn="ctr">
              <a:lnSpc>
                <a:spcPct val="120000"/>
              </a:lnSpc>
              <a:tabLst>
                <a:tab pos="3657600" algn="l"/>
              </a:tabLst>
            </a:pPr>
            <a:r>
              <a:rPr lang="en-US" sz="4600" i="0" dirty="0">
                <a:solidFill>
                  <a:schemeClr val="tx1"/>
                </a:solidFill>
                <a:effectLst/>
                <a:latin typeface="Arial" panose="020B0604020202020204" pitchFamily="34" charset="0"/>
                <a:cs typeface="Arial" panose="020B0604020202020204" pitchFamily="34" charset="0"/>
                <a:hlinkClick r:id="rId4"/>
              </a:rPr>
              <a:t>jimdallas4ward8@gmail.com</a:t>
            </a:r>
            <a:endParaRPr lang="en-US" sz="4600" i="0" dirty="0">
              <a:solidFill>
                <a:schemeClr val="tx1"/>
              </a:solidFill>
              <a:effectLst/>
              <a:latin typeface="Arial" panose="020B0604020202020204" pitchFamily="34" charset="0"/>
              <a:cs typeface="Arial" panose="020B0604020202020204" pitchFamily="34" charset="0"/>
            </a:endParaRPr>
          </a:p>
          <a:p>
            <a:pPr marL="0" marR="0" algn="ctr">
              <a:lnSpc>
                <a:spcPct val="120000"/>
              </a:lnSpc>
              <a:spcBef>
                <a:spcPts val="0"/>
              </a:spcBef>
              <a:spcAft>
                <a:spcPts val="0"/>
              </a:spcAft>
              <a:tabLst>
                <a:tab pos="3657600" algn="l"/>
              </a:tabLst>
            </a:pPr>
            <a:r>
              <a:rPr lang="en-US" sz="4600" dirty="0">
                <a:latin typeface="Arial" panose="020B0604020202020204" pitchFamily="34" charset="0"/>
                <a:ea typeface="Arial" panose="020B0604020202020204" pitchFamily="34" charset="0"/>
                <a:cs typeface="Arial" panose="020B0604020202020204" pitchFamily="34" charset="0"/>
              </a:rPr>
              <a:t>Mobile: ‭</a:t>
            </a:r>
            <a:r>
              <a:rPr lang="en-US" sz="4600" b="0" i="0" dirty="0">
                <a:solidFill>
                  <a:srgbClr val="202124"/>
                </a:solidFill>
                <a:effectLst/>
                <a:latin typeface="Arial" panose="020B0604020202020204" pitchFamily="34" charset="0"/>
                <a:cs typeface="Arial" panose="020B0604020202020204" pitchFamily="34" charset="0"/>
              </a:rPr>
              <a:t>‭(314) 308-7846‬</a:t>
            </a:r>
            <a:endParaRPr lang="en-US" sz="4600" dirty="0">
              <a:latin typeface="Arial" panose="020B0604020202020204" pitchFamily="34" charset="0"/>
              <a:ea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3657600" algn="l"/>
              </a:tabLst>
            </a:pPr>
            <a:endParaRPr lang="en-US" sz="4600" dirty="0">
              <a:latin typeface="Arial" panose="020B0604020202020204" pitchFamily="34" charset="0"/>
              <a:ea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3657600" algn="l"/>
              </a:tabLst>
            </a:pPr>
            <a:r>
              <a:rPr lang="en-US" sz="4600" dirty="0">
                <a:latin typeface="Arial" panose="020B0604020202020204" pitchFamily="34" charset="0"/>
                <a:ea typeface="Arial" panose="020B0604020202020204" pitchFamily="34" charset="0"/>
                <a:cs typeface="Arial" panose="020B0604020202020204" pitchFamily="34" charset="0"/>
              </a:rPr>
              <a:t>Campaign website: </a:t>
            </a:r>
            <a:r>
              <a:rPr lang="en-US" sz="4600" b="0" i="0" dirty="0">
                <a:solidFill>
                  <a:srgbClr val="1155CC"/>
                </a:solidFill>
                <a:effectLst/>
                <a:latin typeface="Arial" panose="020B0604020202020204" pitchFamily="34" charset="0"/>
                <a:cs typeface="Arial" panose="020B0604020202020204" pitchFamily="34" charset="0"/>
                <a:hlinkClick r:id="rId5"/>
              </a:rPr>
              <a:t>https://jimdallas4ward8.com/</a:t>
            </a:r>
            <a:endParaRPr lang="en-US" sz="46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ctr">
              <a:lnSpc>
                <a:spcPct val="90000"/>
              </a:lnSpc>
              <a:spcBef>
                <a:spcPct val="0"/>
              </a:spcBef>
              <a:spcAft>
                <a:spcPts val="600"/>
              </a:spcAft>
            </a:pPr>
            <a:endParaRPr lang="en-US" sz="41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1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4600" dirty="0">
                <a:effectLst/>
                <a:latin typeface="+mn-lt"/>
                <a:ea typeface="Arial" panose="020B0604020202020204" pitchFamily="34" charset="0"/>
              </a:rPr>
              <a:t>‭</a:t>
            </a:r>
            <a:endParaRPr lang="en-US" sz="4600" b="1" kern="1200" dirty="0">
              <a:solidFill>
                <a:schemeClr val="tx1"/>
              </a:solidFill>
              <a:latin typeface="+mn-lt"/>
              <a:ea typeface="+mj-ea"/>
              <a:cs typeface="+mj-cs"/>
              <a:sym typeface="Times New Roman"/>
            </a:endParaRPr>
          </a:p>
        </p:txBody>
      </p:sp>
    </p:spTree>
    <p:extLst>
      <p:ext uri="{BB962C8B-B14F-4D97-AF65-F5344CB8AC3E}">
        <p14:creationId xmlns:p14="http://schemas.microsoft.com/office/powerpoint/2010/main" val="269938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196A42E4-42C5-6ADE-3FDA-28780806D5DE}"/>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A9C80D03-263B-400C-6508-2CC264C967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042971F7-A584-74CF-3BFA-01DD151EF40C}"/>
              </a:ext>
            </a:extLst>
          </p:cNvPr>
          <p:cNvSpPr txBox="1"/>
          <p:nvPr/>
        </p:nvSpPr>
        <p:spPr>
          <a:xfrm>
            <a:off x="218678" y="981220"/>
            <a:ext cx="10933579" cy="5556740"/>
          </a:xfrm>
          <a:prstGeom prst="rect">
            <a:avLst/>
          </a:prstGeom>
        </p:spPr>
        <p:txBody>
          <a:bodyPr spcFirstLastPara="1" vert="horz" lIns="91440" tIns="45720" rIns="91440" bIns="45720" rtlCol="0" anchor="b" anchorCtr="0">
            <a:normAutofit fontScale="70000" lnSpcReduction="20000"/>
          </a:bodyPr>
          <a:lstStyle/>
          <a:p>
            <a:pPr marR="0" lvl="0" indent="457200" algn="ctr">
              <a:lnSpc>
                <a:spcPct val="120000"/>
              </a:lnSpc>
              <a:spcBef>
                <a:spcPct val="0"/>
              </a:spcBef>
            </a:pPr>
            <a:r>
              <a:rPr lang="en-US" sz="5700" b="1" kern="1200" dirty="0">
                <a:solidFill>
                  <a:schemeClr val="tx1"/>
                </a:solidFill>
                <a:latin typeface="+mn-lt"/>
                <a:ea typeface="+mj-ea"/>
                <a:cs typeface="+mj-cs"/>
                <a:sym typeface="Times New Roman"/>
              </a:rPr>
              <a:t>8</a:t>
            </a:r>
            <a:r>
              <a:rPr lang="en-US" sz="5700" b="1" kern="1200" baseline="30000" dirty="0">
                <a:solidFill>
                  <a:schemeClr val="tx1"/>
                </a:solidFill>
                <a:latin typeface="+mn-lt"/>
                <a:ea typeface="+mj-ea"/>
                <a:cs typeface="+mj-cs"/>
                <a:sym typeface="Times New Roman"/>
              </a:rPr>
              <a:t>th</a:t>
            </a:r>
            <a:r>
              <a:rPr lang="en-US" sz="5700" b="1" kern="1200" dirty="0">
                <a:solidFill>
                  <a:schemeClr val="tx1"/>
                </a:solidFill>
                <a:latin typeface="+mn-lt"/>
                <a:ea typeface="+mj-ea"/>
                <a:cs typeface="+mj-cs"/>
                <a:sym typeface="Times New Roman"/>
              </a:rPr>
              <a:t> Ward Board of Aldermen candidate:</a:t>
            </a:r>
          </a:p>
          <a:p>
            <a:pPr marR="0" lvl="0" indent="457200" algn="ctr">
              <a:lnSpc>
                <a:spcPct val="120000"/>
              </a:lnSpc>
              <a:spcBef>
                <a:spcPct val="0"/>
              </a:spcBef>
            </a:pPr>
            <a:r>
              <a:rPr lang="en-US" sz="5700" b="1" i="0" dirty="0">
                <a:solidFill>
                  <a:srgbClr val="222222"/>
                </a:solidFill>
                <a:effectLst/>
                <a:latin typeface="Arial" panose="020B0604020202020204" pitchFamily="34" charset="0"/>
                <a:cs typeface="Arial" panose="020B0604020202020204" pitchFamily="34" charset="0"/>
              </a:rPr>
              <a:t>Jami Cox Antwi </a:t>
            </a:r>
          </a:p>
          <a:p>
            <a:pPr marR="0" lvl="0" indent="457200" algn="ctr">
              <a:lnSpc>
                <a:spcPct val="120000"/>
              </a:lnSpc>
              <a:spcBef>
                <a:spcPct val="0"/>
              </a:spcBef>
            </a:pPr>
            <a:endParaRPr lang="en-US" sz="5700" dirty="0">
              <a:latin typeface="Arial" panose="020B0604020202020204" pitchFamily="34" charset="0"/>
              <a:ea typeface="Arial" panose="020B0604020202020204" pitchFamily="34" charset="0"/>
              <a:cs typeface="Arial" panose="020B0604020202020204" pitchFamily="34" charset="0"/>
            </a:endParaRPr>
          </a:p>
          <a:p>
            <a:pPr algn="ctr">
              <a:lnSpc>
                <a:spcPct val="120000"/>
              </a:lnSpc>
              <a:tabLst>
                <a:tab pos="3657600" algn="l"/>
              </a:tabLst>
            </a:pPr>
            <a:r>
              <a:rPr lang="en-US" sz="4600" b="0" i="0" dirty="0">
                <a:solidFill>
                  <a:srgbClr val="1155CC"/>
                </a:solidFill>
                <a:effectLst/>
                <a:latin typeface="Arial" panose="020B0604020202020204" pitchFamily="34" charset="0"/>
                <a:cs typeface="Arial" panose="020B0604020202020204" pitchFamily="34" charset="0"/>
                <a:hlinkClick r:id="rId4"/>
              </a:rPr>
              <a:t>jamicoxantwi@gmail.com</a:t>
            </a:r>
            <a:endParaRPr lang="en-US" sz="4600" b="0" i="0" dirty="0">
              <a:solidFill>
                <a:srgbClr val="1155CC"/>
              </a:solidFill>
              <a:effectLst/>
              <a:latin typeface="Arial" panose="020B0604020202020204" pitchFamily="34" charset="0"/>
              <a:cs typeface="Arial" panose="020B0604020202020204" pitchFamily="34" charset="0"/>
            </a:endParaRPr>
          </a:p>
          <a:p>
            <a:pPr algn="ctr">
              <a:lnSpc>
                <a:spcPct val="120000"/>
              </a:lnSpc>
              <a:tabLst>
                <a:tab pos="3657600" algn="l"/>
              </a:tabLst>
            </a:pPr>
            <a:r>
              <a:rPr lang="en-US" sz="4600" dirty="0">
                <a:latin typeface="Arial" panose="020B0604020202020204" pitchFamily="34" charset="0"/>
                <a:ea typeface="Arial" panose="020B0604020202020204" pitchFamily="34" charset="0"/>
                <a:cs typeface="Arial" panose="020B0604020202020204" pitchFamily="34" charset="0"/>
              </a:rPr>
              <a:t>Mobile: </a:t>
            </a:r>
            <a:r>
              <a:rPr lang="en-US" sz="4600" b="0" i="0" dirty="0">
                <a:solidFill>
                  <a:srgbClr val="202124"/>
                </a:solidFill>
                <a:effectLst/>
                <a:latin typeface="Arial" panose="020B0604020202020204" pitchFamily="34" charset="0"/>
                <a:cs typeface="Arial" panose="020B0604020202020204" pitchFamily="34" charset="0"/>
              </a:rPr>
              <a:t>(314) 762-1944</a:t>
            </a:r>
            <a:endParaRPr lang="en-US" sz="4600" dirty="0">
              <a:latin typeface="Arial" panose="020B0604020202020204" pitchFamily="34" charset="0"/>
              <a:ea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3657600" algn="l"/>
              </a:tabLst>
            </a:pPr>
            <a:endParaRPr lang="en-US" sz="4600" dirty="0">
              <a:latin typeface="Arial" panose="020B0604020202020204" pitchFamily="34" charset="0"/>
              <a:ea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3657600" algn="l"/>
              </a:tabLst>
            </a:pPr>
            <a:r>
              <a:rPr lang="en-US" sz="4600" dirty="0">
                <a:latin typeface="Arial" panose="020B0604020202020204" pitchFamily="34" charset="0"/>
                <a:ea typeface="Arial" panose="020B0604020202020204" pitchFamily="34" charset="0"/>
                <a:cs typeface="Arial" panose="020B0604020202020204" pitchFamily="34" charset="0"/>
              </a:rPr>
              <a:t>Campaign website: </a:t>
            </a:r>
            <a:r>
              <a:rPr lang="en-US" sz="4600" b="0" i="0" dirty="0">
                <a:solidFill>
                  <a:srgbClr val="1155CC"/>
                </a:solidFill>
                <a:effectLst/>
                <a:latin typeface="Arial" panose="020B0604020202020204" pitchFamily="34" charset="0"/>
                <a:cs typeface="Arial" panose="020B0604020202020204" pitchFamily="34" charset="0"/>
                <a:hlinkClick r:id="rId5"/>
              </a:rPr>
              <a:t>www.jamicoxantwi.com</a:t>
            </a:r>
            <a:endParaRPr lang="en-US" sz="46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ctr">
              <a:lnSpc>
                <a:spcPct val="90000"/>
              </a:lnSpc>
              <a:spcBef>
                <a:spcPct val="0"/>
              </a:spcBef>
              <a:spcAft>
                <a:spcPts val="600"/>
              </a:spcAft>
            </a:pPr>
            <a:endParaRPr lang="en-US" sz="4100" b="1" kern="1200" dirty="0">
              <a:solidFill>
                <a:schemeClr val="tx1"/>
              </a:solidFill>
              <a:latin typeface="+mn-lt"/>
              <a:ea typeface="+mj-ea"/>
              <a:cs typeface="+mj-cs"/>
              <a:sym typeface="Times New Roman"/>
            </a:endParaRPr>
          </a:p>
          <a:p>
            <a:pPr marL="0" marR="0" lvl="0" indent="0" algn="ctr">
              <a:lnSpc>
                <a:spcPct val="90000"/>
              </a:lnSpc>
              <a:spcBef>
                <a:spcPct val="0"/>
              </a:spcBef>
              <a:spcAft>
                <a:spcPts val="600"/>
              </a:spcAft>
            </a:pPr>
            <a:endParaRPr lang="en-US" sz="4100" kern="1200" dirty="0">
              <a:solidFill>
                <a:schemeClr val="tx1"/>
              </a:solidFill>
              <a:latin typeface="+mn-lt"/>
              <a:ea typeface="+mj-ea"/>
              <a:cs typeface="+mj-cs"/>
              <a:sym typeface="Times New Roman"/>
            </a:endParaRPr>
          </a:p>
          <a:p>
            <a:pPr marL="0" marR="0" algn="ctr">
              <a:lnSpc>
                <a:spcPct val="115000"/>
              </a:lnSpc>
              <a:spcBef>
                <a:spcPts val="0"/>
              </a:spcBef>
              <a:spcAft>
                <a:spcPts val="0"/>
              </a:spcAft>
              <a:tabLst>
                <a:tab pos="3657600" algn="l"/>
              </a:tabLst>
            </a:pPr>
            <a:r>
              <a:rPr lang="en-US" sz="4600" dirty="0">
                <a:effectLst/>
                <a:latin typeface="+mn-lt"/>
                <a:ea typeface="Arial" panose="020B0604020202020204" pitchFamily="34" charset="0"/>
              </a:rPr>
              <a:t>‭</a:t>
            </a:r>
            <a:endParaRPr lang="en-US" sz="4600" b="1" kern="1200" dirty="0">
              <a:solidFill>
                <a:schemeClr val="tx1"/>
              </a:solidFill>
              <a:latin typeface="+mn-lt"/>
              <a:ea typeface="+mj-ea"/>
              <a:cs typeface="+mj-cs"/>
              <a:sym typeface="Times New Roman"/>
            </a:endParaRPr>
          </a:p>
        </p:txBody>
      </p:sp>
    </p:spTree>
    <p:extLst>
      <p:ext uri="{BB962C8B-B14F-4D97-AF65-F5344CB8AC3E}">
        <p14:creationId xmlns:p14="http://schemas.microsoft.com/office/powerpoint/2010/main" val="181719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D016B5A4-8958-3CBE-16F7-092CB59733A5}"/>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4873B1DF-0E37-2BD5-98FC-B8A7350D09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3;p3">
            <a:extLst>
              <a:ext uri="{FF2B5EF4-FFF2-40B4-BE49-F238E27FC236}">
                <a16:creationId xmlns:a16="http://schemas.microsoft.com/office/drawing/2014/main" id="{722B5A83-B487-1064-A1F5-141994FF860E}"/>
              </a:ext>
            </a:extLst>
          </p:cNvPr>
          <p:cNvSpPr txBox="1"/>
          <p:nvPr/>
        </p:nvSpPr>
        <p:spPr>
          <a:xfrm>
            <a:off x="428841" y="1991576"/>
            <a:ext cx="10909640" cy="2874848"/>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000" b="1" kern="1200" dirty="0">
                <a:solidFill>
                  <a:schemeClr val="tx1"/>
                </a:solidFill>
                <a:latin typeface="+mn-lt"/>
                <a:ea typeface="+mj-ea"/>
                <a:cs typeface="+mj-cs"/>
                <a:sym typeface="Times New Roman"/>
              </a:rPr>
              <a:t>Police Report: Officer Rosa Rojas</a:t>
            </a:r>
          </a:p>
          <a:p>
            <a:pPr marL="0" marR="0" algn="ctr">
              <a:lnSpc>
                <a:spcPct val="115000"/>
              </a:lnSpc>
              <a:spcBef>
                <a:spcPts val="0"/>
              </a:spcBef>
              <a:spcAft>
                <a:spcPts val="0"/>
              </a:spcAft>
              <a:tabLst>
                <a:tab pos="3657600" algn="l"/>
              </a:tabLst>
            </a:pPr>
            <a:endParaRPr lang="en-US" sz="1600" dirty="0">
              <a:effectLst/>
              <a:latin typeface="Arial" panose="020B0604020202020204" pitchFamily="34" charset="0"/>
              <a:ea typeface="Arial" panose="020B0604020202020204" pitchFamily="34" charset="0"/>
              <a:cs typeface="Arial" panose="020B0604020202020204" pitchFamily="34" charset="0"/>
            </a:endParaRPr>
          </a:p>
          <a:p>
            <a:pPr marL="0" marR="0" algn="ctr">
              <a:lnSpc>
                <a:spcPct val="115000"/>
              </a:lnSpc>
              <a:spcBef>
                <a:spcPts val="260"/>
              </a:spcBef>
              <a:spcAft>
                <a:spcPts val="0"/>
              </a:spcAft>
              <a:tabLst>
                <a:tab pos="3657600" algn="l"/>
              </a:tabLst>
            </a:pPr>
            <a:r>
              <a:rPr lang="en-US" sz="3200" dirty="0">
                <a:solidFill>
                  <a:srgbClr val="0000FF"/>
                </a:solidFill>
                <a:effectLst/>
                <a:latin typeface="+mn-lt"/>
                <a:ea typeface="Calibri" panose="020F0502020204030204" pitchFamily="34" charset="0"/>
                <a:hlinkClick r:id="rId4"/>
              </a:rPr>
              <a:t>rrojas@slmpd.org</a:t>
            </a:r>
            <a:r>
              <a:rPr lang="en-US" sz="3200" dirty="0">
                <a:effectLst/>
                <a:latin typeface="+mn-lt"/>
                <a:ea typeface="Calibri" panose="020F0502020204030204" pitchFamily="34" charset="0"/>
              </a:rPr>
              <a:t> </a:t>
            </a:r>
            <a:endParaRPr lang="en-US" sz="3200" dirty="0">
              <a:effectLst/>
              <a:latin typeface="+mn-lt"/>
              <a:ea typeface="Arial" panose="020B0604020202020204" pitchFamily="34" charset="0"/>
            </a:endParaRPr>
          </a:p>
          <a:p>
            <a:pPr algn="ctr">
              <a:lnSpc>
                <a:spcPct val="90000"/>
              </a:lnSpc>
              <a:spcBef>
                <a:spcPct val="0"/>
              </a:spcBef>
              <a:spcAft>
                <a:spcPts val="600"/>
              </a:spcAft>
            </a:pPr>
            <a:r>
              <a:rPr lang="en-US" sz="3200" dirty="0">
                <a:effectLst/>
                <a:latin typeface="+mn-lt"/>
                <a:ea typeface="Calibri" panose="020F0502020204030204" pitchFamily="34" charset="0"/>
                <a:cs typeface="Arial" panose="020B0604020202020204" pitchFamily="34" charset="0"/>
              </a:rPr>
              <a:t>Mobile: 314-444-2595</a:t>
            </a:r>
          </a:p>
          <a:p>
            <a:pPr marL="0" marR="0" lvl="0" indent="0" algn="ctr">
              <a:lnSpc>
                <a:spcPct val="90000"/>
              </a:lnSpc>
              <a:spcBef>
                <a:spcPct val="0"/>
              </a:spcBef>
              <a:spcAft>
                <a:spcPts val="600"/>
              </a:spcAft>
            </a:pPr>
            <a:endParaRPr lang="en-US" sz="5100" kern="1200" dirty="0">
              <a:solidFill>
                <a:schemeClr val="tx1"/>
              </a:solidFill>
              <a:latin typeface="+mj-lt"/>
              <a:ea typeface="+mj-ea"/>
              <a:cs typeface="+mj-cs"/>
            </a:endParaRPr>
          </a:p>
        </p:txBody>
      </p:sp>
    </p:spTree>
    <p:extLst>
      <p:ext uri="{BB962C8B-B14F-4D97-AF65-F5344CB8AC3E}">
        <p14:creationId xmlns:p14="http://schemas.microsoft.com/office/powerpoint/2010/main" val="119666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
          <a:extLst>
            <a:ext uri="{FF2B5EF4-FFF2-40B4-BE49-F238E27FC236}">
              <a16:creationId xmlns:a16="http://schemas.microsoft.com/office/drawing/2014/main" id="{52B93327-A332-E90E-B8BB-492B15453A42}"/>
            </a:ext>
          </a:extLst>
        </p:cNvPr>
        <p:cNvGrpSpPr/>
        <p:nvPr/>
      </p:nvGrpSpPr>
      <p:grpSpPr>
        <a:xfrm>
          <a:off x="0" y="0"/>
          <a:ext cx="0" cy="0"/>
          <a:chOff x="0" y="0"/>
          <a:chExt cx="0" cy="0"/>
        </a:xfrm>
      </p:grpSpPr>
      <p:pic>
        <p:nvPicPr>
          <p:cNvPr id="2" name="Picture 2" descr="Shape&#10;&#10;Description automatically generated with medium confidence">
            <a:extLst>
              <a:ext uri="{FF2B5EF4-FFF2-40B4-BE49-F238E27FC236}">
                <a16:creationId xmlns:a16="http://schemas.microsoft.com/office/drawing/2014/main" id="{B5A26996-4A7D-F5F2-BC1A-114F038A29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8755" y="199674"/>
            <a:ext cx="2594567" cy="13930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44C311-EA9D-9593-1CF2-D0746661F1F2}"/>
              </a:ext>
            </a:extLst>
          </p:cNvPr>
          <p:cNvPicPr>
            <a:picLocks noChangeAspect="1"/>
          </p:cNvPicPr>
          <p:nvPr/>
        </p:nvPicPr>
        <p:blipFill>
          <a:blip r:embed="rId4"/>
          <a:stretch>
            <a:fillRect/>
          </a:stretch>
        </p:blipFill>
        <p:spPr>
          <a:xfrm>
            <a:off x="2824294" y="-153649"/>
            <a:ext cx="5536822" cy="7165298"/>
          </a:xfrm>
          <a:prstGeom prst="rect">
            <a:avLst/>
          </a:prstGeom>
        </p:spPr>
      </p:pic>
    </p:spTree>
    <p:extLst>
      <p:ext uri="{BB962C8B-B14F-4D97-AF65-F5344CB8AC3E}">
        <p14:creationId xmlns:p14="http://schemas.microsoft.com/office/powerpoint/2010/main" val="281710744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20836</TotalTime>
  <Words>2346</Words>
  <Application>Microsoft Macintosh PowerPoint</Application>
  <PresentationFormat>Widescreen</PresentationFormat>
  <Paragraphs>458</Paragraphs>
  <Slides>52</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vt:lpstr>
      <vt:lpstr>Times New Roman</vt:lpstr>
      <vt:lpstr>Trebuchet MS</vt:lpstr>
      <vt:lpstr>arial, sans-serif</vt:lpstr>
      <vt:lpstr>Calibri</vt:lpstr>
      <vt:lpstr>.SF 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Budde.Erin</dc:creator>
  <cp:lastModifiedBy>Vincent Volpe</cp:lastModifiedBy>
  <cp:revision>149</cp:revision>
  <cp:lastPrinted>2025-01-09T00:23:47Z</cp:lastPrinted>
  <dcterms:created xsi:type="dcterms:W3CDTF">2024-01-06T15:10:06Z</dcterms:created>
  <dcterms:modified xsi:type="dcterms:W3CDTF">2025-05-14T21:37:39Z</dcterms:modified>
</cp:coreProperties>
</file>