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2"/>
  </p:notesMasterIdLst>
  <p:sldIdLst>
    <p:sldId id="332" r:id="rId2"/>
    <p:sldId id="335" r:id="rId3"/>
    <p:sldId id="340" r:id="rId4"/>
    <p:sldId id="341" r:id="rId5"/>
    <p:sldId id="344" r:id="rId6"/>
    <p:sldId id="346" r:id="rId7"/>
    <p:sldId id="347" r:id="rId8"/>
    <p:sldId id="348" r:id="rId9"/>
    <p:sldId id="396" r:id="rId10"/>
    <p:sldId id="354" r:id="rId11"/>
    <p:sldId id="350" r:id="rId12"/>
    <p:sldId id="385" r:id="rId13"/>
    <p:sldId id="387" r:id="rId14"/>
    <p:sldId id="391" r:id="rId15"/>
    <p:sldId id="352" r:id="rId16"/>
    <p:sldId id="382" r:id="rId17"/>
    <p:sldId id="356" r:id="rId18"/>
    <p:sldId id="357" r:id="rId19"/>
    <p:sldId id="389" r:id="rId20"/>
    <p:sldId id="358" r:id="rId21"/>
    <p:sldId id="351" r:id="rId22"/>
    <p:sldId id="394" r:id="rId23"/>
    <p:sldId id="395" r:id="rId24"/>
    <p:sldId id="361" r:id="rId25"/>
    <p:sldId id="392" r:id="rId26"/>
    <p:sldId id="363" r:id="rId27"/>
    <p:sldId id="365" r:id="rId28"/>
    <p:sldId id="372" r:id="rId29"/>
    <p:sldId id="393" r:id="rId30"/>
    <p:sldId id="366" r:id="rId31"/>
    <p:sldId id="364" r:id="rId32"/>
    <p:sldId id="367" r:id="rId33"/>
    <p:sldId id="380" r:id="rId34"/>
    <p:sldId id="369" r:id="rId35"/>
    <p:sldId id="388" r:id="rId36"/>
    <p:sldId id="375" r:id="rId37"/>
    <p:sldId id="373" r:id="rId38"/>
    <p:sldId id="376" r:id="rId39"/>
    <p:sldId id="390" r:id="rId40"/>
    <p:sldId id="378" r:id="rId41"/>
  </p:sldIdLst>
  <p:sldSz cx="12192000" cy="6858000"/>
  <p:notesSz cx="6858000" cy="9144000"/>
  <p:embeddedFontLst>
    <p:embeddedFont>
      <p:font typeface="Trebuchet MS" panose="020B0703020202090204" pitchFamily="34" charset="0"/>
      <p:regular r:id="rId43"/>
      <p:bold r:id="rId44"/>
      <p: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0" roundtripDataSignature="AMtx7mjKx+MOwsxkJeqR2m+iD/6DCa79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16"/>
    <p:restoredTop sz="96108"/>
  </p:normalViewPr>
  <p:slideViewPr>
    <p:cSldViewPr snapToGrid="0">
      <p:cViewPr varScale="1">
        <p:scale>
          <a:sx n="109" d="100"/>
          <a:sy n="109" d="100"/>
        </p:scale>
        <p:origin x="101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50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625826DC-7C00-87D7-2B4C-769093E51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B6FE9C3E-BAE7-2C36-49BC-22716E7D42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00109975-19D7-4D40-6E51-A84EC0E1A5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0332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FCCFA83B-D662-D86C-40A3-DEE75B90E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3FC87144-E7F6-C215-E1EF-9EFD0E1F7C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61D87E29-FDA7-AC7E-07DB-7D09D1495F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7964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356A251F-A34A-726B-0882-44289DF86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F7AC961C-49F1-C445-EDEA-BB6B77A1FF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3357CC52-4FF7-D000-88C0-8ED2DA6368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4885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08C8235B-233F-7804-5547-A69E50068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33BF1E81-6D45-A22D-C104-64B9E8E864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B480BFDB-FB8E-8664-BB38-20806BDCF0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3164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F82BC1CB-0D1C-57EA-A1E3-896299C64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30AC7FD0-F49C-968B-E216-CC26DA9588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379CD1D5-F1B8-9CB6-FD20-736D5B7F05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6172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FED6BE9E-0731-40E9-7FA0-DCB1DF432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CBB547DB-D5DE-DF7B-F839-56ABB4C0D7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A32639ED-09BB-ED1A-B486-004D9DC56F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0668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C0089854-6E0C-ED8E-D197-4969139A6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EE0FC978-CFCC-FAAD-5710-20A58F522F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CFEA3169-7863-D82E-776D-BB1B2758E9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679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66F85E53-7CEE-3569-6099-5E8AF07E5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69869D04-F830-8A12-977B-CF116D55E7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60D4812D-0E91-094E-9CCF-A3199A619A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9009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4DB56A69-627D-9E6B-90D4-FDDB10A19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8666ABCF-4C20-B57C-763A-0C0D761A73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B237A311-3B55-F355-2201-73CB56C595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44950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F0AC87AA-3899-79DC-B7C5-DB53B161D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6A6990B0-5441-18D0-61CE-52112ECAE8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D063714C-B169-2B4E-F4F7-DF7F6F5B6F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2379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DDDA8FDF-AF05-2A7A-D0B5-90F9BB25B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986C4210-FD10-60A4-AE6C-2C859AC7EA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9FDEEFFB-ACD8-3048-21A5-03B1CFEC8D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39767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8EFA268B-77B4-DF8F-5DCA-A4E7D076B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AA936FF9-0564-75FA-6B5E-6EC639C9EF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4C7BB896-D114-3BBF-A508-A9AB7495FB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18678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F5B05599-02C9-7FDD-B047-49BEE3F6F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17B87E68-6685-D6BA-9644-89C2294FEA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E4D48DFF-D138-D8A9-2243-3369EFAB09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7890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655F6D0A-2D21-A424-51D3-43F292AB4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F5AE0054-D982-C311-16DA-8C79FD07E8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C82E59EC-7307-BF25-09E7-A23F85C042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42884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96127AD1-F508-A746-C36E-2CAC561B0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5C70281A-0782-4735-88A9-1BB61DB920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BCCCC73F-CECF-B5DC-802A-9FB93621C1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10397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2E1C82E2-4058-3509-4E41-6269D0AA0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41E603F0-29D9-2859-AFBC-BE2CE88DA7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0D2DD654-04D0-76B2-124C-894A780336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84748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F2D0AA19-5676-5580-A54D-12C95B539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80E4A890-5716-5652-E92E-CDBD540D9C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F7261120-0B1F-C455-ED60-83C7406091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54449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2F5B74ED-6E7B-AABD-EC55-3ADE6C045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ECF46768-2DF5-B2A6-7C8E-8E4B3C8E2E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A11DDECF-2D6B-6FEA-4F4B-F1BA69EFB9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79732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4F1E5E2D-1100-BAAF-B0B2-CA12B022F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A4EFCFAD-70A2-EC63-FD31-3EDD8B3D91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BCC8D8DD-AF90-A34C-F792-FF1FC92B7C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38714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F0457F55-4AD4-4277-F97D-7CCB1374C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69DE04FF-0A54-3A25-F66F-59DB40D24C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54B89493-9FA5-40AF-8B7E-C5A597DD72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8723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88BE3779-5325-B82D-5C57-0C4114C85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FA27EC60-68B3-2E74-AEBE-B3E3ACFFF0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DAAFD3FF-78D9-186A-6425-6FC5ACABF8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26276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20B42D4D-ADAA-5ED0-4AD8-1C3134050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8D0F78EE-B09F-9C50-55F3-3E787F6998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9C6FE95B-28C5-EA7D-95FA-3990358EA6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52240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5763C959-C72B-97D8-8ADF-B8AF7A386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9F0740E0-1918-A66F-61ED-1783AC4398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BA916AAE-8477-F0BA-8849-5BB7890D9F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70949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911A4D99-D6A8-A330-0B24-65A4F4495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6546BAA9-8703-C548-3C9F-6819759B3A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5F699590-0D01-B100-86CE-93E93EEC84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79204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C1FD5730-ACF0-7189-CC92-431B42644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DBDB8972-88A1-B07F-93E2-003C949AC5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9FFD2BDE-ED1E-9CD4-A57C-471CFFBE2E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19763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0CAC89AE-F10F-3663-5EAE-F73BB32D2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1B4511BA-8610-AF6D-9EB1-3390060B47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F7C6579B-5903-3DBF-8679-45D71C79C7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88317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9C3894B1-FBAB-3FD4-7638-F73042FBF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7D3564AD-8767-91CC-E197-19004CD4C6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6875D166-6990-CB48-7AA9-5CD9972724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04112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4DA97B0F-6860-2FF4-BC44-BB76193CE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E36D40C3-15B2-3EB5-502B-1BA8C6E101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7337A896-8A33-1A14-5B53-D62B69730B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00485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5910368C-FE6D-A33F-DE1D-2B6E02310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A03ABB31-C5F2-1961-5426-F9B0D20D5C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82D150C3-38CC-31A2-0D58-F4BB20242E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6367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2C169E53-8F6F-0140-D6AA-0288B1F0F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F712512D-0358-C5A2-65DB-EA11DC081E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0C8861BC-26D7-F998-2FB3-A02BB0753F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59208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4A60DE9E-56A8-F104-5E2A-E860E1979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077F5DCB-1BAA-3A40-C2A7-4697DEECA4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87D566B8-8459-C377-F3B7-76F58A44B6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2104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B4466A7E-EC6C-EA92-E9FB-A152FE20E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CCC722F0-2884-A9CA-D285-32F600587B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147B709D-8B08-29B9-D187-A0448EBA4E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91633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B0E71F62-41F5-BE14-4633-BEA2CCC5D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3425950E-A91B-7EB8-A83E-D4F5630759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D9BCC0DE-B0CF-17F8-D34B-52E4A39639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4704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86252D67-0B96-118A-E0CC-C72AD8B29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AECF9D13-D251-6E0A-585F-C19AA9383C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1F499202-F110-7056-4CEA-B3482CDC23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1267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959FEE58-3220-F7A6-F5D5-7CF301E3F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87F71A11-8C13-CD7D-0682-13EB09F094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AF4C61C0-AA9F-8F33-9081-BEE972527B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2547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C36B9B2D-41AA-D5C2-A0A1-E0327301E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03A255C6-8715-B47D-887E-870C26894B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3E97C403-9BDB-070F-E773-0A4B72EB7C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7654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0D907145-EA5B-0AD3-2C8D-80AC2F2BF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7ADCD617-9E5A-C793-F750-1D0A6D79E2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3FD3E3E4-C8AE-D3BD-A686-EBF836CCE9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300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1DC93382-32E1-B1A5-9572-D75E31A1C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D430BD4B-3D9D-371E-B948-615BBDC76E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C4B5764D-9691-A598-9B89-27E19B441F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9100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9101"/>
                <a:lumOff val="70899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arrisre@stlouis-mo.go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reed@slpl.or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ichael.bushur@lafayettepark.or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ike@citychurchstl.or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resident@lafayettesquare.or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reasurer@lafayettesquare.or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embership@lafayettesquare.or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undraising@lafayettesquare.or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ommunications@lafayettesquare.or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reservation@lafayettesquare.or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roblemproperties@lafayettesquare.or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afety@lafayettesquare.or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sba@lafayettesquare.or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mprovements@lafayettesquare.or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wmw@studio2108.com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inderweiner@gmail.com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pencerc@stlouis-mo.go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rojas@slmpd.or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26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69E7072B-6A66-E616-1B51-E752A7188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2428" y="1489202"/>
            <a:ext cx="7225748" cy="387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6E8250-99FE-7BF9-1F05-E2BEAADA607A}"/>
              </a:ext>
            </a:extLst>
          </p:cNvPr>
          <p:cNvSpPr txBox="1"/>
          <p:nvPr/>
        </p:nvSpPr>
        <p:spPr>
          <a:xfrm>
            <a:off x="7876032" y="18288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Google Shape;21;p1">
            <a:extLst>
              <a:ext uri="{FF2B5EF4-FFF2-40B4-BE49-F238E27FC236}">
                <a16:creationId xmlns:a16="http://schemas.microsoft.com/office/drawing/2014/main" id="{B2807D4A-1E3B-E87E-31FF-2FC9C03D48D3}"/>
              </a:ext>
            </a:extLst>
          </p:cNvPr>
          <p:cNvSpPr txBox="1"/>
          <p:nvPr/>
        </p:nvSpPr>
        <p:spPr>
          <a:xfrm>
            <a:off x="47066" y="857502"/>
            <a:ext cx="4045225" cy="4776285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 fontScale="85000" lnSpcReduction="20000"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Membership Meeting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Wednesday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March </a:t>
            </a:r>
            <a:r>
              <a:rPr lang="en-US" sz="26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12, 2025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600" b="1" i="0" u="none" strike="noStrike" kern="1200" cap="none" dirty="0">
              <a:solidFill>
                <a:srgbClr val="FFFFFF"/>
              </a:solidFill>
              <a:latin typeface="+mj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Lafayette Square Restoration Committee (LSRC)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neighborhood association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 Lafayette Square</a:t>
            </a:r>
            <a:endParaRPr lang="en-US" sz="2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Established 1969.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Incorporated 1971. 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dba </a:t>
            </a:r>
            <a:r>
              <a:rPr lang="en-US" sz="26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Lafayette Square Neighborhood Association 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(LSNA) 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Since 2022</a:t>
            </a:r>
            <a:endParaRPr lang="en-US" sz="19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900" b="1" i="0" u="none" strike="noStrike" kern="1200" cap="none" dirty="0">
              <a:solidFill>
                <a:srgbClr val="FFFFFF"/>
              </a:solidFill>
              <a:latin typeface="+mj-lt"/>
              <a:ea typeface="+mj-ea"/>
              <a:cs typeface="+mj-cs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F7D63328-4A24-CEE9-BD54-E13467BAA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2730EDA3-2FCD-47DB-EAEA-73FEC6065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4181BBFC-5DA1-AE89-38E0-02AB340A58DB}"/>
              </a:ext>
            </a:extLst>
          </p:cNvPr>
          <p:cNvSpPr txBox="1"/>
          <p:nvPr/>
        </p:nvSpPr>
        <p:spPr>
          <a:xfrm>
            <a:off x="499525" y="3587429"/>
            <a:ext cx="11192949" cy="2852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St. Louis Neighborhood Stabilization Division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Neighborhood Improvement Specialist: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Ms. Reign Harris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6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405"/>
              </a:spcBef>
              <a:spcAft>
                <a:spcPts val="0"/>
              </a:spcAft>
              <a:tabLst>
                <a:tab pos="3657600" algn="l"/>
              </a:tabLst>
            </a:pPr>
            <a:r>
              <a:rPr lang="en-US" sz="3200" dirty="0">
                <a:solidFill>
                  <a:srgbClr val="1155CC"/>
                </a:solidFill>
                <a:effectLst/>
                <a:latin typeface="+mn-lt"/>
                <a:ea typeface="Calibri" panose="020F0502020204030204" pitchFamily="34" charset="0"/>
                <a:hlinkClick r:id="rId4"/>
              </a:rPr>
              <a:t>harrisre@stlouis-mo.gov</a:t>
            </a:r>
            <a:endParaRPr lang="en-US" sz="3200" dirty="0">
              <a:effectLst/>
              <a:latin typeface="+mn-lt"/>
              <a:ea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405"/>
              </a:spcBef>
              <a:spcAft>
                <a:spcPts val="0"/>
              </a:spcAft>
              <a:tabLst>
                <a:tab pos="3657600" algn="l"/>
              </a:tabLst>
            </a:pPr>
            <a:r>
              <a:rPr lang="en-US" sz="3200" dirty="0">
                <a:solidFill>
                  <a:srgbClr val="333333"/>
                </a:solidFill>
                <a:effectLst/>
                <a:latin typeface="+mn-lt"/>
                <a:ea typeface="Calibri" panose="020F0502020204030204" pitchFamily="34" charset="0"/>
              </a:rPr>
              <a:t>(314) 901-3615 (cell)</a:t>
            </a:r>
            <a:endParaRPr lang="en-US" sz="3200" dirty="0">
              <a:effectLst/>
              <a:latin typeface="+mn-lt"/>
              <a:ea typeface="Arial" panose="020B0604020202020204" pitchFamily="34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b="1" kern="1200" dirty="0">
              <a:solidFill>
                <a:schemeClr val="tx1"/>
              </a:solidFill>
              <a:latin typeface="+mj-lt"/>
              <a:ea typeface="+mj-ea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0401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A0490E99-44F1-43D8-40A9-9655AB6D2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F8FDD9B3-D74C-EA7C-3A3C-D6CA23C06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75D85193-E433-5DDA-AE05-14D2DBE9EE3D}"/>
              </a:ext>
            </a:extLst>
          </p:cNvPr>
          <p:cNvSpPr txBox="1"/>
          <p:nvPr/>
        </p:nvSpPr>
        <p:spPr>
          <a:xfrm>
            <a:off x="234090" y="2642992"/>
            <a:ext cx="11192949" cy="2852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Barr Branch, St. Louis Public Library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Branch Manager: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Roxxanne</a:t>
            </a: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 Reed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 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1155CC"/>
                </a:solidFill>
                <a:effectLst/>
                <a:latin typeface="+mn-lt"/>
                <a:ea typeface="Calibri" panose="020F0502020204030204" pitchFamily="34" charset="0"/>
                <a:hlinkClick r:id="rId4"/>
              </a:rPr>
              <a:t>rreed@slpl.org</a:t>
            </a:r>
            <a:endParaRPr lang="en-US" sz="3200" dirty="0">
              <a:solidFill>
                <a:srgbClr val="1155CC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405"/>
              </a:spcBef>
              <a:spcAft>
                <a:spcPts val="0"/>
              </a:spcAft>
              <a:tabLst>
                <a:tab pos="3657600" algn="l"/>
              </a:tabLst>
            </a:pPr>
            <a:r>
              <a:rPr lang="en-US" sz="3200" b="0" i="0" dirty="0">
                <a:solidFill>
                  <a:schemeClr val="tx1"/>
                </a:solidFill>
                <a:effectLst/>
                <a:latin typeface="+mn-lt"/>
              </a:rPr>
              <a:t>314‑241‑2288 x3086</a:t>
            </a:r>
            <a:endParaRPr lang="en-US" sz="32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1494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6B55991C-A582-F3F2-9522-C3DC4F7D0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41ADF75-0814-475D-98AD-25CDE46B2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1C906FBD-F685-8D85-C29F-ADE609701523}"/>
              </a:ext>
            </a:extLst>
          </p:cNvPr>
          <p:cNvSpPr txBox="1"/>
          <p:nvPr/>
        </p:nvSpPr>
        <p:spPr>
          <a:xfrm>
            <a:off x="221733" y="2890127"/>
            <a:ext cx="11192949" cy="2852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Lafayette Park Conservancy (LPC)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Executive Director: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Michael </a:t>
            </a:r>
            <a:r>
              <a:rPr lang="en-US" sz="40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Bushur</a:t>
            </a:r>
            <a:endParaRPr lang="en-US" sz="40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 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1155CC"/>
                </a:solidFill>
                <a:effectLst/>
                <a:latin typeface="+mn-lt"/>
                <a:ea typeface="Calibri" panose="020F0502020204030204" pitchFamily="34" charset="0"/>
                <a:hlinkClick r:id="rId4"/>
              </a:rPr>
              <a:t>michael.bushur@lafayettepark.org</a:t>
            </a:r>
            <a:endParaRPr lang="en-US" sz="3200" dirty="0">
              <a:solidFill>
                <a:srgbClr val="1155CC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(314) 949-2210</a:t>
            </a:r>
            <a:endParaRPr lang="en-US" sz="32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6292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29BAA7A8-2977-980D-6B77-81BB08735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6DD9E85E-B48D-3034-0434-9DA6F5BB9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923DB674-58BD-2A6F-2326-443359C2F8E0}"/>
              </a:ext>
            </a:extLst>
          </p:cNvPr>
          <p:cNvSpPr txBox="1"/>
          <p:nvPr/>
        </p:nvSpPr>
        <p:spPr>
          <a:xfrm>
            <a:off x="172306" y="2002593"/>
            <a:ext cx="12019694" cy="2852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City Church</a:t>
            </a:r>
          </a:p>
          <a:p>
            <a:pPr algn="ctr"/>
            <a:r>
              <a:rPr lang="en-US" sz="4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Pastor Mike Werkheiser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 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0" i="0" dirty="0">
                <a:solidFill>
                  <a:srgbClr val="5E5E5E"/>
                </a:solidFill>
                <a:effectLst/>
                <a:latin typeface="Google Sans"/>
                <a:hlinkClick r:id="rId4"/>
              </a:rPr>
              <a:t>mike@citychurchstl.org</a:t>
            </a:r>
            <a:endParaRPr lang="en-US" sz="3200" b="0" i="0" dirty="0">
              <a:solidFill>
                <a:srgbClr val="5E5E5E"/>
              </a:solidFill>
              <a:effectLst/>
              <a:latin typeface="Google Sans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0" i="0" dirty="0">
                <a:solidFill>
                  <a:schemeClr val="tx1"/>
                </a:solidFill>
                <a:effectLst/>
                <a:latin typeface="Google Sans"/>
              </a:rPr>
              <a:t>1908 Lafayette Ave</a:t>
            </a:r>
          </a:p>
        </p:txBody>
      </p:sp>
    </p:spTree>
    <p:extLst>
      <p:ext uri="{BB962C8B-B14F-4D97-AF65-F5344CB8AC3E}">
        <p14:creationId xmlns:p14="http://schemas.microsoft.com/office/powerpoint/2010/main" val="2067655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C279DD91-DF1A-CE27-B357-A5C88561D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0518EB7-236A-E2B7-D9B3-3F41367E9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C31423C9-B8FC-DCED-CC16-F3518D10CEAD}"/>
              </a:ext>
            </a:extLst>
          </p:cNvPr>
          <p:cNvSpPr txBox="1"/>
          <p:nvPr/>
        </p:nvSpPr>
        <p:spPr>
          <a:xfrm>
            <a:off x="123567" y="199674"/>
            <a:ext cx="9880543" cy="880803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Back to . . . Community Updates</a:t>
            </a:r>
            <a:endParaRPr lang="en-US" sz="4000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Google Shape;33;p3">
            <a:extLst>
              <a:ext uri="{FF2B5EF4-FFF2-40B4-BE49-F238E27FC236}">
                <a16:creationId xmlns:a16="http://schemas.microsoft.com/office/drawing/2014/main" id="{9EF42446-96DD-7EBC-2070-3BA0B0E0B5C6}"/>
              </a:ext>
            </a:extLst>
          </p:cNvPr>
          <p:cNvSpPr txBox="1"/>
          <p:nvPr/>
        </p:nvSpPr>
        <p:spPr>
          <a:xfrm>
            <a:off x="311915" y="2207092"/>
            <a:ext cx="11568170" cy="5568005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85000" lnSpcReduction="20000"/>
          </a:bodyPr>
          <a:lstStyle/>
          <a:p>
            <a:pPr marL="457200" marR="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300" b="1" kern="1200" dirty="0">
                <a:solidFill>
                  <a:srgbClr val="FF0000"/>
                </a:solidFill>
                <a:latin typeface="+mn-lt"/>
                <a:ea typeface="+mj-ea"/>
                <a:cs typeface="+mj-cs"/>
                <a:sym typeface="Times New Roman"/>
              </a:rPr>
              <a:t>Alderwoman</a:t>
            </a:r>
            <a:r>
              <a:rPr lang="en-US" sz="3300" kern="1200" dirty="0">
                <a:solidFill>
                  <a:srgbClr val="FF0000"/>
                </a:solidFill>
                <a:latin typeface="+mn-lt"/>
                <a:ea typeface="+mj-ea"/>
                <a:cs typeface="+mj-cs"/>
                <a:sym typeface="Times New Roman"/>
              </a:rPr>
              <a:t> Cara Spencer</a:t>
            </a:r>
          </a:p>
          <a:p>
            <a:pPr marL="457200" marR="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300" b="1" kern="1200" dirty="0">
                <a:solidFill>
                  <a:srgbClr val="FF0000"/>
                </a:solidFill>
                <a:latin typeface="+mn-lt"/>
                <a:ea typeface="+mj-ea"/>
                <a:cs typeface="+mj-cs"/>
                <a:sym typeface="Times New Roman"/>
              </a:rPr>
              <a:t>Police Report: </a:t>
            </a:r>
            <a:r>
              <a:rPr lang="en-US" sz="3300" kern="1200" dirty="0">
                <a:solidFill>
                  <a:srgbClr val="FF0000"/>
                </a:solidFill>
                <a:latin typeface="+mn-lt"/>
                <a:ea typeface="+mj-ea"/>
                <a:cs typeface="+mj-cs"/>
                <a:sym typeface="Times New Roman"/>
              </a:rPr>
              <a:t>Officer Rosa Rojas</a:t>
            </a:r>
          </a:p>
          <a:p>
            <a:pPr marL="457200" marR="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300" b="1" kern="1200" dirty="0">
                <a:solidFill>
                  <a:srgbClr val="FF0000"/>
                </a:solidFill>
                <a:latin typeface="+mn-lt"/>
                <a:ea typeface="+mj-ea"/>
                <a:cs typeface="+mj-cs"/>
                <a:sym typeface="Times New Roman"/>
              </a:rPr>
              <a:t>Neighborhood Improvement Specialist: </a:t>
            </a:r>
            <a:r>
              <a:rPr lang="en-US" sz="3300" kern="1200" dirty="0">
                <a:solidFill>
                  <a:srgbClr val="FF0000"/>
                </a:solidFill>
                <a:latin typeface="+mn-lt"/>
                <a:ea typeface="+mj-ea"/>
                <a:cs typeface="+mj-cs"/>
                <a:sym typeface="Times New Roman"/>
              </a:rPr>
              <a:t>Reign Harris</a:t>
            </a:r>
          </a:p>
          <a:p>
            <a:pPr marL="457200" marR="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300" b="1" kern="1200" dirty="0">
                <a:solidFill>
                  <a:srgbClr val="FF0000"/>
                </a:solidFill>
                <a:latin typeface="+mn-lt"/>
                <a:ea typeface="+mj-ea"/>
                <a:cs typeface="+mj-cs"/>
                <a:sym typeface="Times New Roman"/>
              </a:rPr>
              <a:t>Barr Library:</a:t>
            </a:r>
            <a:r>
              <a:rPr lang="en-US" sz="3300" kern="1200" dirty="0">
                <a:solidFill>
                  <a:srgbClr val="FF0000"/>
                </a:solidFill>
                <a:latin typeface="+mn-lt"/>
                <a:ea typeface="+mj-ea"/>
                <a:cs typeface="+mj-cs"/>
                <a:sym typeface="Times New Roman"/>
              </a:rPr>
              <a:t> </a:t>
            </a:r>
            <a:r>
              <a:rPr lang="en-US" sz="3300" kern="1200" dirty="0" err="1">
                <a:solidFill>
                  <a:srgbClr val="FF0000"/>
                </a:solidFill>
                <a:latin typeface="+mn-lt"/>
                <a:ea typeface="+mj-ea"/>
                <a:cs typeface="+mj-cs"/>
                <a:sym typeface="Times New Roman"/>
              </a:rPr>
              <a:t>Roxxanne</a:t>
            </a:r>
            <a:r>
              <a:rPr lang="en-US" sz="3300" kern="1200" dirty="0">
                <a:solidFill>
                  <a:srgbClr val="FF0000"/>
                </a:solidFill>
                <a:latin typeface="+mn-lt"/>
                <a:ea typeface="+mj-ea"/>
                <a:cs typeface="+mj-cs"/>
                <a:sym typeface="Times New Roman"/>
              </a:rPr>
              <a:t> Reed</a:t>
            </a:r>
          </a:p>
          <a:p>
            <a:pPr marL="457200" marR="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300" b="1" kern="1200" dirty="0">
                <a:solidFill>
                  <a:srgbClr val="FF0000"/>
                </a:solidFill>
                <a:latin typeface="+mn-lt"/>
                <a:ea typeface="+mj-ea"/>
                <a:cs typeface="+mj-cs"/>
                <a:sym typeface="Times New Roman"/>
              </a:rPr>
              <a:t>Lafayette Park Conservancy: </a:t>
            </a:r>
            <a:r>
              <a:rPr lang="en-US" sz="3300" kern="1200" dirty="0">
                <a:solidFill>
                  <a:srgbClr val="FF0000"/>
                </a:solidFill>
                <a:latin typeface="+mn-lt"/>
                <a:ea typeface="+mj-ea"/>
                <a:cs typeface="+mj-cs"/>
                <a:sym typeface="Times New Roman"/>
              </a:rPr>
              <a:t>Michael Bushur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300" b="1" dirty="0">
                <a:solidFill>
                  <a:srgbClr val="FF0000"/>
                </a:solidFill>
                <a:latin typeface="+mn-lt"/>
              </a:rPr>
              <a:t>City Church: </a:t>
            </a:r>
            <a:r>
              <a:rPr lang="en-US" sz="3300" dirty="0">
                <a:solidFill>
                  <a:srgbClr val="FF0000"/>
                </a:solidFill>
                <a:latin typeface="+mn-lt"/>
              </a:rPr>
              <a:t>Pastor Mike Werkheiser</a:t>
            </a:r>
            <a:endParaRPr lang="en-US" sz="3300" kern="1200" dirty="0">
              <a:solidFill>
                <a:srgbClr val="FF0000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3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Arts Council of Lafayette Square</a:t>
            </a:r>
            <a:endParaRPr lang="en-US" sz="33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457200" marR="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3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LS Community Directory: 2025-2026: </a:t>
            </a:r>
            <a:r>
              <a:rPr lang="en-US" sz="33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Donna Hagerty-Payne</a:t>
            </a:r>
            <a:endParaRPr lang="en-US" sz="33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3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Lafayette Prep Academy</a:t>
            </a:r>
            <a:endParaRPr lang="en-US" sz="33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457200" marR="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300" b="1" i="0" dirty="0">
                <a:solidFill>
                  <a:srgbClr val="001D35"/>
                </a:solidFill>
                <a:effectLst/>
                <a:latin typeface="+mn-lt"/>
              </a:rPr>
              <a:t>Lafayette Park United Methodist Church</a:t>
            </a:r>
          </a:p>
          <a:p>
            <a:pPr marL="457200" marR="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300" b="1" dirty="0">
                <a:solidFill>
                  <a:srgbClr val="001D35"/>
                </a:solidFill>
                <a:latin typeface="+mn-lt"/>
              </a:rPr>
              <a:t>St. Mary’s Assumption Church</a:t>
            </a:r>
            <a:endParaRPr lang="en-US" sz="3300" b="1" i="0" dirty="0">
              <a:solidFill>
                <a:srgbClr val="001D35"/>
              </a:solidFill>
              <a:effectLst/>
              <a:latin typeface="+mn-lt"/>
            </a:endParaRPr>
          </a:p>
          <a:p>
            <a:pPr marL="457200" marR="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300" b="1" kern="1200" dirty="0">
                <a:solidFill>
                  <a:srgbClr val="001D35"/>
                </a:solidFill>
                <a:latin typeface="+mn-lt"/>
                <a:ea typeface="+mj-ea"/>
                <a:cs typeface="+mj-cs"/>
                <a:sym typeface="Times New Roman"/>
              </a:rPr>
              <a:t>A. T. Still University</a:t>
            </a:r>
          </a:p>
          <a:p>
            <a:pPr marL="457200" marR="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300" b="1" kern="1200" dirty="0">
                <a:solidFill>
                  <a:srgbClr val="001D35"/>
                </a:solidFill>
                <a:latin typeface="+mn-lt"/>
                <a:ea typeface="+mj-ea"/>
                <a:cs typeface="+mj-cs"/>
                <a:sym typeface="Times New Roman"/>
              </a:rPr>
              <a:t>Moms in the Square</a:t>
            </a:r>
          </a:p>
          <a:p>
            <a:pPr marL="457200" marR="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300" b="1" kern="1200" dirty="0">
                <a:solidFill>
                  <a:srgbClr val="001D35"/>
                </a:solidFill>
                <a:latin typeface="+mn-lt"/>
                <a:ea typeface="+mj-ea"/>
                <a:cs typeface="+mj-cs"/>
                <a:sym typeface="Times New Roman"/>
              </a:rPr>
              <a:t>Lafayette Square Ladies Libation League</a:t>
            </a:r>
            <a:endParaRPr lang="en-US" sz="33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b="1" kern="1200" dirty="0">
              <a:solidFill>
                <a:schemeClr val="tx1"/>
              </a:solidFill>
              <a:latin typeface="+mj-lt"/>
              <a:ea typeface="+mj-ea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5465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CA78A714-BE64-55F5-6260-CFA85430F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A673E1A-2A67-FF0F-C653-58242FE8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CB12EE58-A086-728F-2C9B-1F4ADB498DA0}"/>
              </a:ext>
            </a:extLst>
          </p:cNvPr>
          <p:cNvSpPr txBox="1"/>
          <p:nvPr/>
        </p:nvSpPr>
        <p:spPr>
          <a:xfrm>
            <a:off x="218678" y="-122888"/>
            <a:ext cx="8341428" cy="1769879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Officer and Chair Reports</a:t>
            </a:r>
            <a:endParaRPr lang="en-US" sz="5100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Google Shape;71;p10">
            <a:extLst>
              <a:ext uri="{FF2B5EF4-FFF2-40B4-BE49-F238E27FC236}">
                <a16:creationId xmlns:a16="http://schemas.microsoft.com/office/drawing/2014/main" id="{57C5589F-0E37-3AB1-63BC-2927C480C9A2}"/>
              </a:ext>
            </a:extLst>
          </p:cNvPr>
          <p:cNvSpPr txBox="1"/>
          <p:nvPr/>
        </p:nvSpPr>
        <p:spPr>
          <a:xfrm>
            <a:off x="100012" y="1701253"/>
            <a:ext cx="11991975" cy="5570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5938" lvl="2">
              <a:buClr>
                <a:schemeClr val="dk1"/>
              </a:buClr>
              <a:buSzPts val="2000"/>
            </a:pP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President: 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Vince Volpe</a:t>
            </a:r>
          </a:p>
          <a:p>
            <a:pPr marL="515938" lvl="2">
              <a:buClr>
                <a:schemeClr val="dk1"/>
              </a:buClr>
              <a:buSzPts val="2000"/>
            </a:pP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Treasurer: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Tom Murphy</a:t>
            </a:r>
          </a:p>
          <a:p>
            <a:pPr marL="515938" lvl="2">
              <a:buClr>
                <a:schemeClr val="dk1"/>
              </a:buClr>
              <a:buSzPts val="2000"/>
            </a:pP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Membership Chair: 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Kim Winters</a:t>
            </a:r>
          </a:p>
          <a:p>
            <a:pPr marL="515938" lvl="2">
              <a:buClr>
                <a:schemeClr val="dk1"/>
              </a:buClr>
              <a:buSzPts val="2000"/>
            </a:pP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Fundraising Chair: 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[Vacant]</a:t>
            </a:r>
          </a:p>
          <a:p>
            <a:pPr marL="515938" lvl="2">
              <a:buClr>
                <a:schemeClr val="dk1"/>
              </a:buClr>
              <a:buSzPts val="2000"/>
            </a:pP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Communications Chair: 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 Warner</a:t>
            </a:r>
            <a:endParaRPr sz="3200" dirty="0"/>
          </a:p>
          <a:p>
            <a:pPr marL="515938" lvl="2">
              <a:buClr>
                <a:schemeClr val="dk1"/>
              </a:buClr>
              <a:buSzPts val="2000"/>
            </a:pP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Preservation Chair: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Travis Gocken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515938" lvl="2">
              <a:buClr>
                <a:schemeClr val="dk1"/>
              </a:buClr>
              <a:buSzPts val="2000"/>
            </a:pP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Safety Chair: 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Jeff Kirkpatrick</a:t>
            </a:r>
            <a:endParaRPr lang="en-US" sz="3200" dirty="0"/>
          </a:p>
          <a:p>
            <a:pPr marL="515938" lvl="2">
              <a:buClr>
                <a:schemeClr val="dk1"/>
              </a:buClr>
              <a:buSzPts val="2000"/>
            </a:pP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Improvements Chair: 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Mitch Hunt</a:t>
            </a:r>
          </a:p>
          <a:p>
            <a:pPr marL="515938" lvl="2">
              <a:buClr>
                <a:schemeClr val="dk1"/>
              </a:buClr>
              <a:buSzPts val="2000"/>
            </a:pP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Business Affairs: 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Bart Lissner</a:t>
            </a:r>
          </a:p>
          <a:p>
            <a:pPr marL="515938" lvl="2">
              <a:buClr>
                <a:schemeClr val="dk1"/>
              </a:buClr>
              <a:buSzPts val="2000"/>
            </a:pP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3822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E5F019A3-F9E5-7E7C-D68B-E255FE8CD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5887FCFB-85AF-3763-2CCB-F69D4D2FC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359102DB-E48F-E086-AA68-A2FA478F4091}"/>
              </a:ext>
            </a:extLst>
          </p:cNvPr>
          <p:cNvSpPr txBox="1"/>
          <p:nvPr/>
        </p:nvSpPr>
        <p:spPr>
          <a:xfrm>
            <a:off x="482015" y="615253"/>
            <a:ext cx="11227970" cy="584603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President’s Report: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Vince Volpe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  <a:hlinkClick r:id="rId4"/>
              </a:rPr>
              <a:t>president@lafayettesquare.org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 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657600" algn="l"/>
              </a:tabLs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6090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5D05B640-7A30-DB31-FD16-555F30EC9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CB8D5F9-FBC1-FC7A-2B37-A8ADA55E2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8B952BF6-247A-16B0-235F-37B6325FE7C3}"/>
              </a:ext>
            </a:extLst>
          </p:cNvPr>
          <p:cNvSpPr txBox="1"/>
          <p:nvPr/>
        </p:nvSpPr>
        <p:spPr>
          <a:xfrm>
            <a:off x="548582" y="2344772"/>
            <a:ext cx="10909640" cy="287484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92500" lnSpcReduction="20000"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Treasurer: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Tom Murphy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  <a:hlinkClick r:id="rId4"/>
              </a:rPr>
              <a:t>treasurer@lafayettesquare.org</a:t>
            </a:r>
            <a:endParaRPr lang="en-US" sz="35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657600" algn="l"/>
              </a:tabLs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06116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A358F8C3-13E1-B82B-EF66-EEB36F865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0CFB0B69-2388-01AD-A118-E3915B904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4284C1FA-9A40-6D4A-F48D-3E41BEA162D9}"/>
              </a:ext>
            </a:extLst>
          </p:cNvPr>
          <p:cNvSpPr txBox="1"/>
          <p:nvPr/>
        </p:nvSpPr>
        <p:spPr>
          <a:xfrm>
            <a:off x="641180" y="2414220"/>
            <a:ext cx="10909640" cy="287484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70000" lnSpcReduction="20000"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Membership Chair: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Kim Winters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6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  <a:hlinkClick r:id="rId4"/>
              </a:rPr>
              <a:t>membership@lafayettesquare.org</a:t>
            </a:r>
            <a:endParaRPr lang="en-US" sz="46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657600" algn="l"/>
              </a:tabLs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55997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E4B8F822-5E53-72EE-D069-364B78459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8DDE1E8-0F16-BEFF-A023-1AB541670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DF3DCD-BAE6-4BCD-5B23-35F7FE714015}"/>
              </a:ext>
            </a:extLst>
          </p:cNvPr>
          <p:cNvSpPr txBox="1"/>
          <p:nvPr/>
        </p:nvSpPr>
        <p:spPr>
          <a:xfrm>
            <a:off x="218678" y="896202"/>
            <a:ext cx="857865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Aft>
                <a:spcPts val="800"/>
              </a:spcAft>
            </a:pPr>
            <a:endParaRPr lang="en-US" sz="2400" dirty="0">
              <a:latin typeface="+mn-lt"/>
            </a:endParaRPr>
          </a:p>
          <a:p>
            <a:pPr algn="ctr" rtl="0">
              <a:spcAft>
                <a:spcPts val="800"/>
              </a:spcAft>
            </a:pPr>
            <a:endParaRPr lang="en-US" sz="2400" b="0" dirty="0">
              <a:effectLst/>
              <a:latin typeface="+mn-lt"/>
            </a:endParaRPr>
          </a:p>
          <a:p>
            <a:pPr algn="ctr" rtl="0">
              <a:spcAft>
                <a:spcPts val="800"/>
              </a:spcAft>
            </a:pPr>
            <a:endParaRPr lang="en-US" sz="2400" b="0" dirty="0">
              <a:effectLst/>
              <a:latin typeface="+mn-lt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337B483-3F4F-1832-F192-8C127EB40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191" y="689404"/>
            <a:ext cx="6650865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2025 LSNA MEMBERSHIP GOAL: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50 NEW MEMBERSHIPS (350 TOTAL) &amp;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18% OF RESIDENTS ARE LSNA MEMBERS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FEBRUARY: 299 MEMBERSHIPS / 14%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MARCH: 304 MEMBERSHIPS / 14%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JOIN TODAY!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UNSURE IF YOU ARE A MEMBER OR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YOU HAVE QUESTIONS?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PLEASE EMAIL ME AT: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MEMBERSHIP@LAFAYETTESQUARE.ORG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2FDFFD1E-65DD-8E4F-E8AC-BA56839B5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569" y="2710080"/>
            <a:ext cx="33909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509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"/>
          <p:cNvSpPr txBox="1"/>
          <p:nvPr/>
        </p:nvSpPr>
        <p:spPr>
          <a:xfrm>
            <a:off x="85725" y="114300"/>
            <a:ext cx="11991975" cy="126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</a:t>
            </a:r>
            <a:endParaRPr lang="en-US"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" name="Google Shape;27;p2"/>
          <p:cNvSpPr txBox="1"/>
          <p:nvPr/>
        </p:nvSpPr>
        <p:spPr>
          <a:xfrm>
            <a:off x="114300" y="1376144"/>
            <a:ext cx="5819700" cy="532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Call to order</a:t>
            </a:r>
            <a:endParaRPr lang="en-US" b="1" dirty="0"/>
          </a:p>
          <a:p>
            <a:pPr marL="342900" indent="-34290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Approval of March 12, 2025 minutes</a:t>
            </a:r>
          </a:p>
          <a:p>
            <a:pPr marL="342900" indent="-34290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Welcome new residents</a:t>
            </a:r>
          </a:p>
          <a:p>
            <a:pPr marL="342900" indent="-34290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Sharing of news</a:t>
            </a:r>
            <a:endParaRPr lang="en-US" b="1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Guest Speakers &amp; Community Updates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Officer and Committee Chair Reports</a:t>
            </a:r>
            <a:endParaRPr lang="en-US" b="1"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President</a:t>
            </a: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Treasurer</a:t>
            </a:r>
            <a:endParaRPr lang="en-US"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Membership</a:t>
            </a:r>
          </a:p>
          <a:p>
            <a:pPr marL="800100" lvl="1" indent="-34290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Fundraising/ 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 Properties</a:t>
            </a:r>
            <a:endParaRPr lang="en-US" sz="200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0100" lvl="1" indent="-34290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Communications</a:t>
            </a: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Preservation</a:t>
            </a:r>
            <a:endParaRPr lang="en-US"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Safety</a:t>
            </a: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Improvements</a:t>
            </a:r>
          </a:p>
          <a:p>
            <a:pPr marL="800100" lvl="1" indent="-34290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Business Affairs</a:t>
            </a:r>
            <a:endParaRPr lang="en-US" sz="2000" dirty="0"/>
          </a:p>
          <a:p>
            <a:pPr marL="457200"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en-US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en-US" sz="20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" name="Google Shape;28;p2"/>
          <p:cNvSpPr txBox="1"/>
          <p:nvPr/>
        </p:nvSpPr>
        <p:spPr>
          <a:xfrm>
            <a:off x="6257925" y="1376144"/>
            <a:ext cx="5819775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Reports</a:t>
            </a: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Block Captains</a:t>
            </a: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Beautification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Upcoming Events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Announcements</a:t>
            </a:r>
            <a:endParaRPr lang="en-US" b="1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Adjournment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Post-Meeting Socializing</a:t>
            </a:r>
            <a:endParaRPr lang="en-US" b="1" dirty="0"/>
          </a:p>
        </p:txBody>
      </p:sp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0AC075A-367C-CAE2-CBBC-8544E0120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573C9B75-2E30-9D23-0BA0-FE474F821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43CB5021-4560-0A97-8289-0CACAF9EC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A8BA350F-EB76-A755-CE5E-10E9DF69BF24}"/>
              </a:ext>
            </a:extLst>
          </p:cNvPr>
          <p:cNvSpPr txBox="1"/>
          <p:nvPr/>
        </p:nvSpPr>
        <p:spPr>
          <a:xfrm>
            <a:off x="641180" y="2495243"/>
            <a:ext cx="10909640" cy="287484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92500" lnSpcReduction="20000"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Fundraising Chair: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[Vacant]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  <a:hlinkClick r:id="rId4"/>
              </a:rPr>
              <a:t>fundraising@lafayettesquare.org</a:t>
            </a:r>
            <a:endParaRPr lang="en-US" sz="35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657600" algn="l"/>
              </a:tabLs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36463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853EB1ED-2CB5-AAC3-C6B2-D86E41C9C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71376FDD-B4C1-B875-8213-3CC89D4EB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9;p8">
            <a:extLst>
              <a:ext uri="{FF2B5EF4-FFF2-40B4-BE49-F238E27FC236}">
                <a16:creationId xmlns:a16="http://schemas.microsoft.com/office/drawing/2014/main" id="{98708050-054B-67F0-DC0E-D9A0B6E1F2DB}"/>
              </a:ext>
            </a:extLst>
          </p:cNvPr>
          <p:cNvSpPr txBox="1"/>
          <p:nvPr/>
        </p:nvSpPr>
        <p:spPr>
          <a:xfrm>
            <a:off x="-1143000" y="240844"/>
            <a:ext cx="12839699" cy="661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Spring House &amp; Garden Tour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Sat., June 7 &amp; Sun., June 8, 2025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10:00 am to 5:00 pm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1208088" marR="0"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Homes &amp; Gardens: </a:t>
            </a:r>
            <a:r>
              <a:rPr lang="en-US" sz="30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Vince Volpe</a:t>
            </a:r>
            <a:endParaRPr lang="en-US" sz="3000" b="1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1208088" marR="0"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Publicity: </a:t>
            </a:r>
            <a:r>
              <a:rPr lang="en-US" sz="30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Jamie Winner</a:t>
            </a:r>
          </a:p>
          <a:p>
            <a:pPr marL="1208088" marR="0"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Sponsorships: </a:t>
            </a:r>
            <a:r>
              <a:rPr lang="en-US" sz="30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Michael Quinn</a:t>
            </a:r>
          </a:p>
          <a:p>
            <a:pPr marL="1208088" marR="0"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Tickets: </a:t>
            </a:r>
            <a:r>
              <a:rPr lang="en-US" sz="30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Kelly Schlueter (via </a:t>
            </a:r>
            <a:r>
              <a:rPr lang="en-US" sz="3000" dirty="0" err="1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OneCause</a:t>
            </a:r>
            <a:r>
              <a:rPr lang="en-US" sz="30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) [</a:t>
            </a:r>
            <a:r>
              <a:rPr lang="en-US" sz="3000" dirty="0">
                <a:solidFill>
                  <a:srgbClr val="FF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See next slide</a:t>
            </a:r>
            <a:r>
              <a:rPr lang="en-US" sz="30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]</a:t>
            </a:r>
          </a:p>
          <a:p>
            <a:pPr marL="1208088" marR="0"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Homeowner Liaisons: </a:t>
            </a:r>
            <a:r>
              <a:rPr lang="en-US" sz="30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Hannah </a:t>
            </a:r>
            <a:r>
              <a:rPr lang="en-US" sz="3000" dirty="0" err="1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Krigman</a:t>
            </a:r>
            <a:r>
              <a:rPr lang="en-US" sz="30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 &amp; Jon Ritter</a:t>
            </a:r>
          </a:p>
          <a:p>
            <a:pPr marL="1208088" marR="0"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Antique Fair: </a:t>
            </a:r>
            <a:r>
              <a:rPr lang="en-US" sz="30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Kelly Schlueter</a:t>
            </a:r>
          </a:p>
          <a:p>
            <a:pPr marL="1714500" marR="0" lvl="0" rtl="0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And . . . two trolleys &amp; the horse-drawn carriage are booked for both days &amp; Tour Book ad sales have begun (STL Programs)</a:t>
            </a:r>
          </a:p>
          <a:p>
            <a:pPr marL="1208088" marR="0" lvl="0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Afterparty: 6:00 pm Sun. June 8th</a:t>
            </a:r>
            <a:r>
              <a:rPr lang="en-US" sz="30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@ </a:t>
            </a:r>
            <a:r>
              <a:rPr lang="en-US" sz="3000" b="1" dirty="0" err="1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SqWires</a:t>
            </a:r>
            <a:r>
              <a:rPr lang="en-US" sz="30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 Annex </a:t>
            </a:r>
          </a:p>
          <a:p>
            <a:pPr marL="1714500" marR="0" lvl="0" rtl="0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(for homeowners, docents, volunteers)</a:t>
            </a:r>
          </a:p>
        </p:txBody>
      </p:sp>
    </p:spTree>
    <p:extLst>
      <p:ext uri="{BB962C8B-B14F-4D97-AF65-F5344CB8AC3E}">
        <p14:creationId xmlns:p14="http://schemas.microsoft.com/office/powerpoint/2010/main" val="1877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41A32465-5489-2750-6CA6-8EFC5B890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982D4C11-D632-CFEE-8E53-EA4734B24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9;p8">
            <a:extLst>
              <a:ext uri="{FF2B5EF4-FFF2-40B4-BE49-F238E27FC236}">
                <a16:creationId xmlns:a16="http://schemas.microsoft.com/office/drawing/2014/main" id="{7F4C009C-9C8E-AA0F-CD34-4C36F8D04088}"/>
              </a:ext>
            </a:extLst>
          </p:cNvPr>
          <p:cNvSpPr txBox="1"/>
          <p:nvPr/>
        </p:nvSpPr>
        <p:spPr>
          <a:xfrm>
            <a:off x="-341357" y="718279"/>
            <a:ext cx="12533357" cy="6924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Spring House &amp; Garden Tour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Sat., June 7 &amp; Sun., June 8, 2025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10:00 am to 5:00 pm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1208088" marR="0"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Tickets: </a:t>
            </a:r>
            <a:r>
              <a:rPr lang="en-US" sz="32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Via </a:t>
            </a:r>
            <a:r>
              <a:rPr lang="en-US" sz="3200" dirty="0" err="1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OneCause</a:t>
            </a:r>
            <a:endParaRPr lang="en-US" sz="3200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1665288" marR="0" lvl="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$35 Member-Only Presale Tickets (w/ discount code): </a:t>
            </a:r>
          </a:p>
          <a:p>
            <a:pPr marL="2352675" marR="0" lvl="0" rt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Thu. 4/10 thru Fri. 4/18</a:t>
            </a:r>
          </a:p>
          <a:p>
            <a:pPr marL="1665288" marR="0" lvl="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$40 General Sales Tickets: Sat. 4/19 thru Fri. 6/6</a:t>
            </a:r>
          </a:p>
          <a:p>
            <a:pPr marL="1665288" marR="0" lvl="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$50 Day-of Tickets on Sat. 6/7 and Sun. 6/8</a:t>
            </a:r>
          </a:p>
          <a:p>
            <a:pPr marL="1665288" marR="0" lvl="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3086100" marR="0" lvl="0" rtl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See next slide for bigger QR code&gt;&gt;</a:t>
            </a:r>
          </a:p>
          <a:p>
            <a:pPr marL="1665288" marR="0" lvl="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1665288" marR="0" lvl="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1208088" marR="0" lvl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05966F-137B-77FD-22B1-9BC4F0712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922" y="4752501"/>
            <a:ext cx="2057400" cy="20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550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7B963353-7C4F-5E36-000D-9BA0E532A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F0909675-0252-2E38-6E3E-8E20C0B84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9;p8">
            <a:extLst>
              <a:ext uri="{FF2B5EF4-FFF2-40B4-BE49-F238E27FC236}">
                <a16:creationId xmlns:a16="http://schemas.microsoft.com/office/drawing/2014/main" id="{5E99AAED-DB5A-564C-6EF9-82F75335FB53}"/>
              </a:ext>
            </a:extLst>
          </p:cNvPr>
          <p:cNvSpPr txBox="1"/>
          <p:nvPr/>
        </p:nvSpPr>
        <p:spPr>
          <a:xfrm>
            <a:off x="104378" y="1878491"/>
            <a:ext cx="7147322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QR code for Tickets Sales to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Spring House &amp; Garden Tour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Sat., June 7 &amp; Sun., June 8, 2025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10:00 am to 5:00 pm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7352B03-2792-F12D-E46F-FFBCC0C55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308" y="1878491"/>
            <a:ext cx="3841750" cy="37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799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FA6812BF-DBD6-262C-D974-869F10AFC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33426112-65AE-0A5A-EBFA-44FD7178E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8AC49771-E241-456F-A74B-D718C87833DA}"/>
              </a:ext>
            </a:extLst>
          </p:cNvPr>
          <p:cNvSpPr txBox="1"/>
          <p:nvPr/>
        </p:nvSpPr>
        <p:spPr>
          <a:xfrm>
            <a:off x="641180" y="1503419"/>
            <a:ext cx="10909640" cy="287484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85000" lnSpcReduction="20000"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kern="1200" dirty="0">
              <a:solidFill>
                <a:schemeClr val="tx1"/>
              </a:solidFill>
              <a:latin typeface="+mj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kern="1200" dirty="0">
              <a:solidFill>
                <a:schemeClr val="tx1"/>
              </a:solidFill>
              <a:latin typeface="+mj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Communications Chair: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Ben Warner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657600" algn="l"/>
              </a:tabLs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4"/>
              </a:rPr>
              <a:t>communications@lafayettesquare.org</a:t>
            </a:r>
            <a:r>
              <a:rPr lang="en-US" sz="380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4232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7769A748-83DE-C45B-0C95-9622D1689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9C5A0D44-1C8A-517F-9BC6-FEA67505C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FB24EC30-A991-43C1-C769-2DEB565F4DDD}"/>
              </a:ext>
            </a:extLst>
          </p:cNvPr>
          <p:cNvSpPr txBox="1"/>
          <p:nvPr/>
        </p:nvSpPr>
        <p:spPr>
          <a:xfrm>
            <a:off x="320039" y="323546"/>
            <a:ext cx="5775961" cy="631855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kern="1200" dirty="0">
              <a:solidFill>
                <a:schemeClr val="tx1"/>
              </a:solidFill>
              <a:latin typeface="+mj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kern="1200" dirty="0">
              <a:solidFill>
                <a:schemeClr val="tx1"/>
              </a:solidFill>
              <a:latin typeface="+mj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QR code for link to the Google Form for the website feedback survey.</a:t>
            </a:r>
            <a:endParaRPr lang="en-US" sz="4000" b="1" kern="1200" dirty="0">
              <a:solidFill>
                <a:schemeClr val="tx1"/>
              </a:solidFill>
              <a:latin typeface="+mj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700" b="1" kern="1200" dirty="0">
              <a:solidFill>
                <a:schemeClr val="tx1"/>
              </a:solidFill>
              <a:latin typeface="+mj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700" b="1" kern="1200" dirty="0">
              <a:solidFill>
                <a:schemeClr val="tx1"/>
              </a:solidFill>
              <a:latin typeface="+mj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700" b="1" kern="1200" dirty="0">
              <a:solidFill>
                <a:schemeClr val="tx1"/>
              </a:solidFill>
              <a:latin typeface="+mj-lt"/>
              <a:ea typeface="+mj-ea"/>
              <a:cs typeface="+mj-cs"/>
              <a:sym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695BD-FC31-B8E7-213C-EBEE387B6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7475" y="1790700"/>
            <a:ext cx="46990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98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DAA1A68F-85FD-6EC0-A4D8-242232343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A9D821BE-16B0-0E07-001A-8A1A2E8CE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9002B09D-1C31-4376-E196-5007AE2EB0ED}"/>
              </a:ext>
            </a:extLst>
          </p:cNvPr>
          <p:cNvSpPr txBox="1"/>
          <p:nvPr/>
        </p:nvSpPr>
        <p:spPr>
          <a:xfrm>
            <a:off x="395417" y="556054"/>
            <a:ext cx="11577905" cy="6820929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COMMUNICATIONS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000" b="1" kern="1200" dirty="0">
              <a:solidFill>
                <a:schemeClr val="tx1"/>
              </a:solidFill>
              <a:latin typeface="+mj-lt"/>
              <a:ea typeface="+mj-ea"/>
              <a:cs typeface="+mj-cs"/>
              <a:sym typeface="Times New Roman"/>
            </a:endParaRPr>
          </a:p>
          <a:p>
            <a:pPr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The </a:t>
            </a:r>
            <a:r>
              <a:rPr lang="en-US" sz="3200" b="1" i="1" kern="1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Marquis</a:t>
            </a:r>
            <a:r>
              <a:rPr lang="en-US" sz="3200" b="1" kern="1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:</a:t>
            </a:r>
            <a:r>
              <a:rPr lang="en-US" sz="3200" b="1" i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February issue was distributed Feb 14-16.</a:t>
            </a:r>
          </a:p>
          <a:p>
            <a:pPr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600" kern="12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Times New Roman"/>
            </a:endParaRPr>
          </a:p>
          <a:p>
            <a:pPr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Remaining 2025 Issues: </a:t>
            </a:r>
          </a:p>
          <a:p>
            <a:pPr marL="804863" lvl="3"/>
            <a:r>
              <a:rPr lang="en-US" sz="3200" b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Submissions due by: </a:t>
            </a:r>
          </a:p>
          <a:p>
            <a:pPr marL="1489075" lvl="3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April 18th for May 9th publication</a:t>
            </a:r>
          </a:p>
          <a:p>
            <a:pPr marL="1489075" lvl="3"/>
            <a:endParaRPr lang="en-US" sz="3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9075" lvl="3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August 1st for August 22nd publication</a:t>
            </a:r>
          </a:p>
          <a:p>
            <a:pPr marL="1489075" lvl="3"/>
            <a:endParaRPr lang="en-US" sz="3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9075" lvl="3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October 24th for November 14th publication</a:t>
            </a:r>
            <a:endParaRPr lang="en-US" sz="3200" dirty="0">
              <a:effectLst/>
            </a:endParaRPr>
          </a:p>
          <a:p>
            <a:pPr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dirty="0">
              <a:solidFill>
                <a:schemeClr val="tx1"/>
              </a:solidFill>
              <a:latin typeface="+mj-lt"/>
              <a:ea typeface="+mj-ea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5208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C4BE9780-DD89-5326-5404-883BB0ECE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4ECF9C3D-958C-B01C-60F1-149BBC3AC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D0BBF30D-78DB-D232-3F61-D1D82F8FC211}"/>
              </a:ext>
            </a:extLst>
          </p:cNvPr>
          <p:cNvSpPr txBox="1"/>
          <p:nvPr/>
        </p:nvSpPr>
        <p:spPr>
          <a:xfrm>
            <a:off x="733777" y="2356347"/>
            <a:ext cx="10909640" cy="287484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92500" lnSpcReduction="20000"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Preservation Chair: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Travis </a:t>
            </a:r>
            <a:r>
              <a:rPr lang="en-US" sz="43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Gocken</a:t>
            </a:r>
            <a:endParaRPr lang="en-US" sz="43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  <a:hlinkClick r:id="rId4"/>
              </a:rPr>
              <a:t>preservation@lafayettesquare.org</a:t>
            </a:r>
            <a:endParaRPr lang="en-US" sz="35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657600" algn="l"/>
              </a:tabLs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70070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6F696FE8-EEE0-ADBD-E57E-2E60AAFF2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57A62062-F075-9FED-9D93-F661BB38F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D0B4A354-FFEC-CD93-D5EF-9238B49D1EAA}"/>
              </a:ext>
            </a:extLst>
          </p:cNvPr>
          <p:cNvSpPr txBox="1"/>
          <p:nvPr/>
        </p:nvSpPr>
        <p:spPr>
          <a:xfrm>
            <a:off x="641180" y="2599416"/>
            <a:ext cx="10909640" cy="287484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92500" lnSpcReduction="20000"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Problem Properties: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Christina Ryan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kern="1200" dirty="0">
              <a:solidFill>
                <a:schemeClr val="tx1"/>
              </a:solidFill>
              <a:latin typeface="+mj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  <a:hlinkClick r:id="rId4"/>
              </a:rPr>
              <a:t>problemproperties@lafayettesquare.org</a:t>
            </a:r>
            <a:endParaRPr lang="en-US" sz="35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657600" algn="l"/>
              </a:tabLs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92391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356779C9-0364-549F-281A-A2C4F6AF3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F2A41F98-7459-CA63-6C42-A40B9A1A4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15EB67BD-DADF-6721-6C62-F47DFD5DB438}"/>
              </a:ext>
            </a:extLst>
          </p:cNvPr>
          <p:cNvSpPr txBox="1"/>
          <p:nvPr/>
        </p:nvSpPr>
        <p:spPr>
          <a:xfrm>
            <a:off x="412580" y="2403056"/>
            <a:ext cx="10909640" cy="287484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92500" lnSpcReduction="20000"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Proposal for former Mack Truck site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2350 Chouteau 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(corner of Jefferson &amp; Chouteau)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The owner has developed architectural plans to build 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a 24/7 public storage facility</a:t>
            </a:r>
            <a:endParaRPr lang="en-US" sz="35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06588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BE5DF2CF-8C23-15CC-983F-A2B870C4A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192D379-587F-C9E7-068F-34C365308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487082ED-C2C3-18F3-ECB4-8E2950BACDF8}"/>
              </a:ext>
            </a:extLst>
          </p:cNvPr>
          <p:cNvSpPr txBox="1"/>
          <p:nvPr/>
        </p:nvSpPr>
        <p:spPr>
          <a:xfrm>
            <a:off x="0" y="1053778"/>
            <a:ext cx="11748410" cy="5425519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62500" lnSpcReduction="20000"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7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Approval of 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7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March 12, 2025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7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Membership Meeting Minutes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7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1152525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7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Is there a motion to approve the February minutes?</a:t>
            </a:r>
          </a:p>
          <a:p>
            <a:pPr marL="1152525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7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1152525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7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Is there a second? </a:t>
            </a:r>
          </a:p>
          <a:p>
            <a:pPr marL="1552575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7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917575"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7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The minutes are approved. </a:t>
            </a:r>
          </a:p>
          <a:p>
            <a:pPr marL="917575"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7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Thank you. </a:t>
            </a:r>
          </a:p>
          <a:p>
            <a:pPr marL="917575"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7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664769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266BF370-FEB0-951E-A832-A1D4D260A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8A4B750B-E1A9-EFCF-3312-2F1FEBD88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B365D2AA-7782-5F50-07C8-7782FE643CF5}"/>
              </a:ext>
            </a:extLst>
          </p:cNvPr>
          <p:cNvSpPr txBox="1"/>
          <p:nvPr/>
        </p:nvSpPr>
        <p:spPr>
          <a:xfrm>
            <a:off x="641180" y="2483669"/>
            <a:ext cx="10909640" cy="287484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92500" lnSpcReduction="20000"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Safety Chair: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Jeff Kirkpatrick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  <a:hlinkClick r:id="rId4"/>
              </a:rPr>
              <a:t>safety@lafayettesquare.org</a:t>
            </a:r>
            <a:endParaRPr lang="en-US" sz="35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657600" algn="l"/>
              </a:tabLs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623480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1F5AD05F-EF3A-C0EA-B24D-0D0279548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7616A9D6-F5CE-ABEF-2A06-E03FA2802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7CBBE6A4-564E-805A-06A6-01EB133EEDB2}"/>
              </a:ext>
            </a:extLst>
          </p:cNvPr>
          <p:cNvSpPr txBox="1"/>
          <p:nvPr/>
        </p:nvSpPr>
        <p:spPr>
          <a:xfrm>
            <a:off x="544009" y="2298987"/>
            <a:ext cx="10879489" cy="351814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Business Affairs Chair: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Bart Lissner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657600" algn="l"/>
              </a:tabLst>
            </a:pPr>
            <a:r>
              <a:rPr lang="en-US" sz="3200" dirty="0">
                <a:effectLst/>
                <a:latin typeface="+mn-lt"/>
                <a:ea typeface="Calibri" panose="020F0502020204030204" pitchFamily="34" charset="0"/>
                <a:hlinkClick r:id="rId4"/>
              </a:rPr>
              <a:t>lsba@lafayettesquare.org</a:t>
            </a:r>
            <a:endParaRPr lang="en-US" sz="3200" dirty="0">
              <a:effectLst/>
              <a:latin typeface="+mn-lt"/>
              <a:ea typeface="Calibri" panose="020F050202020403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657600" algn="l"/>
              </a:tabLst>
            </a:pPr>
            <a:r>
              <a:rPr lang="en-US" sz="3200" dirty="0">
                <a:effectLst/>
                <a:latin typeface="+mn-lt"/>
                <a:ea typeface="Calibri" panose="020F0502020204030204" pitchFamily="34" charset="0"/>
              </a:rPr>
              <a:t> </a:t>
            </a:r>
            <a:endParaRPr lang="en-US" sz="3200" dirty="0">
              <a:effectLst/>
              <a:latin typeface="+mn-lt"/>
              <a:ea typeface="Arial" panose="020B0604020202020204" pitchFamily="34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030104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464463D0-932D-A713-3628-810CF11BD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1DE39B6-7FB0-E290-DB6A-F65F3E7B1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B2591961-97A9-05D6-D7CB-DABD6AA7E84F}"/>
              </a:ext>
            </a:extLst>
          </p:cNvPr>
          <p:cNvSpPr txBox="1"/>
          <p:nvPr/>
        </p:nvSpPr>
        <p:spPr>
          <a:xfrm>
            <a:off x="546296" y="2453832"/>
            <a:ext cx="11099407" cy="3772785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Improvements Chair: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Mitch Hunt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  <a:hlinkClick r:id="rId4"/>
              </a:rPr>
              <a:t>improvements@lafayettesquare.org</a:t>
            </a:r>
            <a:endParaRPr lang="en-US" sz="32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657600" algn="l"/>
              </a:tabLs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125460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E5E002FF-3BDD-8EB4-9A14-F96B1EB34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075AD19-D71F-0E53-10E7-28B1132DE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BEDA17DE-C617-1709-56D0-8614F9D0A2EA}"/>
              </a:ext>
            </a:extLst>
          </p:cNvPr>
          <p:cNvSpPr txBox="1"/>
          <p:nvPr/>
        </p:nvSpPr>
        <p:spPr>
          <a:xfrm>
            <a:off x="641180" y="1812337"/>
            <a:ext cx="10909640" cy="287484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657600" algn="l"/>
              </a:tabLs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Google Shape;33;p3">
            <a:extLst>
              <a:ext uri="{FF2B5EF4-FFF2-40B4-BE49-F238E27FC236}">
                <a16:creationId xmlns:a16="http://schemas.microsoft.com/office/drawing/2014/main" id="{7D6192B7-AB92-1A64-8030-42DB354C4364}"/>
              </a:ext>
            </a:extLst>
          </p:cNvPr>
          <p:cNvSpPr txBox="1"/>
          <p:nvPr/>
        </p:nvSpPr>
        <p:spPr>
          <a:xfrm>
            <a:off x="403873" y="199674"/>
            <a:ext cx="8341428" cy="1769879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Other Reports</a:t>
            </a:r>
            <a:endParaRPr lang="en-US" sz="4000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Google Shape;71;p10">
            <a:extLst>
              <a:ext uri="{FF2B5EF4-FFF2-40B4-BE49-F238E27FC236}">
                <a16:creationId xmlns:a16="http://schemas.microsoft.com/office/drawing/2014/main" id="{403FD5D5-F021-4615-9DAE-797CE5AFDE72}"/>
              </a:ext>
            </a:extLst>
          </p:cNvPr>
          <p:cNvSpPr txBox="1"/>
          <p:nvPr/>
        </p:nvSpPr>
        <p:spPr>
          <a:xfrm>
            <a:off x="641180" y="2496298"/>
            <a:ext cx="11991975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0" indent="-3413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Block Captains: 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Wayne White</a:t>
            </a:r>
          </a:p>
          <a:p>
            <a:pPr marL="401637"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en-US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0" indent="-3413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 Properties: 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Christina Ryan</a:t>
            </a:r>
          </a:p>
          <a:p>
            <a:pPr marL="401637"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en-US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0" indent="-3413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Beautification: 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Linda Weiner</a:t>
            </a:r>
          </a:p>
        </p:txBody>
      </p:sp>
    </p:spTree>
    <p:extLst>
      <p:ext uri="{BB962C8B-B14F-4D97-AF65-F5344CB8AC3E}">
        <p14:creationId xmlns:p14="http://schemas.microsoft.com/office/powerpoint/2010/main" val="30246420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5C5EB263-23FC-A2C8-429C-C60B401FA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09B5156F-A960-E428-0563-E64C8BB9B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94D1B519-20CF-AAD9-C627-1EDB19DFC31E}"/>
              </a:ext>
            </a:extLst>
          </p:cNvPr>
          <p:cNvSpPr txBox="1"/>
          <p:nvPr/>
        </p:nvSpPr>
        <p:spPr>
          <a:xfrm>
            <a:off x="641180" y="2495243"/>
            <a:ext cx="10909640" cy="287484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92500" lnSpcReduction="20000"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Block Captains: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Wayne White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b="1" kern="1200" dirty="0">
              <a:solidFill>
                <a:schemeClr val="tx1"/>
              </a:solidFill>
              <a:latin typeface="+mj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  <a:hlinkClick r:id="rId4"/>
              </a:rPr>
              <a:t>wmw@studio2108.com</a:t>
            </a:r>
            <a:endParaRPr lang="en-US" sz="35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657600" algn="l"/>
              </a:tabLs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227281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BD77747C-61C4-32E2-70B8-FB7F5C8F9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05CDF415-43EC-2465-745B-9050241C2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map of a city&#10;&#10;AI-generated content may be incorrect.">
            <a:extLst>
              <a:ext uri="{FF2B5EF4-FFF2-40B4-BE49-F238E27FC236}">
                <a16:creationId xmlns:a16="http://schemas.microsoft.com/office/drawing/2014/main" id="{EC4D7A8F-E6B4-5AEE-01F9-40E8D4C12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8079" y="0"/>
            <a:ext cx="58468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455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6067DF89-747D-E90D-2858-AF398DB63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349B4913-82D4-BDC5-BF32-B89E7AA35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983B4A-12D2-2BB6-B76F-F928844B153A}"/>
              </a:ext>
            </a:extLst>
          </p:cNvPr>
          <p:cNvSpPr txBox="1"/>
          <p:nvPr/>
        </p:nvSpPr>
        <p:spPr>
          <a:xfrm>
            <a:off x="336167" y="1321598"/>
            <a:ext cx="1151966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n-lt"/>
              </a:rPr>
              <a:t>We need Block Captains for:</a:t>
            </a:r>
          </a:p>
          <a:p>
            <a:pPr marL="577850"/>
            <a:endParaRPr lang="en-US" sz="3200" dirty="0">
              <a:latin typeface="+mn-lt"/>
            </a:endParaRPr>
          </a:p>
          <a:p>
            <a:pPr marL="576072" marR="0" algn="l" rtl="0"/>
            <a:r>
              <a:rPr lang="en-US" sz="3200" b="0" i="0" dirty="0">
                <a:solidFill>
                  <a:srgbClr val="000000"/>
                </a:solidFill>
                <a:effectLst/>
                <a:latin typeface="+mn-lt"/>
              </a:rPr>
              <a:t>•</a:t>
            </a:r>
            <a:r>
              <a:rPr lang="en-US" sz="3200" b="0" i="0" dirty="0">
                <a:solidFill>
                  <a:srgbClr val="222222"/>
                </a:solidFill>
                <a:effectLst/>
                <a:latin typeface="+mn-lt"/>
              </a:rPr>
              <a:t>1600 Dolman</a:t>
            </a:r>
          </a:p>
          <a:p>
            <a:pPr marL="576072" marR="0" algn="l" rtl="0"/>
            <a:r>
              <a:rPr lang="en-US" sz="3200" b="0" i="0" dirty="0">
                <a:solidFill>
                  <a:srgbClr val="222222"/>
                </a:solidFill>
                <a:effectLst/>
                <a:latin typeface="+mn-lt"/>
              </a:rPr>
              <a:t>•2050 - 2056 Lafayette (2 condo buildings)</a:t>
            </a:r>
          </a:p>
          <a:p>
            <a:pPr marL="576072" marR="0" algn="l" rtl="0"/>
            <a:r>
              <a:rPr lang="en-US" sz="3200" b="0" i="0" dirty="0">
                <a:solidFill>
                  <a:srgbClr val="222222"/>
                </a:solidFill>
                <a:effectLst/>
                <a:latin typeface="+mn-lt"/>
              </a:rPr>
              <a:t>•1700 Mississippi</a:t>
            </a:r>
          </a:p>
          <a:p>
            <a:pPr marL="576072" marR="0" algn="l" rtl="0"/>
            <a:r>
              <a:rPr lang="en-US" sz="3200" b="0" i="0" dirty="0">
                <a:solidFill>
                  <a:srgbClr val="222222"/>
                </a:solidFill>
                <a:effectLst/>
                <a:latin typeface="+mn-lt"/>
              </a:rPr>
              <a:t>•1100 - 1300 Missouri</a:t>
            </a:r>
          </a:p>
          <a:p>
            <a:pPr marL="576072" marR="0" algn="l" rtl="0"/>
            <a:r>
              <a:rPr lang="en-US" sz="3200" b="0" i="0" dirty="0">
                <a:solidFill>
                  <a:srgbClr val="222222"/>
                </a:solidFill>
                <a:effectLst/>
                <a:latin typeface="+mn-lt"/>
              </a:rPr>
              <a:t>•1700 Nicholson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1425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B8B57A52-3C13-EC58-C126-75C88A3EF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7637A6D0-981D-B73F-9C55-3F475BD3D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CAB9388D-1EEF-7CB6-42A8-CFD3663C4578}"/>
              </a:ext>
            </a:extLst>
          </p:cNvPr>
          <p:cNvSpPr txBox="1"/>
          <p:nvPr/>
        </p:nvSpPr>
        <p:spPr>
          <a:xfrm>
            <a:off x="641180" y="2622565"/>
            <a:ext cx="10909640" cy="287484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92500" lnSpcReduction="20000"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Beautification: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Linda Weiner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  <a:hlinkClick r:id="rId4"/>
              </a:rPr>
              <a:t>linderweiner@gmail.com</a:t>
            </a:r>
            <a:endParaRPr lang="en-US" sz="35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657600" algn="l"/>
              </a:tabLs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345746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C2C3DA74-13FB-4C00-2EF6-5662E5E3E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5AEA11AE-0582-D15D-4112-049E4A817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DEEA3E7E-0406-4B1B-7A83-533CD86A1102}"/>
              </a:ext>
            </a:extLst>
          </p:cNvPr>
          <p:cNvSpPr txBox="1"/>
          <p:nvPr/>
        </p:nvSpPr>
        <p:spPr>
          <a:xfrm>
            <a:off x="218678" y="199674"/>
            <a:ext cx="6616462" cy="91249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Upcoming Events</a:t>
            </a:r>
            <a:endParaRPr lang="en-US" sz="5100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ABBA72-B7D0-6F7B-B5B5-B96E8CA047E2}"/>
              </a:ext>
            </a:extLst>
          </p:cNvPr>
          <p:cNvSpPr txBox="1"/>
          <p:nvPr/>
        </p:nvSpPr>
        <p:spPr>
          <a:xfrm>
            <a:off x="73195" y="1331259"/>
            <a:ext cx="120456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>
                <a:latin typeface="+mn-lt"/>
              </a:rPr>
              <a:t>Easter Egg Hunt: </a:t>
            </a:r>
            <a:r>
              <a:rPr lang="en-US" sz="3000" dirty="0">
                <a:latin typeface="+mn-lt"/>
              </a:rPr>
              <a:t>10:00 am Easter Saturday, April 19</a:t>
            </a:r>
            <a:r>
              <a:rPr lang="en-US" sz="3000" baseline="30000" dirty="0">
                <a:latin typeface="+mn-lt"/>
              </a:rPr>
              <a:t>th</a:t>
            </a:r>
            <a:r>
              <a:rPr lang="en-US" sz="3000" dirty="0">
                <a:latin typeface="+mn-lt"/>
              </a:rPr>
              <a:t> </a:t>
            </a:r>
          </a:p>
          <a:p>
            <a:pPr marL="736600"/>
            <a:r>
              <a:rPr lang="en-US" sz="3000" dirty="0">
                <a:latin typeface="+mn-lt"/>
              </a:rPr>
              <a:t>(</a:t>
            </a:r>
            <a:r>
              <a:rPr lang="en-US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 the park by the playground)</a:t>
            </a:r>
            <a:r>
              <a:rPr lang="en-US" sz="3000" dirty="0">
                <a:latin typeface="+mn-lt"/>
              </a:rPr>
              <a:t> </a:t>
            </a:r>
            <a:endParaRPr lang="en-US" sz="30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>
                <a:latin typeface="+mn-lt"/>
              </a:rPr>
              <a:t>Board Meeting: </a:t>
            </a:r>
            <a:r>
              <a:rPr lang="en-US" sz="3000" dirty="0">
                <a:latin typeface="+mn-lt"/>
              </a:rPr>
              <a:t>7:00 pm Tue. May 6</a:t>
            </a:r>
            <a:r>
              <a:rPr lang="en-US" sz="3000" baseline="30000" dirty="0">
                <a:latin typeface="+mn-lt"/>
              </a:rPr>
              <a:t>th</a:t>
            </a:r>
            <a:endParaRPr lang="en-US" sz="3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>
                <a:latin typeface="+mn-lt"/>
              </a:rPr>
              <a:t>General Meeting: </a:t>
            </a:r>
            <a:r>
              <a:rPr lang="en-US" sz="3000" dirty="0">
                <a:latin typeface="+mn-lt"/>
              </a:rPr>
              <a:t>7:00 pm Wed. May 14</a:t>
            </a:r>
            <a:r>
              <a:rPr lang="en-US" sz="3000" baseline="30000" dirty="0">
                <a:latin typeface="+mn-lt"/>
              </a:rPr>
              <a:t>th</a:t>
            </a:r>
            <a:r>
              <a:rPr lang="en-US" sz="3000" dirty="0">
                <a:latin typeface="+mn-lt"/>
              </a:rPr>
              <a:t> (</a:t>
            </a:r>
            <a:r>
              <a:rPr lang="en-US" sz="3000" dirty="0" err="1">
                <a:latin typeface="+mn-lt"/>
              </a:rPr>
              <a:t>SqWires</a:t>
            </a:r>
            <a:r>
              <a:rPr lang="en-US" sz="3000" dirty="0">
                <a:latin typeface="+mn-lt"/>
              </a:rPr>
              <a:t> Annex)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>
                <a:latin typeface="+mn-lt"/>
              </a:rPr>
              <a:t>Cocktails on the Plaza:</a:t>
            </a:r>
            <a:r>
              <a:rPr lang="en-US" sz="3000" dirty="0">
                <a:latin typeface="+mn-lt"/>
              </a:rPr>
              <a:t> Wed. May 21</a:t>
            </a:r>
            <a:r>
              <a:rPr lang="en-US" sz="3000" baseline="30000" dirty="0">
                <a:latin typeface="+mn-lt"/>
              </a:rPr>
              <a:t>st</a:t>
            </a:r>
            <a:r>
              <a:rPr lang="en-US" sz="3000" dirty="0">
                <a:latin typeface="+mn-lt"/>
              </a:rPr>
              <a:t> 5 pm to 7:30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>
                <a:latin typeface="+mn-lt"/>
              </a:rPr>
              <a:t>Spring House and Garden Tour </a:t>
            </a:r>
            <a:r>
              <a:rPr lang="en-US" sz="3000" dirty="0">
                <a:latin typeface="+mn-lt"/>
              </a:rPr>
              <a:t>(the </a:t>
            </a:r>
            <a:r>
              <a:rPr lang="en-US" sz="3000" dirty="0">
                <a:effectLst/>
                <a:latin typeface="+mn-lt"/>
                <a:ea typeface="Aptos" panose="020B0004020202020204" pitchFamily="34" charset="0"/>
              </a:rPr>
              <a:t>“56</a:t>
            </a:r>
            <a:r>
              <a:rPr lang="en-US" sz="3000" baseline="30000" dirty="0">
                <a:effectLst/>
                <a:latin typeface="+mn-lt"/>
                <a:ea typeface="Aptos" panose="020B0004020202020204" pitchFamily="34" charset="0"/>
              </a:rPr>
              <a:t>th</a:t>
            </a:r>
            <a:r>
              <a:rPr lang="en-US" sz="3000" dirty="0">
                <a:effectLst/>
                <a:latin typeface="+mn-lt"/>
                <a:ea typeface="Aptos" panose="020B0004020202020204" pitchFamily="34" charset="0"/>
              </a:rPr>
              <a:t> Annual”)</a:t>
            </a:r>
            <a:endParaRPr lang="en-US" sz="3000" b="1" dirty="0">
              <a:latin typeface="+mn-lt"/>
            </a:endParaRPr>
          </a:p>
          <a:p>
            <a:pPr marL="919163" lvl="2" indent="-298450">
              <a:buFont typeface="Arial" panose="020B0604020202020204" pitchFamily="34" charset="0"/>
              <a:buChar char="•"/>
            </a:pPr>
            <a:r>
              <a:rPr lang="en-US" sz="3000" dirty="0">
                <a:latin typeface="+mn-lt"/>
              </a:rPr>
              <a:t>Sat. June 7</a:t>
            </a:r>
            <a:r>
              <a:rPr lang="en-US" sz="3000" baseline="30000" dirty="0">
                <a:latin typeface="+mn-lt"/>
              </a:rPr>
              <a:t>th</a:t>
            </a:r>
            <a:r>
              <a:rPr lang="en-US" sz="3000" dirty="0">
                <a:latin typeface="+mn-lt"/>
              </a:rPr>
              <a:t>  &amp; Sun. June 8</a:t>
            </a:r>
            <a:r>
              <a:rPr lang="en-US" sz="3000" baseline="30000" dirty="0">
                <a:latin typeface="+mn-lt"/>
              </a:rPr>
              <a:t>th</a:t>
            </a:r>
            <a:r>
              <a:rPr lang="en-US" sz="3000" dirty="0">
                <a:latin typeface="+mn-lt"/>
              </a:rPr>
              <a:t>  10:00 am to 5:00 pm</a:t>
            </a:r>
          </a:p>
          <a:p>
            <a:pPr marL="354013" lvl="2" indent="-317500">
              <a:buFont typeface="Arial" panose="020B0604020202020204" pitchFamily="34" charset="0"/>
              <a:buChar char="•"/>
            </a:pPr>
            <a:r>
              <a:rPr lang="en-US" sz="3000" b="1" dirty="0">
                <a:latin typeface="+mn-lt"/>
              </a:rPr>
              <a:t>First Concert in the Park: </a:t>
            </a:r>
            <a:r>
              <a:rPr lang="en-US" sz="3000" dirty="0">
                <a:latin typeface="+mn-lt"/>
              </a:rPr>
              <a:t>Sat. June 7</a:t>
            </a:r>
            <a:r>
              <a:rPr lang="en-US" sz="3000" baseline="30000" dirty="0">
                <a:latin typeface="+mn-lt"/>
              </a:rPr>
              <a:t>th</a:t>
            </a:r>
            <a:r>
              <a:rPr lang="en-US" sz="3000" dirty="0">
                <a:latin typeface="+mn-lt"/>
              </a:rPr>
              <a:t>  6:00 pm</a:t>
            </a:r>
          </a:p>
          <a:p>
            <a:pPr marL="354013" lvl="2" indent="-317500">
              <a:buFont typeface="Arial" panose="020B0604020202020204" pitchFamily="34" charset="0"/>
              <a:buChar char="•"/>
            </a:pPr>
            <a:r>
              <a:rPr lang="en-US" sz="3000" b="1" dirty="0">
                <a:latin typeface="+mn-lt"/>
              </a:rPr>
              <a:t>Block Captains Mtg: </a:t>
            </a:r>
            <a:r>
              <a:rPr lang="en-US" sz="3000" dirty="0">
                <a:latin typeface="+mn-lt"/>
              </a:rPr>
              <a:t>6:00 pm Wed. June 11</a:t>
            </a:r>
            <a:r>
              <a:rPr lang="en-US" sz="3000" baseline="30000" dirty="0">
                <a:latin typeface="+mn-lt"/>
              </a:rPr>
              <a:t>th</a:t>
            </a:r>
            <a:r>
              <a:rPr lang="en-US" sz="3000" dirty="0">
                <a:latin typeface="+mn-lt"/>
              </a:rPr>
              <a:t> (</a:t>
            </a:r>
            <a:r>
              <a:rPr lang="en-US" sz="3000" dirty="0" err="1">
                <a:latin typeface="+mn-lt"/>
              </a:rPr>
              <a:t>SqWires</a:t>
            </a:r>
            <a:r>
              <a:rPr lang="en-US" sz="3000" dirty="0">
                <a:latin typeface="+mn-lt"/>
              </a:rPr>
              <a:t> Annex)</a:t>
            </a:r>
          </a:p>
          <a:p>
            <a:pPr marL="292100" indent="-255588">
              <a:buFont typeface="Arial" panose="020B0604020202020204" pitchFamily="34" charset="0"/>
              <a:buChar char="•"/>
            </a:pPr>
            <a:r>
              <a:rPr lang="en-US" sz="3000" b="1" dirty="0">
                <a:latin typeface="+mn-lt"/>
              </a:rPr>
              <a:t>Tour de Lafayette: </a:t>
            </a:r>
            <a:r>
              <a:rPr lang="en-US" sz="3000" dirty="0">
                <a:latin typeface="+mn-lt"/>
              </a:rPr>
              <a:t>Friday, August 29</a:t>
            </a:r>
            <a:r>
              <a:rPr lang="en-US" sz="3000" baseline="30000" dirty="0">
                <a:latin typeface="+mn-lt"/>
              </a:rPr>
              <a:t>th</a:t>
            </a:r>
            <a:r>
              <a:rPr lang="en-US" sz="3000" dirty="0">
                <a:latin typeface="+mn-lt"/>
              </a:rPr>
              <a:t> 1:30 pm to 10:30 pm</a:t>
            </a:r>
            <a:endParaRPr lang="en-US" sz="30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u="none" strike="noStrike" dirty="0">
                <a:effectLst/>
                <a:latin typeface="+mn-lt"/>
                <a:ea typeface="Calibri" panose="020F0502020204030204" pitchFamily="34" charset="0"/>
              </a:rPr>
              <a:t>Light Up the Square/Pet Parade, </a:t>
            </a:r>
            <a:r>
              <a:rPr lang="en-US" sz="3000" u="none" strike="noStrike" dirty="0">
                <a:effectLst/>
                <a:latin typeface="+mn-lt"/>
                <a:ea typeface="Calibri" panose="020F0502020204030204" pitchFamily="34" charset="0"/>
              </a:rPr>
              <a:t>Sat. December 6</a:t>
            </a:r>
            <a:r>
              <a:rPr lang="en-US" sz="3000" baseline="30000" dirty="0">
                <a:latin typeface="+mn-lt"/>
              </a:rPr>
              <a:t>th</a:t>
            </a:r>
            <a:r>
              <a:rPr lang="en-US" sz="3000" dirty="0"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dirty="0">
                <a:latin typeface="+mn-lt"/>
              </a:rPr>
              <a:t>Holiday Parlor Tour: </a:t>
            </a:r>
            <a:r>
              <a:rPr lang="en-US" sz="3000" dirty="0">
                <a:latin typeface="+mn-lt"/>
              </a:rPr>
              <a:t>Sun. December 14</a:t>
            </a:r>
            <a:r>
              <a:rPr lang="en-US" sz="3000" baseline="30000" dirty="0">
                <a:latin typeface="+mn-lt"/>
              </a:rPr>
              <a:t>th</a:t>
            </a:r>
            <a:r>
              <a:rPr lang="en-US" sz="3000" dirty="0">
                <a:latin typeface="+mn-lt"/>
              </a:rPr>
              <a:t>  (the ”48</a:t>
            </a:r>
            <a:r>
              <a:rPr lang="en-US" sz="3000" baseline="30000" dirty="0">
                <a:latin typeface="+mn-lt"/>
              </a:rPr>
              <a:t>th</a:t>
            </a:r>
            <a:r>
              <a:rPr lang="en-US" sz="3000" dirty="0">
                <a:latin typeface="+mn-lt"/>
              </a:rPr>
              <a:t> Annual”)</a:t>
            </a:r>
          </a:p>
        </p:txBody>
      </p:sp>
    </p:spTree>
    <p:extLst>
      <p:ext uri="{BB962C8B-B14F-4D97-AF65-F5344CB8AC3E}">
        <p14:creationId xmlns:p14="http://schemas.microsoft.com/office/powerpoint/2010/main" val="40903471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7C5DBA4F-5280-D5CF-F5B4-8242DF604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C9D0616-5A0A-7D0C-47F1-83FC1B687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714E72BD-DD22-1B90-A19D-9E17814C6789}"/>
              </a:ext>
            </a:extLst>
          </p:cNvPr>
          <p:cNvSpPr txBox="1"/>
          <p:nvPr/>
        </p:nvSpPr>
        <p:spPr>
          <a:xfrm>
            <a:off x="641180" y="2819894"/>
            <a:ext cx="10909640" cy="3668909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b="1" kern="1200" dirty="0">
              <a:solidFill>
                <a:srgbClr val="0070C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" name="Google Shape;33;p3">
            <a:extLst>
              <a:ext uri="{FF2B5EF4-FFF2-40B4-BE49-F238E27FC236}">
                <a16:creationId xmlns:a16="http://schemas.microsoft.com/office/drawing/2014/main" id="{9148989C-D794-C843-F781-E8A79C593C2F}"/>
              </a:ext>
            </a:extLst>
          </p:cNvPr>
          <p:cNvSpPr txBox="1"/>
          <p:nvPr/>
        </p:nvSpPr>
        <p:spPr>
          <a:xfrm>
            <a:off x="840636" y="1062681"/>
            <a:ext cx="11351364" cy="248370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Announcements</a:t>
            </a:r>
          </a:p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b="1" u="sng" kern="1200" dirty="0">
              <a:solidFill>
                <a:schemeClr val="tx1"/>
              </a:solidFill>
              <a:latin typeface="+mj-lt"/>
              <a:ea typeface="+mj-ea"/>
              <a:cs typeface="+mj-cs"/>
              <a:sym typeface="Times New Roman"/>
            </a:endParaRPr>
          </a:p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Before we adjourn: Any announcements?</a:t>
            </a:r>
          </a:p>
        </p:txBody>
      </p:sp>
    </p:spTree>
    <p:extLst>
      <p:ext uri="{BB962C8B-B14F-4D97-AF65-F5344CB8AC3E}">
        <p14:creationId xmlns:p14="http://schemas.microsoft.com/office/powerpoint/2010/main" val="4192784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95F5012C-ADDA-59B4-6E55-15B8C9469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B18F6B9-3595-6AE6-AE70-F6049332C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33;p3">
            <a:extLst>
              <a:ext uri="{FF2B5EF4-FFF2-40B4-BE49-F238E27FC236}">
                <a16:creationId xmlns:a16="http://schemas.microsoft.com/office/drawing/2014/main" id="{0C783BC2-0198-DE76-BF7D-5C34E830BA46}"/>
              </a:ext>
            </a:extLst>
          </p:cNvPr>
          <p:cNvSpPr txBox="1"/>
          <p:nvPr/>
        </p:nvSpPr>
        <p:spPr>
          <a:xfrm>
            <a:off x="534834" y="1128713"/>
            <a:ext cx="10754562" cy="469554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New neighbors: 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Welcome to our community!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Please introduce yourself.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dirty="0">
              <a:solidFill>
                <a:schemeClr val="tx1"/>
              </a:solidFill>
              <a:latin typeface="+mj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Also . . . For anyone else . . . 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Something to (briefly) share; but not overshare? </a:t>
            </a:r>
          </a:p>
          <a:p>
            <a:pPr marL="1944688" marR="0" lvl="0" indent="-47148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Birthday (significant or otherwise)?</a:t>
            </a:r>
          </a:p>
          <a:p>
            <a:pPr marL="1944688" marR="0" lvl="0" indent="-47148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Anniversary of something?</a:t>
            </a:r>
          </a:p>
          <a:p>
            <a:pPr marL="1944688" marR="0" lvl="0" indent="-47148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Significant life event?</a:t>
            </a:r>
          </a:p>
        </p:txBody>
      </p:sp>
    </p:spTree>
    <p:extLst>
      <p:ext uri="{BB962C8B-B14F-4D97-AF65-F5344CB8AC3E}">
        <p14:creationId xmlns:p14="http://schemas.microsoft.com/office/powerpoint/2010/main" val="28026270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C81BE931-0ABB-D09A-7F79-193A3D6F9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6B5CD70-2193-610C-35CF-3288A321B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63B703AD-7C12-E8FA-8395-C3C0F1D65872}"/>
              </a:ext>
            </a:extLst>
          </p:cNvPr>
          <p:cNvSpPr txBox="1"/>
          <p:nvPr/>
        </p:nvSpPr>
        <p:spPr>
          <a:xfrm>
            <a:off x="641180" y="2819894"/>
            <a:ext cx="10909640" cy="3668909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Adjournment</a:t>
            </a:r>
          </a:p>
          <a:p>
            <a:pPr marL="2058988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1152525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Is there a motion to adjourn?</a:t>
            </a:r>
          </a:p>
          <a:p>
            <a:pPr marL="1152525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1152525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Is there a second? </a:t>
            </a:r>
          </a:p>
          <a:p>
            <a:pPr marL="2058988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7938"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We are adjourned. </a:t>
            </a:r>
          </a:p>
          <a:p>
            <a:pPr marL="7938"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Thank you.</a:t>
            </a:r>
          </a:p>
          <a:p>
            <a:pPr marL="7938"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</a:p>
          <a:p>
            <a:pPr marL="7938"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TIME TO SOCIALIZE !!</a:t>
            </a:r>
          </a:p>
        </p:txBody>
      </p:sp>
    </p:spTree>
    <p:extLst>
      <p:ext uri="{BB962C8B-B14F-4D97-AF65-F5344CB8AC3E}">
        <p14:creationId xmlns:p14="http://schemas.microsoft.com/office/powerpoint/2010/main" val="2575650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FA186DF8-EF62-0939-AC05-30EC8BF7D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F1637128-F140-5C31-C237-5762676E1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954CA1FF-1A3C-59A8-C309-445232E3E0AB}"/>
              </a:ext>
            </a:extLst>
          </p:cNvPr>
          <p:cNvSpPr txBox="1"/>
          <p:nvPr/>
        </p:nvSpPr>
        <p:spPr>
          <a:xfrm>
            <a:off x="50800" y="64477"/>
            <a:ext cx="9880543" cy="880803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Guest Speakers/ Community Updates</a:t>
            </a:r>
            <a:endParaRPr lang="en-US" sz="4000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Google Shape;33;p3">
            <a:extLst>
              <a:ext uri="{FF2B5EF4-FFF2-40B4-BE49-F238E27FC236}">
                <a16:creationId xmlns:a16="http://schemas.microsoft.com/office/drawing/2014/main" id="{A9021268-F4AC-2552-FDD5-305A7B71A263}"/>
              </a:ext>
            </a:extLst>
          </p:cNvPr>
          <p:cNvSpPr txBox="1"/>
          <p:nvPr/>
        </p:nvSpPr>
        <p:spPr>
          <a:xfrm>
            <a:off x="155957" y="2511892"/>
            <a:ext cx="11880085" cy="5568005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85000" lnSpcReduction="20000"/>
          </a:bodyPr>
          <a:lstStyle/>
          <a:p>
            <a:pPr marL="457200" marR="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3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Alderwoman/ Mayor-Elect:</a:t>
            </a:r>
            <a:r>
              <a:rPr lang="en-US" sz="33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 Cara Spencer</a:t>
            </a:r>
          </a:p>
          <a:p>
            <a:pPr marL="457200" marR="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3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Police Report: </a:t>
            </a:r>
            <a:r>
              <a:rPr lang="en-US" sz="33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Officer Rosa Rojas</a:t>
            </a:r>
          </a:p>
          <a:p>
            <a:pPr marL="457200" marR="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3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Neighborhood Improvement Specialist: </a:t>
            </a:r>
            <a:r>
              <a:rPr lang="en-US" sz="33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Reign Harris</a:t>
            </a:r>
          </a:p>
          <a:p>
            <a:pPr marL="457200" marR="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3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Barr Library:</a:t>
            </a:r>
            <a:r>
              <a:rPr lang="en-US" sz="33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 </a:t>
            </a:r>
            <a:r>
              <a:rPr lang="en-US" sz="33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Roxxanne</a:t>
            </a:r>
            <a:r>
              <a:rPr lang="en-US" sz="33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 Reed</a:t>
            </a:r>
          </a:p>
          <a:p>
            <a:pPr marL="457200" marR="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3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Lafayette Park Conservancy: </a:t>
            </a:r>
            <a:r>
              <a:rPr lang="en-US" sz="33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Michael Bushur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300" b="1" dirty="0">
                <a:solidFill>
                  <a:srgbClr val="001D35"/>
                </a:solidFill>
                <a:latin typeface="+mn-lt"/>
              </a:rPr>
              <a:t>City Church: </a:t>
            </a:r>
            <a:r>
              <a:rPr lang="en-US" sz="3300" dirty="0">
                <a:solidFill>
                  <a:srgbClr val="001D35"/>
                </a:solidFill>
                <a:latin typeface="+mn-lt"/>
              </a:rPr>
              <a:t>Pastor Mike Werkheiser</a:t>
            </a:r>
            <a:endParaRPr lang="en-US" sz="33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3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Arts Council of Lafayette Square</a:t>
            </a:r>
            <a:endParaRPr lang="en-US" sz="33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457200" marR="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3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LS Community Directory: 2025-2026: </a:t>
            </a:r>
            <a:r>
              <a:rPr lang="en-US" sz="33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Donna Hagerty-Payne</a:t>
            </a:r>
            <a:endParaRPr lang="en-US" sz="33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3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Lafayette Prep Academy</a:t>
            </a:r>
            <a:endParaRPr lang="en-US" sz="33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457200" marR="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300" b="1" i="0" dirty="0">
                <a:solidFill>
                  <a:srgbClr val="001D35"/>
                </a:solidFill>
                <a:effectLst/>
                <a:latin typeface="+mn-lt"/>
              </a:rPr>
              <a:t>Lafayette Park United Methodist Church</a:t>
            </a:r>
          </a:p>
          <a:p>
            <a:pPr marL="457200" marR="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300" b="1" dirty="0">
                <a:solidFill>
                  <a:srgbClr val="001D35"/>
                </a:solidFill>
                <a:latin typeface="+mn-lt"/>
              </a:rPr>
              <a:t>St. Mary’s Assumption Church</a:t>
            </a:r>
            <a:endParaRPr lang="en-US" sz="3300" b="1" i="0" dirty="0">
              <a:solidFill>
                <a:srgbClr val="001D35"/>
              </a:solidFill>
              <a:effectLst/>
              <a:latin typeface="+mn-lt"/>
            </a:endParaRPr>
          </a:p>
          <a:p>
            <a:pPr marL="457200" marR="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300" b="1" kern="1200" dirty="0">
                <a:solidFill>
                  <a:srgbClr val="001D35"/>
                </a:solidFill>
                <a:latin typeface="+mn-lt"/>
                <a:ea typeface="+mj-ea"/>
                <a:cs typeface="+mj-cs"/>
                <a:sym typeface="Times New Roman"/>
              </a:rPr>
              <a:t>A. T. Still University</a:t>
            </a:r>
          </a:p>
          <a:p>
            <a:pPr marL="457200" marR="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300" b="1" kern="1200" dirty="0">
                <a:solidFill>
                  <a:srgbClr val="001D35"/>
                </a:solidFill>
                <a:latin typeface="+mn-lt"/>
                <a:ea typeface="+mj-ea"/>
                <a:cs typeface="+mj-cs"/>
                <a:sym typeface="Times New Roman"/>
              </a:rPr>
              <a:t>Moms in the Square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300" b="1" kern="1200" dirty="0">
                <a:solidFill>
                  <a:srgbClr val="001D35"/>
                </a:solidFill>
                <a:latin typeface="+mn-lt"/>
                <a:ea typeface="+mj-ea"/>
                <a:cs typeface="+mj-cs"/>
                <a:sym typeface="Times New Roman"/>
              </a:rPr>
              <a:t>Lafayette Square Ladies Libation League </a:t>
            </a:r>
            <a:r>
              <a:rPr lang="en-US" sz="1900" kern="1200" dirty="0">
                <a:solidFill>
                  <a:srgbClr val="001D35"/>
                </a:solidFill>
                <a:latin typeface="+mn-lt"/>
                <a:ea typeface="+mj-ea"/>
                <a:cs typeface="+mj-cs"/>
                <a:sym typeface="Times New Roman"/>
              </a:rPr>
              <a:t>(See LS Community FB page announcement)</a:t>
            </a:r>
            <a:endParaRPr lang="en-US" sz="19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457200" marR="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en-US" sz="33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b="1" kern="1200" dirty="0">
              <a:solidFill>
                <a:schemeClr val="tx1"/>
              </a:solidFill>
              <a:latin typeface="+mj-lt"/>
              <a:ea typeface="+mj-ea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2094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16855C6F-C8D6-0DA6-E4FC-32D2DC782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A056F7A3-FBC7-B1AB-CC2F-52419CAFC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30CEA132-5589-538E-11BF-EB49E2EA5878}"/>
              </a:ext>
            </a:extLst>
          </p:cNvPr>
          <p:cNvSpPr txBox="1"/>
          <p:nvPr/>
        </p:nvSpPr>
        <p:spPr>
          <a:xfrm>
            <a:off x="469900" y="1757830"/>
            <a:ext cx="10933579" cy="3949699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70000" lnSpcReduction="20000"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7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8</a:t>
            </a:r>
            <a:r>
              <a:rPr lang="en-US" sz="5700" b="1" kern="1200" baseline="300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th</a:t>
            </a:r>
            <a:r>
              <a:rPr lang="en-US" sz="57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 Ward Alderwoman </a:t>
            </a:r>
            <a:r>
              <a:rPr lang="en-US" sz="5700" b="1" kern="1200" dirty="0">
                <a:solidFill>
                  <a:srgbClr val="FF0000"/>
                </a:solidFill>
                <a:latin typeface="+mn-lt"/>
                <a:ea typeface="+mj-ea"/>
                <a:cs typeface="+mj-cs"/>
                <a:sym typeface="Times New Roman"/>
              </a:rPr>
              <a:t>&amp; Mayor-Elect 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7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Cara Spencer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657600" algn="l"/>
              </a:tabLst>
            </a:pPr>
            <a:r>
              <a:rPr lang="en-US" sz="5700" dirty="0">
                <a:effectLst/>
                <a:latin typeface="+mn-lt"/>
                <a:ea typeface="Arial" panose="020B0604020202020204" pitchFamily="34" charset="0"/>
              </a:rPr>
              <a:t>Office: (314) 622-3287‬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657600" algn="l"/>
              </a:tabLst>
            </a:pPr>
            <a:r>
              <a:rPr lang="en-US" sz="5700" dirty="0">
                <a:latin typeface="+mn-lt"/>
                <a:ea typeface="Arial" panose="020B0604020202020204" pitchFamily="34" charset="0"/>
              </a:rPr>
              <a:t>Mobile: ‭(314) 556-7379</a:t>
            </a:r>
            <a:r>
              <a:rPr lang="en-US" sz="6400" dirty="0">
                <a:latin typeface="+mn-lt"/>
                <a:ea typeface="Arial" panose="020B0604020202020204" pitchFamily="34" charset="0"/>
              </a:rPr>
              <a:t>‬</a:t>
            </a:r>
            <a:endParaRPr lang="en-US" sz="6400" dirty="0">
              <a:effectLst/>
              <a:latin typeface="+mn-lt"/>
              <a:ea typeface="Arial" panose="020B0604020202020204" pitchFamily="34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6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657600" algn="l"/>
              </a:tabLst>
            </a:pPr>
            <a:r>
              <a:rPr lang="en-US" sz="5100" dirty="0">
                <a:solidFill>
                  <a:srgbClr val="1155CC"/>
                </a:solidFill>
                <a:effectLst/>
                <a:latin typeface="+mn-lt"/>
                <a:ea typeface="Calibri" panose="020F0502020204030204" pitchFamily="34" charset="0"/>
                <a:hlinkClick r:id="rId4"/>
              </a:rPr>
              <a:t>spencerc@stlouis-mo.gov</a:t>
            </a:r>
            <a:r>
              <a:rPr lang="en-US" sz="5100" dirty="0">
                <a:effectLst/>
                <a:latin typeface="+mn-lt"/>
                <a:ea typeface="Calibri" panose="020F0502020204030204" pitchFamily="34" charset="0"/>
              </a:rPr>
              <a:t>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657600" algn="l"/>
              </a:tabLst>
            </a:pPr>
            <a:r>
              <a:rPr lang="en-US" sz="3200" dirty="0">
                <a:effectLst/>
                <a:latin typeface="+mn-lt"/>
                <a:ea typeface="Arial" panose="020B0604020202020204" pitchFamily="34" charset="0"/>
              </a:rPr>
              <a:t>‭</a:t>
            </a:r>
            <a:endParaRPr lang="en-US" sz="5100" b="1" kern="1200" dirty="0">
              <a:solidFill>
                <a:schemeClr val="tx1"/>
              </a:solidFill>
              <a:latin typeface="+mj-lt"/>
              <a:ea typeface="+mj-ea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9389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D016B5A4-8958-3CBE-16F7-092CB5973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4873B1DF-0E37-2BD5-98FC-B8A7350D0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722B5A83-B487-1064-A1F5-141994FF860E}"/>
              </a:ext>
            </a:extLst>
          </p:cNvPr>
          <p:cNvSpPr txBox="1"/>
          <p:nvPr/>
        </p:nvSpPr>
        <p:spPr>
          <a:xfrm>
            <a:off x="417118" y="2194589"/>
            <a:ext cx="10909640" cy="287484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Police Report: Officer Rosa Rojas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657600" algn="l"/>
              </a:tabLst>
            </a:pP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314-444-2595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657600" algn="l"/>
              </a:tabLst>
            </a:pP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260"/>
              </a:spcBef>
              <a:spcAft>
                <a:spcPts val="0"/>
              </a:spcAft>
              <a:tabLst>
                <a:tab pos="3657600" algn="l"/>
              </a:tabLst>
            </a:pPr>
            <a:r>
              <a:rPr lang="en-US" sz="3200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hlinkClick r:id="rId4"/>
              </a:rPr>
              <a:t>rrojas@slmpd.org</a:t>
            </a:r>
            <a:r>
              <a:rPr lang="en-US" sz="3200" dirty="0">
                <a:effectLst/>
                <a:latin typeface="+mn-lt"/>
                <a:ea typeface="Calibri" panose="020F0502020204030204" pitchFamily="34" charset="0"/>
              </a:rPr>
              <a:t> </a:t>
            </a:r>
            <a:endParaRPr lang="en-US" sz="3200" dirty="0">
              <a:effectLst/>
              <a:latin typeface="+mn-lt"/>
              <a:ea typeface="Arial" panose="020B0604020202020204" pitchFamily="34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9666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52B93327-A332-E90E-B8BB-492B15453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5A26996-4A7D-F5F2-BC1A-114F038A2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A1AA45-C74E-F73E-6275-E6AD62849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318" y="-254000"/>
            <a:ext cx="5299364" cy="764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07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9B45C7D5-45B0-40CC-BB82-DE7D99909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A2C4FE04-6A4F-B511-B253-757AC68C6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table with numbers and percentages&#10;&#10;AI-generated content may be incorrect.">
            <a:extLst>
              <a:ext uri="{FF2B5EF4-FFF2-40B4-BE49-F238E27FC236}">
                <a16:creationId xmlns:a16="http://schemas.microsoft.com/office/drawing/2014/main" id="{8E5C96C0-E888-A8BD-2449-432C5C9D8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873249"/>
            <a:ext cx="12189200" cy="348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90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18679</TotalTime>
  <Words>1217</Words>
  <Application>Microsoft Macintosh PowerPoint</Application>
  <PresentationFormat>Widescreen</PresentationFormat>
  <Paragraphs>309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Times New Roman</vt:lpstr>
      <vt:lpstr>Trebuchet MS</vt:lpstr>
      <vt:lpstr>Calibri</vt:lpstr>
      <vt:lpstr>Wingdings</vt:lpstr>
      <vt:lpstr>Google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Budde.Erin</dc:creator>
  <cp:lastModifiedBy>Vincent Volpe</cp:lastModifiedBy>
  <cp:revision>127</cp:revision>
  <cp:lastPrinted>2025-01-09T00:23:47Z</cp:lastPrinted>
  <dcterms:created xsi:type="dcterms:W3CDTF">2024-01-06T15:10:06Z</dcterms:created>
  <dcterms:modified xsi:type="dcterms:W3CDTF">2025-04-10T03:58:52Z</dcterms:modified>
</cp:coreProperties>
</file>