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74" r:id="rId4"/>
    <p:sldId id="270" r:id="rId5"/>
    <p:sldId id="269" r:id="rId6"/>
    <p:sldId id="271" r:id="rId7"/>
    <p:sldId id="285" r:id="rId8"/>
    <p:sldId id="299" r:id="rId9"/>
    <p:sldId id="293" r:id="rId10"/>
    <p:sldId id="294" r:id="rId11"/>
    <p:sldId id="296" r:id="rId12"/>
    <p:sldId id="283" r:id="rId13"/>
    <p:sldId id="300" r:id="rId14"/>
    <p:sldId id="301" r:id="rId15"/>
    <p:sldId id="263" r:id="rId16"/>
    <p:sldId id="297" r:id="rId17"/>
    <p:sldId id="302" r:id="rId18"/>
    <p:sldId id="303" r:id="rId19"/>
    <p:sldId id="265" r:id="rId20"/>
    <p:sldId id="292" r:id="rId21"/>
    <p:sldId id="266" r:id="rId22"/>
    <p:sldId id="267" r:id="rId23"/>
  </p:sldIdLst>
  <p:sldSz cx="12192000" cy="6858000"/>
  <p:notesSz cx="6858000" cy="9144000"/>
  <p:embeddedFontLst>
    <p:embeddedFont>
      <p:font typeface="Calibri" panose="020F0502020204030204" pitchFamily="34" charset="0"/>
      <p:regular r:id="rId25"/>
      <p:bold r:id="rId26"/>
      <p:italic r:id="rId27"/>
      <p:boldItalic r:id="rId2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9" roundtripDataSignature="AMtx7mjKx+MOwsxkJeqR2m+iD/6DCa79X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10"/>
    <p:restoredTop sz="94577"/>
  </p:normalViewPr>
  <p:slideViewPr>
    <p:cSldViewPr snapToGrid="0">
      <p:cViewPr varScale="1">
        <p:scale>
          <a:sx n="112" d="100"/>
          <a:sy n="112" d="100"/>
        </p:scale>
        <p:origin x="5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1.fntdata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3.fntdata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972642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360488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736190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044366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709883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825358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027059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496804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927282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146837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599428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497206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216127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206089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203075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21533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9101"/>
                <a:lumOff val="70899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fundraising@lafayettesquare.org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mailto:president@lafayettesquare.or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7" name="Rectangle 1036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9" name="Freeform: Shape 1038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Google Shape;21;p1"/>
          <p:cNvSpPr txBox="1"/>
          <p:nvPr/>
        </p:nvSpPr>
        <p:spPr>
          <a:xfrm>
            <a:off x="0" y="1702676"/>
            <a:ext cx="4038603" cy="4136336"/>
          </a:xfrm>
          <a:prstGeom prst="rect">
            <a:avLst/>
          </a:prstGeom>
        </p:spPr>
        <p:txBody>
          <a:bodyPr spcFirstLastPara="1" vert="horz" lIns="91440" tIns="45720" rIns="91440" bIns="45720" rtlCol="0" anchor="t" anchorCtr="0">
            <a:normAutofit/>
          </a:bodyPr>
          <a:lstStyle/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1900" b="1" i="0" u="none" strike="noStrike" kern="1200" cap="none" dirty="0">
                <a:solidFill>
                  <a:srgbClr val="FFFFFF"/>
                </a:solidFill>
                <a:latin typeface="+mj-lt"/>
                <a:ea typeface="+mj-ea"/>
                <a:cs typeface="+mj-cs"/>
                <a:sym typeface="Times New Roman"/>
              </a:rPr>
              <a:t>Lafayette Square Neighborhood Association</a:t>
            </a:r>
            <a:endParaRPr lang="en-US" sz="19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1900" b="1" i="0" u="none" strike="noStrike" kern="1200" cap="none" dirty="0">
              <a:solidFill>
                <a:srgbClr val="FFFFFF"/>
              </a:solidFill>
              <a:latin typeface="+mj-lt"/>
              <a:ea typeface="+mj-ea"/>
              <a:cs typeface="+mj-cs"/>
              <a:sym typeface="Times New Roman"/>
            </a:endParaRPr>
          </a:p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1900" b="1" i="0" u="none" strike="noStrike" kern="1200" cap="none" dirty="0">
                <a:solidFill>
                  <a:srgbClr val="FFFFFF"/>
                </a:solidFill>
                <a:latin typeface="+mj-lt"/>
                <a:ea typeface="+mj-ea"/>
                <a:cs typeface="+mj-cs"/>
                <a:sym typeface="Times New Roman"/>
              </a:rPr>
              <a:t>Membership Meeting</a:t>
            </a:r>
            <a:endParaRPr lang="en-US" sz="19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1900" b="1" i="0" u="none" strike="noStrike" kern="1200" cap="none" dirty="0">
              <a:solidFill>
                <a:srgbClr val="FFFFFF"/>
              </a:solidFill>
              <a:latin typeface="+mj-lt"/>
              <a:ea typeface="+mj-ea"/>
              <a:cs typeface="+mj-cs"/>
              <a:sym typeface="Times New Roman"/>
            </a:endParaRPr>
          </a:p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19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  <a:sym typeface="Times New Roman"/>
              </a:rPr>
              <a:t>September</a:t>
            </a:r>
            <a:r>
              <a:rPr lang="en-US" sz="1900" b="1" i="0" u="none" strike="noStrike" kern="1200" cap="none" dirty="0">
                <a:solidFill>
                  <a:srgbClr val="FFFFFF"/>
                </a:solidFill>
                <a:latin typeface="+mj-lt"/>
                <a:ea typeface="+mj-ea"/>
                <a:cs typeface="+mj-cs"/>
                <a:sym typeface="Times New Roman"/>
              </a:rPr>
              <a:t> 2024</a:t>
            </a:r>
            <a:endParaRPr lang="en-US" sz="19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69E7072B-6A66-E616-1B51-E752A71884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02428" y="1489202"/>
            <a:ext cx="7225748" cy="3879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C6E8250-99FE-7BF9-1F05-E2BEAADA607A}"/>
              </a:ext>
            </a:extLst>
          </p:cNvPr>
          <p:cNvSpPr txBox="1"/>
          <p:nvPr/>
        </p:nvSpPr>
        <p:spPr>
          <a:xfrm>
            <a:off x="7876032" y="182880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"/>
          <p:cNvSpPr txBox="1"/>
          <p:nvPr/>
        </p:nvSpPr>
        <p:spPr>
          <a:xfrm>
            <a:off x="638882" y="2457316"/>
            <a:ext cx="10909640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Lafayette Park Conservancy</a:t>
            </a:r>
          </a:p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Mr. Michael </a:t>
            </a:r>
            <a:r>
              <a:rPr lang="en-US" sz="51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Bushur</a:t>
            </a:r>
            <a:endParaRPr lang="en-US" sz="5100" b="1" kern="1200" dirty="0">
              <a:solidFill>
                <a:schemeClr val="tx1"/>
              </a:solidFill>
              <a:latin typeface="+mj-lt"/>
              <a:ea typeface="+mj-ea"/>
              <a:cs typeface="+mj-cs"/>
              <a:sym typeface="Times New Roman"/>
            </a:endParaRPr>
          </a:p>
        </p:txBody>
      </p:sp>
      <p:pic>
        <p:nvPicPr>
          <p:cNvPr id="2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70811BAF-469F-CBF6-EBB6-BE89DF861C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Google Shape;33;p3">
            <a:extLst>
              <a:ext uri="{FF2B5EF4-FFF2-40B4-BE49-F238E27FC236}">
                <a16:creationId xmlns:a16="http://schemas.microsoft.com/office/drawing/2014/main" id="{2677E8ED-DD4F-136E-6C6D-D626D4E620A5}"/>
              </a:ext>
            </a:extLst>
          </p:cNvPr>
          <p:cNvSpPr txBox="1"/>
          <p:nvPr/>
        </p:nvSpPr>
        <p:spPr>
          <a:xfrm>
            <a:off x="218678" y="-270644"/>
            <a:ext cx="5152318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Guest Speaker</a:t>
            </a:r>
            <a:endParaRPr lang="en-US" sz="51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28552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"/>
          <p:cNvSpPr txBox="1"/>
          <p:nvPr/>
        </p:nvSpPr>
        <p:spPr>
          <a:xfrm>
            <a:off x="638882" y="2457316"/>
            <a:ext cx="10909640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Arts Council of Lafayette Square</a:t>
            </a:r>
          </a:p>
        </p:txBody>
      </p:sp>
      <p:pic>
        <p:nvPicPr>
          <p:cNvPr id="2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70811BAF-469F-CBF6-EBB6-BE89DF861C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Google Shape;33;p3">
            <a:extLst>
              <a:ext uri="{FF2B5EF4-FFF2-40B4-BE49-F238E27FC236}">
                <a16:creationId xmlns:a16="http://schemas.microsoft.com/office/drawing/2014/main" id="{2677E8ED-DD4F-136E-6C6D-D626D4E620A5}"/>
              </a:ext>
            </a:extLst>
          </p:cNvPr>
          <p:cNvSpPr txBox="1"/>
          <p:nvPr/>
        </p:nvSpPr>
        <p:spPr>
          <a:xfrm>
            <a:off x="218678" y="-270644"/>
            <a:ext cx="5152318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Guest Speaker</a:t>
            </a:r>
            <a:endParaRPr lang="en-US" sz="51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783630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 txBox="1"/>
          <p:nvPr/>
        </p:nvSpPr>
        <p:spPr>
          <a:xfrm>
            <a:off x="101600" y="2418387"/>
            <a:ext cx="11988800" cy="1877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Block Captains Update</a:t>
            </a:r>
            <a:endParaRPr sz="2400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Mr. Wayne White</a:t>
            </a:r>
            <a:endParaRPr sz="2400" dirty="0"/>
          </a:p>
        </p:txBody>
      </p:sp>
      <p:pic>
        <p:nvPicPr>
          <p:cNvPr id="2" name="Picture 1" descr="Shape&#10;&#10;Description automatically generated with medium confidence">
            <a:extLst>
              <a:ext uri="{FF2B5EF4-FFF2-40B4-BE49-F238E27FC236}">
                <a16:creationId xmlns:a16="http://schemas.microsoft.com/office/drawing/2014/main" id="{46800FD9-FD48-4D13-280F-13B70331E1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Google Shape;33;p3">
            <a:extLst>
              <a:ext uri="{FF2B5EF4-FFF2-40B4-BE49-F238E27FC236}">
                <a16:creationId xmlns:a16="http://schemas.microsoft.com/office/drawing/2014/main" id="{99196B69-365E-FC8B-B2C3-8DEB84ECECA3}"/>
              </a:ext>
            </a:extLst>
          </p:cNvPr>
          <p:cNvSpPr txBox="1"/>
          <p:nvPr/>
        </p:nvSpPr>
        <p:spPr>
          <a:xfrm>
            <a:off x="218678" y="-270644"/>
            <a:ext cx="6616462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Ongoing Business</a:t>
            </a:r>
            <a:endParaRPr lang="en-US" sz="51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523722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hape&#10;&#10;Description automatically generated with medium confidence">
            <a:extLst>
              <a:ext uri="{FF2B5EF4-FFF2-40B4-BE49-F238E27FC236}">
                <a16:creationId xmlns:a16="http://schemas.microsoft.com/office/drawing/2014/main" id="{46800FD9-FD48-4D13-280F-13B70331E1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Google Shape;33;p3">
            <a:extLst>
              <a:ext uri="{FF2B5EF4-FFF2-40B4-BE49-F238E27FC236}">
                <a16:creationId xmlns:a16="http://schemas.microsoft.com/office/drawing/2014/main" id="{99196B69-365E-FC8B-B2C3-8DEB84ECECA3}"/>
              </a:ext>
            </a:extLst>
          </p:cNvPr>
          <p:cNvSpPr txBox="1"/>
          <p:nvPr/>
        </p:nvSpPr>
        <p:spPr>
          <a:xfrm>
            <a:off x="218678" y="-270644"/>
            <a:ext cx="6616462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Block Captains</a:t>
            </a:r>
            <a:endParaRPr lang="en-US" sz="51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D49249E-8F60-CEE4-7BC9-1385E24DC23D}"/>
              </a:ext>
            </a:extLst>
          </p:cNvPr>
          <p:cNvSpPr txBox="1"/>
          <p:nvPr/>
        </p:nvSpPr>
        <p:spPr>
          <a:xfrm>
            <a:off x="319596" y="1592730"/>
            <a:ext cx="11487705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We need Block Captains for: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1600 Dolman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2000-2100 Hickory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2300 Hickory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1600 Lafayette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2050-2056 Lafayette (2 condo buildings)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1200-1300 Mississippi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1600-1700 Mississippi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1700 Missouri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1700 Preston</a:t>
            </a:r>
          </a:p>
        </p:txBody>
      </p:sp>
    </p:spTree>
    <p:extLst>
      <p:ext uri="{BB962C8B-B14F-4D97-AF65-F5344CB8AC3E}">
        <p14:creationId xmlns:p14="http://schemas.microsoft.com/office/powerpoint/2010/main" val="39819341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hape&#10;&#10;Description automatically generated with medium confidence">
            <a:extLst>
              <a:ext uri="{FF2B5EF4-FFF2-40B4-BE49-F238E27FC236}">
                <a16:creationId xmlns:a16="http://schemas.microsoft.com/office/drawing/2014/main" id="{46800FD9-FD48-4D13-280F-13B70331E1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Google Shape;33;p3">
            <a:extLst>
              <a:ext uri="{FF2B5EF4-FFF2-40B4-BE49-F238E27FC236}">
                <a16:creationId xmlns:a16="http://schemas.microsoft.com/office/drawing/2014/main" id="{99196B69-365E-FC8B-B2C3-8DEB84ECECA3}"/>
              </a:ext>
            </a:extLst>
          </p:cNvPr>
          <p:cNvSpPr txBox="1"/>
          <p:nvPr/>
        </p:nvSpPr>
        <p:spPr>
          <a:xfrm>
            <a:off x="218678" y="-270644"/>
            <a:ext cx="6616462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Block Captains</a:t>
            </a:r>
            <a:endParaRPr lang="en-US" sz="51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D49249E-8F60-CEE4-7BC9-1385E24DC23D}"/>
              </a:ext>
            </a:extLst>
          </p:cNvPr>
          <p:cNvSpPr txBox="1"/>
          <p:nvPr/>
        </p:nvSpPr>
        <p:spPr>
          <a:xfrm>
            <a:off x="319596" y="1592730"/>
            <a:ext cx="11487705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National Night Out is 01 October!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LSNA is funding up to $100 for block events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Block Captains provide receipt for reimbursement</a:t>
            </a:r>
          </a:p>
        </p:txBody>
      </p:sp>
    </p:spTree>
    <p:extLst>
      <p:ext uri="{BB962C8B-B14F-4D97-AF65-F5344CB8AC3E}">
        <p14:creationId xmlns:p14="http://schemas.microsoft.com/office/powerpoint/2010/main" val="3304989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 txBox="1"/>
          <p:nvPr/>
        </p:nvSpPr>
        <p:spPr>
          <a:xfrm>
            <a:off x="98425" y="2408555"/>
            <a:ext cx="11988800" cy="1877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Problem Properties Update</a:t>
            </a:r>
            <a:endParaRPr sz="2400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Past President Christina Ryan</a:t>
            </a:r>
            <a:endParaRPr sz="2400" dirty="0"/>
          </a:p>
        </p:txBody>
      </p:sp>
      <p:pic>
        <p:nvPicPr>
          <p:cNvPr id="2" name="Picture 1" descr="Shape&#10;&#10;Description automatically generated with medium confidence">
            <a:extLst>
              <a:ext uri="{FF2B5EF4-FFF2-40B4-BE49-F238E27FC236}">
                <a16:creationId xmlns:a16="http://schemas.microsoft.com/office/drawing/2014/main" id="{46800FD9-FD48-4D13-280F-13B70331E1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Google Shape;33;p3">
            <a:extLst>
              <a:ext uri="{FF2B5EF4-FFF2-40B4-BE49-F238E27FC236}">
                <a16:creationId xmlns:a16="http://schemas.microsoft.com/office/drawing/2014/main" id="{99196B69-365E-FC8B-B2C3-8DEB84ECECA3}"/>
              </a:ext>
            </a:extLst>
          </p:cNvPr>
          <p:cNvSpPr txBox="1"/>
          <p:nvPr/>
        </p:nvSpPr>
        <p:spPr>
          <a:xfrm>
            <a:off x="218678" y="-270644"/>
            <a:ext cx="6616462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Ongoing Business</a:t>
            </a:r>
            <a:endParaRPr lang="en-US" sz="51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 txBox="1"/>
          <p:nvPr/>
        </p:nvSpPr>
        <p:spPr>
          <a:xfrm>
            <a:off x="98425" y="2408555"/>
            <a:ext cx="11988800" cy="1323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Gateway Cup Report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President Chris Budde</a:t>
            </a:r>
            <a:endParaRPr sz="2400" dirty="0"/>
          </a:p>
        </p:txBody>
      </p:sp>
      <p:pic>
        <p:nvPicPr>
          <p:cNvPr id="2" name="Picture 1" descr="Shape&#10;&#10;Description automatically generated with medium confidence">
            <a:extLst>
              <a:ext uri="{FF2B5EF4-FFF2-40B4-BE49-F238E27FC236}">
                <a16:creationId xmlns:a16="http://schemas.microsoft.com/office/drawing/2014/main" id="{46800FD9-FD48-4D13-280F-13B70331E1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Google Shape;33;p3">
            <a:extLst>
              <a:ext uri="{FF2B5EF4-FFF2-40B4-BE49-F238E27FC236}">
                <a16:creationId xmlns:a16="http://schemas.microsoft.com/office/drawing/2014/main" id="{99196B69-365E-FC8B-B2C3-8DEB84ECECA3}"/>
              </a:ext>
            </a:extLst>
          </p:cNvPr>
          <p:cNvSpPr txBox="1"/>
          <p:nvPr/>
        </p:nvSpPr>
        <p:spPr>
          <a:xfrm>
            <a:off x="218678" y="-270644"/>
            <a:ext cx="6616462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Ongoing Business</a:t>
            </a:r>
            <a:endParaRPr lang="en-US" sz="51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741638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 txBox="1"/>
          <p:nvPr/>
        </p:nvSpPr>
        <p:spPr>
          <a:xfrm>
            <a:off x="98425" y="2408555"/>
            <a:ext cx="11988800" cy="1323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Holiday House Tour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Mrs. Bev Murphy</a:t>
            </a:r>
            <a:endParaRPr sz="2400" dirty="0"/>
          </a:p>
        </p:txBody>
      </p:sp>
      <p:pic>
        <p:nvPicPr>
          <p:cNvPr id="2" name="Picture 1" descr="Shape&#10;&#10;Description automatically generated with medium confidence">
            <a:extLst>
              <a:ext uri="{FF2B5EF4-FFF2-40B4-BE49-F238E27FC236}">
                <a16:creationId xmlns:a16="http://schemas.microsoft.com/office/drawing/2014/main" id="{46800FD9-FD48-4D13-280F-13B70331E1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Google Shape;33;p3">
            <a:extLst>
              <a:ext uri="{FF2B5EF4-FFF2-40B4-BE49-F238E27FC236}">
                <a16:creationId xmlns:a16="http://schemas.microsoft.com/office/drawing/2014/main" id="{99196B69-365E-FC8B-B2C3-8DEB84ECECA3}"/>
              </a:ext>
            </a:extLst>
          </p:cNvPr>
          <p:cNvSpPr txBox="1"/>
          <p:nvPr/>
        </p:nvSpPr>
        <p:spPr>
          <a:xfrm>
            <a:off x="218678" y="-270644"/>
            <a:ext cx="6616462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Ongoing Business</a:t>
            </a:r>
            <a:endParaRPr lang="en-US" sz="51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05529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 txBox="1"/>
          <p:nvPr/>
        </p:nvSpPr>
        <p:spPr>
          <a:xfrm>
            <a:off x="98425" y="2408555"/>
            <a:ext cx="11988800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2025 LSNA Board Nominations</a:t>
            </a:r>
            <a:endParaRPr sz="2400" dirty="0"/>
          </a:p>
        </p:txBody>
      </p:sp>
      <p:pic>
        <p:nvPicPr>
          <p:cNvPr id="2" name="Picture 1" descr="Shape&#10;&#10;Description automatically generated with medium confidence">
            <a:extLst>
              <a:ext uri="{FF2B5EF4-FFF2-40B4-BE49-F238E27FC236}">
                <a16:creationId xmlns:a16="http://schemas.microsoft.com/office/drawing/2014/main" id="{46800FD9-FD48-4D13-280F-13B70331E1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Google Shape;33;p3">
            <a:extLst>
              <a:ext uri="{FF2B5EF4-FFF2-40B4-BE49-F238E27FC236}">
                <a16:creationId xmlns:a16="http://schemas.microsoft.com/office/drawing/2014/main" id="{99196B69-365E-FC8B-B2C3-8DEB84ECECA3}"/>
              </a:ext>
            </a:extLst>
          </p:cNvPr>
          <p:cNvSpPr txBox="1"/>
          <p:nvPr/>
        </p:nvSpPr>
        <p:spPr>
          <a:xfrm>
            <a:off x="218678" y="-270644"/>
            <a:ext cx="6616462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New Business</a:t>
            </a:r>
            <a:endParaRPr lang="en-US" sz="51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63447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/>
        </p:nvSpPr>
        <p:spPr>
          <a:xfrm>
            <a:off x="114300" y="1499235"/>
            <a:ext cx="11991975" cy="5632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3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Treasurer- Tatiana </a:t>
            </a:r>
            <a:r>
              <a:rPr lang="en-US" sz="36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Clader</a:t>
            </a:r>
            <a:endParaRPr sz="36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3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Business Affairs- Bart </a:t>
            </a:r>
            <a:r>
              <a:rPr lang="en-US" sz="36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Lissner</a:t>
            </a:r>
            <a:endParaRPr sz="36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3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Fundraising- Jill Peckinpaugh</a:t>
            </a:r>
            <a:endParaRPr sz="2400"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3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Membership- Kim Winters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3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Preservation- Marsha </a:t>
            </a:r>
            <a:r>
              <a:rPr lang="en-US" sz="36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Delcour</a:t>
            </a:r>
            <a:endParaRPr sz="36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3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Communications- Tim </a:t>
            </a:r>
            <a:r>
              <a:rPr lang="en-US" sz="36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Strickfaden</a:t>
            </a:r>
            <a:endParaRPr sz="36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3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Safety- George Boulware</a:t>
            </a:r>
            <a:endParaRPr sz="2400"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3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Improvements / Maintenance- Mitch Hunt / Matt Negri</a:t>
            </a:r>
            <a:endParaRPr sz="2400"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3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Beautification- Linda Weiner</a:t>
            </a:r>
            <a:endParaRPr sz="2400" dirty="0"/>
          </a:p>
          <a:p>
            <a:pPr marL="457200" marR="0" lvl="1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" name="Picture 1" descr="Shape&#10;&#10;Description automatically generated with medium confidence">
            <a:extLst>
              <a:ext uri="{FF2B5EF4-FFF2-40B4-BE49-F238E27FC236}">
                <a16:creationId xmlns:a16="http://schemas.microsoft.com/office/drawing/2014/main" id="{62121E6D-AE5A-284D-F61E-5E2044B7CF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Google Shape;33;p3">
            <a:extLst>
              <a:ext uri="{FF2B5EF4-FFF2-40B4-BE49-F238E27FC236}">
                <a16:creationId xmlns:a16="http://schemas.microsoft.com/office/drawing/2014/main" id="{C0445E40-4E37-DD6B-ADF0-F305EA1A34F5}"/>
              </a:ext>
            </a:extLst>
          </p:cNvPr>
          <p:cNvSpPr txBox="1"/>
          <p:nvPr/>
        </p:nvSpPr>
        <p:spPr>
          <a:xfrm>
            <a:off x="218678" y="-270644"/>
            <a:ext cx="6616462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Chair Reports</a:t>
            </a:r>
            <a:endParaRPr lang="en-US" sz="51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"/>
          <p:cNvSpPr txBox="1"/>
          <p:nvPr/>
        </p:nvSpPr>
        <p:spPr>
          <a:xfrm>
            <a:off x="85725" y="114300"/>
            <a:ext cx="11991975" cy="1261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i="0" u="sng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AGENDA</a:t>
            </a:r>
            <a:endParaRPr lang="en-US" sz="24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36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7" name="Google Shape;27;p2"/>
          <p:cNvSpPr txBox="1"/>
          <p:nvPr/>
        </p:nvSpPr>
        <p:spPr>
          <a:xfrm>
            <a:off x="114300" y="1034977"/>
            <a:ext cx="5819700" cy="53244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Call to order</a:t>
            </a:r>
            <a:endParaRPr b="1"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Welcome new residents</a:t>
            </a:r>
            <a:endParaRPr b="1"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Approval of August minutes</a:t>
            </a:r>
            <a:endParaRPr lang="en-US" sz="2000" b="1" dirty="0">
              <a:solidFill>
                <a:schemeClr val="dk1"/>
              </a:solidFill>
              <a:latin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Guest Speakers</a:t>
            </a:r>
            <a:endParaRPr b="1" dirty="0"/>
          </a:p>
          <a:p>
            <a:pPr marL="804863" lvl="8" indent="-341313"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Alderwoman Cara Spencer</a:t>
            </a:r>
            <a:endParaRPr b="1" dirty="0"/>
          </a:p>
          <a:p>
            <a:pPr marL="804863" lvl="6" indent="-341313"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Police report</a:t>
            </a:r>
          </a:p>
          <a:p>
            <a:pPr marL="804863" lvl="6" indent="-341313"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Neighborhood Stabilization Division</a:t>
            </a:r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Barr Branch Library</a:t>
            </a:r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Lafayette Park Conservancy</a:t>
            </a:r>
            <a:endParaRPr b="1"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Lafayette Square Arts Council</a:t>
            </a:r>
            <a:endParaRPr b="1"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New / Ongoing business</a:t>
            </a:r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Block Captains update</a:t>
            </a:r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Problem Properties update</a:t>
            </a:r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Gateway Cup report</a:t>
            </a:r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Holiday House Tour</a:t>
            </a:r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Board Nominations</a:t>
            </a:r>
          </a:p>
          <a:p>
            <a:pPr marL="457200" marR="0" lvl="1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</a:pPr>
            <a:endParaRPr lang="en-US" sz="2000" b="1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" name="Google Shape;28;p2"/>
          <p:cNvSpPr txBox="1"/>
          <p:nvPr/>
        </p:nvSpPr>
        <p:spPr>
          <a:xfrm>
            <a:off x="6258002" y="1190625"/>
            <a:ext cx="5819775" cy="4093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Committee Chair Reports</a:t>
            </a:r>
            <a:endParaRPr lang="en-US" b="1"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Treasurer</a:t>
            </a:r>
            <a:endParaRPr lang="en-US" b="1"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Business Affairs</a:t>
            </a:r>
            <a:endParaRPr lang="en-US" b="1"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Fundraising</a:t>
            </a:r>
            <a:endParaRPr lang="en-US" b="1"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Membership</a:t>
            </a:r>
            <a:endParaRPr lang="en-US" b="1"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Preservation</a:t>
            </a:r>
            <a:endParaRPr lang="en-US" b="1"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Communications</a:t>
            </a:r>
            <a:endParaRPr lang="en-US" b="1"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Safety</a:t>
            </a:r>
            <a:endParaRPr lang="en-US" b="1"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Improvements / Maintenance</a:t>
            </a:r>
            <a:endParaRPr lang="en-US" b="1"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Beautification</a:t>
            </a:r>
            <a:endParaRPr lang="en-US" b="1"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Announcements</a:t>
            </a:r>
            <a:endParaRPr lang="en-US" b="1"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Upcoming volunteer opportunities</a:t>
            </a:r>
            <a:endParaRPr lang="en-US" b="1"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Adjourn</a:t>
            </a:r>
            <a:endParaRPr lang="en-US" b="1" dirty="0"/>
          </a:p>
        </p:txBody>
      </p:sp>
      <p:pic>
        <p:nvPicPr>
          <p:cNvPr id="2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E0AC075A-367C-CAE2-CBBC-8544E01206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hape&#10;&#10;Description automatically generated with medium confidence">
            <a:extLst>
              <a:ext uri="{FF2B5EF4-FFF2-40B4-BE49-F238E27FC236}">
                <a16:creationId xmlns:a16="http://schemas.microsoft.com/office/drawing/2014/main" id="{E3713FAA-297B-D77F-DC1E-6FB99879C0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Google Shape;33;p3">
            <a:extLst>
              <a:ext uri="{FF2B5EF4-FFF2-40B4-BE49-F238E27FC236}">
                <a16:creationId xmlns:a16="http://schemas.microsoft.com/office/drawing/2014/main" id="{B2EBE811-C999-2578-9087-DDBC12DDA2AC}"/>
              </a:ext>
            </a:extLst>
          </p:cNvPr>
          <p:cNvSpPr txBox="1"/>
          <p:nvPr/>
        </p:nvSpPr>
        <p:spPr>
          <a:xfrm>
            <a:off x="218678" y="-270644"/>
            <a:ext cx="6616462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Announcements</a:t>
            </a:r>
            <a:endParaRPr lang="en-US" sz="51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AF20F62-A7AB-FCA7-257A-13FB9C82903C}"/>
              </a:ext>
            </a:extLst>
          </p:cNvPr>
          <p:cNvSpPr txBox="1"/>
          <p:nvPr/>
        </p:nvSpPr>
        <p:spPr>
          <a:xfrm>
            <a:off x="218677" y="1947060"/>
            <a:ext cx="9160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Masquerade Ball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Holiday House Tour</a:t>
            </a:r>
          </a:p>
        </p:txBody>
      </p:sp>
    </p:spTree>
    <p:extLst>
      <p:ext uri="{BB962C8B-B14F-4D97-AF65-F5344CB8AC3E}">
        <p14:creationId xmlns:p14="http://schemas.microsoft.com/office/powerpoint/2010/main" val="40228045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hape&#10;&#10;Description automatically generated with medium confidence">
            <a:extLst>
              <a:ext uri="{FF2B5EF4-FFF2-40B4-BE49-F238E27FC236}">
                <a16:creationId xmlns:a16="http://schemas.microsoft.com/office/drawing/2014/main" id="{E3713FAA-297B-D77F-DC1E-6FB99879C0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Google Shape;33;p3">
            <a:extLst>
              <a:ext uri="{FF2B5EF4-FFF2-40B4-BE49-F238E27FC236}">
                <a16:creationId xmlns:a16="http://schemas.microsoft.com/office/drawing/2014/main" id="{B2EBE811-C999-2578-9087-DDBC12DDA2AC}"/>
              </a:ext>
            </a:extLst>
          </p:cNvPr>
          <p:cNvSpPr txBox="1"/>
          <p:nvPr/>
        </p:nvSpPr>
        <p:spPr>
          <a:xfrm>
            <a:off x="218678" y="-270644"/>
            <a:ext cx="6616462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Upcoming Events</a:t>
            </a:r>
            <a:endParaRPr lang="en-US" sz="51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AF20F62-A7AB-FCA7-257A-13FB9C82903C}"/>
              </a:ext>
            </a:extLst>
          </p:cNvPr>
          <p:cNvSpPr txBox="1"/>
          <p:nvPr/>
        </p:nvSpPr>
        <p:spPr>
          <a:xfrm>
            <a:off x="218677" y="1947060"/>
            <a:ext cx="963398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Board Meeting:  1900 Tuesday 01 October (Virtual)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General Meeting: 1900 Wednesday 09 October (</a:t>
            </a:r>
            <a:r>
              <a:rPr lang="en-US" sz="2400" dirty="0" err="1"/>
              <a:t>SqWires</a:t>
            </a:r>
            <a:r>
              <a:rPr lang="en-US" sz="2400" dirty="0"/>
              <a:t> Annex)</a:t>
            </a:r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National Night Out:  01 October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Masquerade Ball:  18 October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General Election:  05 November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Holiday Pet Parade:  07 December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Light Up the Square:  07 December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Holiday House Tour:  15 December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2"/>
          <p:cNvSpPr txBox="1"/>
          <p:nvPr/>
        </p:nvSpPr>
        <p:spPr>
          <a:xfrm>
            <a:off x="100013" y="1241448"/>
            <a:ext cx="5775008" cy="3477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1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Light Up the Square Committee</a:t>
            </a:r>
            <a:endParaRPr lang="en-US" dirty="0"/>
          </a:p>
          <a:p>
            <a:pPr marL="1257300" marR="0" lvl="2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u="sng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fundraising</a:t>
            </a:r>
            <a:r>
              <a:rPr lang="en-US" sz="2000" b="0" i="0" u="sng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@lafayettesquare.org</a:t>
            </a:r>
            <a:endParaRPr lang="en-US"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Holiday House Tour Committee</a:t>
            </a:r>
            <a:endParaRPr lang="en-US" dirty="0"/>
          </a:p>
          <a:p>
            <a:pPr marL="1257300" marR="0" lvl="2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u="sng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fundraising</a:t>
            </a:r>
            <a:r>
              <a:rPr lang="en-US" sz="2000" b="0" i="0" u="sng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@lafayettesquare.org</a:t>
            </a:r>
            <a:endParaRPr lang="en-US"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Holiday House Tour Home</a:t>
            </a:r>
            <a:endParaRPr lang="en-US" dirty="0"/>
          </a:p>
          <a:p>
            <a:pPr marL="1257300" marR="0" lvl="2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sng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fundraising@lafayettesquare.org</a:t>
            </a:r>
            <a:endParaRPr lang="en-US" sz="2000" b="0" i="0" u="sng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257300" marR="0" lvl="2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endParaRPr lang="en-US" sz="2000" u="sng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" name="Picture 1" descr="Shape&#10;&#10;Description automatically generated with medium confidence">
            <a:extLst>
              <a:ext uri="{FF2B5EF4-FFF2-40B4-BE49-F238E27FC236}">
                <a16:creationId xmlns:a16="http://schemas.microsoft.com/office/drawing/2014/main" id="{EEF7D187-6374-BA1F-A313-861B93F3AA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Google Shape;33;p3">
            <a:extLst>
              <a:ext uri="{FF2B5EF4-FFF2-40B4-BE49-F238E27FC236}">
                <a16:creationId xmlns:a16="http://schemas.microsoft.com/office/drawing/2014/main" id="{7AEFC9D3-0D91-D8F3-1851-1AD215A46FB6}"/>
              </a:ext>
            </a:extLst>
          </p:cNvPr>
          <p:cNvSpPr txBox="1"/>
          <p:nvPr/>
        </p:nvSpPr>
        <p:spPr>
          <a:xfrm>
            <a:off x="0" y="-729420"/>
            <a:ext cx="9027124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Upcoming Volunteer Opportunities</a:t>
            </a:r>
            <a:endParaRPr lang="en-US" sz="40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Google Shape;83;p12">
            <a:extLst>
              <a:ext uri="{FF2B5EF4-FFF2-40B4-BE49-F238E27FC236}">
                <a16:creationId xmlns:a16="http://schemas.microsoft.com/office/drawing/2014/main" id="{F24036C3-11BF-F367-834C-DFBECDB6B25A}"/>
              </a:ext>
            </a:extLst>
          </p:cNvPr>
          <p:cNvSpPr txBox="1"/>
          <p:nvPr/>
        </p:nvSpPr>
        <p:spPr>
          <a:xfrm>
            <a:off x="6142889" y="1727835"/>
            <a:ext cx="5775008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1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"/>
          <p:cNvSpPr txBox="1"/>
          <p:nvPr/>
        </p:nvSpPr>
        <p:spPr>
          <a:xfrm>
            <a:off x="638882" y="1874386"/>
            <a:ext cx="10909640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Welcome to our new neighbors!</a:t>
            </a:r>
            <a:endParaRPr lang="en-US" sz="51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B91FB775-C01B-6535-85AB-BC9D74D016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2990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"/>
          <p:cNvSpPr txBox="1"/>
          <p:nvPr/>
        </p:nvSpPr>
        <p:spPr>
          <a:xfrm>
            <a:off x="638882" y="2537326"/>
            <a:ext cx="10909640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August 2024 minutes</a:t>
            </a:r>
            <a:endParaRPr lang="en-US" sz="51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B91FB775-C01B-6535-85AB-BC9D74D016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9892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"/>
          <p:cNvSpPr txBox="1"/>
          <p:nvPr/>
        </p:nvSpPr>
        <p:spPr>
          <a:xfrm>
            <a:off x="638882" y="2160136"/>
            <a:ext cx="10909640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Alderwoman Cara Spencer</a:t>
            </a:r>
          </a:p>
        </p:txBody>
      </p:sp>
      <p:pic>
        <p:nvPicPr>
          <p:cNvPr id="2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3B53ADB9-6C39-87F8-A915-AAB818C997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Google Shape;33;p3">
            <a:extLst>
              <a:ext uri="{FF2B5EF4-FFF2-40B4-BE49-F238E27FC236}">
                <a16:creationId xmlns:a16="http://schemas.microsoft.com/office/drawing/2014/main" id="{854B9D78-DAE9-30E5-CA46-725122995FCA}"/>
              </a:ext>
            </a:extLst>
          </p:cNvPr>
          <p:cNvSpPr txBox="1"/>
          <p:nvPr/>
        </p:nvSpPr>
        <p:spPr>
          <a:xfrm>
            <a:off x="218678" y="-270644"/>
            <a:ext cx="5152318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Guest Speaker</a:t>
            </a:r>
            <a:endParaRPr lang="en-US" sz="51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1899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"/>
          <p:cNvSpPr txBox="1"/>
          <p:nvPr/>
        </p:nvSpPr>
        <p:spPr>
          <a:xfrm>
            <a:off x="638882" y="2457316"/>
            <a:ext cx="10909640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Police Report</a:t>
            </a:r>
          </a:p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Officer Rojas</a:t>
            </a:r>
            <a:endParaRPr lang="en-US" sz="51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70811BAF-469F-CBF6-EBB6-BE89DF861C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Google Shape;33;p3">
            <a:extLst>
              <a:ext uri="{FF2B5EF4-FFF2-40B4-BE49-F238E27FC236}">
                <a16:creationId xmlns:a16="http://schemas.microsoft.com/office/drawing/2014/main" id="{2677E8ED-DD4F-136E-6C6D-D626D4E620A5}"/>
              </a:ext>
            </a:extLst>
          </p:cNvPr>
          <p:cNvSpPr txBox="1"/>
          <p:nvPr/>
        </p:nvSpPr>
        <p:spPr>
          <a:xfrm>
            <a:off x="218678" y="-270644"/>
            <a:ext cx="5152318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Guest Speaker</a:t>
            </a:r>
            <a:endParaRPr lang="en-US" sz="51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15637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"/>
          <p:cNvSpPr txBox="1"/>
          <p:nvPr/>
        </p:nvSpPr>
        <p:spPr>
          <a:xfrm>
            <a:off x="638882" y="2457316"/>
            <a:ext cx="10909640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 fontScale="77500" lnSpcReduction="20000"/>
          </a:bodyPr>
          <a:lstStyle/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St. Louis Development Corporation</a:t>
            </a:r>
          </a:p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Neighborhood Manager</a:t>
            </a:r>
          </a:p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Ms. Lisa </a:t>
            </a:r>
            <a:r>
              <a:rPr lang="en-US" sz="51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Otke</a:t>
            </a:r>
            <a:endParaRPr lang="en-US" sz="5100" b="1" kern="1200" dirty="0">
              <a:solidFill>
                <a:schemeClr val="tx1"/>
              </a:solidFill>
              <a:latin typeface="+mj-lt"/>
              <a:ea typeface="+mj-ea"/>
              <a:cs typeface="+mj-cs"/>
              <a:sym typeface="Times New Roman"/>
            </a:endParaRPr>
          </a:p>
        </p:txBody>
      </p:sp>
      <p:pic>
        <p:nvPicPr>
          <p:cNvPr id="2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70811BAF-469F-CBF6-EBB6-BE89DF861C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Google Shape;33;p3">
            <a:extLst>
              <a:ext uri="{FF2B5EF4-FFF2-40B4-BE49-F238E27FC236}">
                <a16:creationId xmlns:a16="http://schemas.microsoft.com/office/drawing/2014/main" id="{2677E8ED-DD4F-136E-6C6D-D626D4E620A5}"/>
              </a:ext>
            </a:extLst>
          </p:cNvPr>
          <p:cNvSpPr txBox="1"/>
          <p:nvPr/>
        </p:nvSpPr>
        <p:spPr>
          <a:xfrm>
            <a:off x="218678" y="-270644"/>
            <a:ext cx="5152318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Guest Speaker</a:t>
            </a:r>
            <a:endParaRPr lang="en-US" sz="51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59133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"/>
          <p:cNvSpPr txBox="1"/>
          <p:nvPr/>
        </p:nvSpPr>
        <p:spPr>
          <a:xfrm>
            <a:off x="638882" y="2457316"/>
            <a:ext cx="10909640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 fontScale="70000" lnSpcReduction="20000"/>
          </a:bodyPr>
          <a:lstStyle/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St. Louis Neighborhood Stabilization Division</a:t>
            </a:r>
          </a:p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Neighborhood Improvement Specialist</a:t>
            </a:r>
          </a:p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Ms. Reign Harris</a:t>
            </a:r>
          </a:p>
        </p:txBody>
      </p:sp>
      <p:pic>
        <p:nvPicPr>
          <p:cNvPr id="2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70811BAF-469F-CBF6-EBB6-BE89DF861C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Google Shape;33;p3">
            <a:extLst>
              <a:ext uri="{FF2B5EF4-FFF2-40B4-BE49-F238E27FC236}">
                <a16:creationId xmlns:a16="http://schemas.microsoft.com/office/drawing/2014/main" id="{2677E8ED-DD4F-136E-6C6D-D626D4E620A5}"/>
              </a:ext>
            </a:extLst>
          </p:cNvPr>
          <p:cNvSpPr txBox="1"/>
          <p:nvPr/>
        </p:nvSpPr>
        <p:spPr>
          <a:xfrm>
            <a:off x="218678" y="-270644"/>
            <a:ext cx="5152318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Guest Speaker</a:t>
            </a:r>
            <a:endParaRPr lang="en-US" sz="51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59888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"/>
          <p:cNvSpPr txBox="1"/>
          <p:nvPr/>
        </p:nvSpPr>
        <p:spPr>
          <a:xfrm>
            <a:off x="638882" y="2457316"/>
            <a:ext cx="10909640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Barr Branch Library</a:t>
            </a:r>
          </a:p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Mr. Tiger Reed</a:t>
            </a:r>
          </a:p>
        </p:txBody>
      </p:sp>
      <p:pic>
        <p:nvPicPr>
          <p:cNvPr id="2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70811BAF-469F-CBF6-EBB6-BE89DF861C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Google Shape;33;p3">
            <a:extLst>
              <a:ext uri="{FF2B5EF4-FFF2-40B4-BE49-F238E27FC236}">
                <a16:creationId xmlns:a16="http://schemas.microsoft.com/office/drawing/2014/main" id="{2677E8ED-DD4F-136E-6C6D-D626D4E620A5}"/>
              </a:ext>
            </a:extLst>
          </p:cNvPr>
          <p:cNvSpPr txBox="1"/>
          <p:nvPr/>
        </p:nvSpPr>
        <p:spPr>
          <a:xfrm>
            <a:off x="218678" y="-270644"/>
            <a:ext cx="5152318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Guest Speaker</a:t>
            </a:r>
            <a:endParaRPr lang="en-US" sz="51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95588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776</TotalTime>
  <Words>378</Words>
  <Application>Microsoft Macintosh PowerPoint</Application>
  <PresentationFormat>Widescreen</PresentationFormat>
  <Paragraphs>124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Times New Roman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Budde.Erin</dc:creator>
  <cp:lastModifiedBy>C Budde</cp:lastModifiedBy>
  <cp:revision>47</cp:revision>
  <dcterms:created xsi:type="dcterms:W3CDTF">2024-01-06T15:10:06Z</dcterms:created>
  <dcterms:modified xsi:type="dcterms:W3CDTF">2024-09-09T12:39:09Z</dcterms:modified>
</cp:coreProperties>
</file>