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7"/>
  </p:notesMasterIdLst>
  <p:sldIdLst>
    <p:sldId id="289" r:id="rId6"/>
    <p:sldId id="259" r:id="rId7"/>
    <p:sldId id="261" r:id="rId8"/>
    <p:sldId id="262" r:id="rId9"/>
    <p:sldId id="263" r:id="rId10"/>
    <p:sldId id="264" r:id="rId11"/>
    <p:sldId id="269" r:id="rId12"/>
    <p:sldId id="291" r:id="rId13"/>
    <p:sldId id="265" r:id="rId14"/>
    <p:sldId id="266" r:id="rId15"/>
    <p:sldId id="267" r:id="rId16"/>
    <p:sldId id="268" r:id="rId17"/>
    <p:sldId id="270" r:id="rId18"/>
    <p:sldId id="271" r:id="rId19"/>
    <p:sldId id="272" r:id="rId20"/>
    <p:sldId id="295" r:id="rId21"/>
    <p:sldId id="273" r:id="rId22"/>
    <p:sldId id="275" r:id="rId23"/>
    <p:sldId id="293" r:id="rId24"/>
    <p:sldId id="294" r:id="rId25"/>
    <p:sldId id="29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CF62"/>
    <a:srgbClr val="105640"/>
    <a:srgbClr val="001D61"/>
    <a:srgbClr val="1F5D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847" autoAdjust="0"/>
    <p:restoredTop sz="94660"/>
  </p:normalViewPr>
  <p:slideViewPr>
    <p:cSldViewPr snapToGrid="0">
      <p:cViewPr varScale="1">
        <p:scale>
          <a:sx n="87" d="100"/>
          <a:sy n="87" d="100"/>
        </p:scale>
        <p:origin x="224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8D57D0-2FD7-2044-ABD6-07260E1F0F66}" type="datetimeFigureOut">
              <a:rPr lang="en-US" smtClean="0"/>
              <a:t>6/12/24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82D68F-6B56-F342-AE36-45A71B6F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67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CACBA-C08A-8128-4E88-46DE854B4D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75C31D-45BE-6B91-4406-A856651887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05799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39AF6-85FC-FD18-2DB9-C13CF53D4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A9F753-4033-1CCF-8AED-513B752C4F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259275"/>
            <a:ext cx="10515600" cy="181732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659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41AAA5-A11E-035A-C724-1EA01C139D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C20973-CEF5-F54A-EDF1-954183596B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0098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CACBA-C08A-8128-4E88-46DE854B4D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75C31D-45BE-6B91-4406-A856651887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22786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45C7D-45A0-EDC1-AF3B-84A3F3018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026E1-0EF4-B832-F6F0-31BCC661B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504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317A-4E83-5C86-E7B4-C79449097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54E3DC-BFC5-8FA2-0A0D-E975C2BDB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77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71D37-DF19-2FE1-8C40-BB01FA269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FCA88-D1D7-214F-BEA4-0465F47B5B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622867-50E0-9D94-4965-8AE04407B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330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87227-D16A-461A-AB40-0B704B60E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05F087-60FA-88BC-1625-658143C50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E38EEF-E2D1-00AB-31B8-77BB008BCB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C2909E-5A3C-299B-9DF4-222F3EE480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C47CA2-2F2A-2F5E-6A46-49429EA2A2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9868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A0F3F-0CFB-42CC-A066-380F4AD51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0577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820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F0179-83AB-CEAC-FA0A-A2303870D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68476-2275-90F3-65A8-A66E90A6B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7A5884-D1C9-AACD-6D26-0F0FCB3052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6881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45C7D-45A0-EDC1-AF3B-84A3F3018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026E1-0EF4-B832-F6F0-31BCC661B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59275"/>
            <a:ext cx="10515600" cy="181732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5896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42458-3C4A-FCB2-71AD-FF7F41796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0CC9BB-336A-E4AA-C44D-C5D6225AAB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496940-F505-B4CB-1E00-5169D766D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04850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39AF6-85FC-FD18-2DB9-C13CF53D4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A9F753-4033-1CCF-8AED-513B752C4F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21094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41AAA5-A11E-035A-C724-1EA01C139D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C20973-CEF5-F54A-EDF1-954183596B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5912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317A-4E83-5C86-E7B4-C79449097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54E3DC-BFC5-8FA2-0A0D-E975C2BDB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7594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71D37-DF19-2FE1-8C40-BB01FA269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FCA88-D1D7-214F-BEA4-0465F47B5B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622867-50E0-9D94-4965-8AE04407B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1209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87227-D16A-461A-AB40-0B704B60E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05F087-60FA-88BC-1625-658143C50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E38EEF-E2D1-00AB-31B8-77BB008BCB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C2909E-5A3C-299B-9DF4-222F3EE480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C47CA2-2F2A-2F5E-6A46-49429EA2A2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0608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A0F3F-0CFB-42CC-A066-380F4AD51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668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9969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F0179-83AB-CEAC-FA0A-A2303870D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68476-2275-90F3-65A8-A66E90A6B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7A5884-D1C9-AACD-6D26-0F0FCB3052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6886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42458-3C4A-FCB2-71AD-FF7F41796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0CC9BB-336A-E4AA-C44D-C5D6225AAB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496940-F505-B4CB-1E00-5169D766D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7410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7B2F288-7581-8591-64A3-06221D9055A5}"/>
              </a:ext>
            </a:extLst>
          </p:cNvPr>
          <p:cNvSpPr/>
          <p:nvPr userDrawn="1"/>
        </p:nvSpPr>
        <p:spPr>
          <a:xfrm>
            <a:off x="0" y="-47253"/>
            <a:ext cx="12192000" cy="5142955"/>
          </a:xfrm>
          <a:prstGeom prst="rect">
            <a:avLst/>
          </a:prstGeom>
          <a:solidFill>
            <a:srgbClr val="105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B3FE5E-0F92-F6AF-6E66-9EBBBE8C9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85654"/>
            <a:ext cx="10515600" cy="732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19E9C8-7A64-7030-4138-7452360D2AD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443" y="5103916"/>
            <a:ext cx="12733286" cy="267399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98971069-0716-79CE-DE13-EC00B7F9FD2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896" y="1375420"/>
            <a:ext cx="4378209" cy="1876376"/>
          </a:xfrm>
          <a:prstGeom prst="rect">
            <a:avLst/>
          </a:prstGeom>
        </p:spPr>
      </p:pic>
      <p:pic>
        <p:nvPicPr>
          <p:cNvPr id="15" name="Picture 14" descr="A circular logo with a ship on the water&#10;&#10;Description automatically generated">
            <a:extLst>
              <a:ext uri="{FF2B5EF4-FFF2-40B4-BE49-F238E27FC236}">
                <a16:creationId xmlns:a16="http://schemas.microsoft.com/office/drawing/2014/main" id="{471EC397-39B1-717A-75BD-739437D5166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089" y="5631755"/>
            <a:ext cx="846490" cy="88662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D708B21-C3CE-B79A-43E0-DCA191A8885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128577" y="5541485"/>
            <a:ext cx="3468273" cy="106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806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B3FE5E-0F92-F6AF-6E66-9EBBBE8C9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6223"/>
            <a:ext cx="10515600" cy="732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41328-51A5-58D9-8277-103E7BB0F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77936"/>
            <a:ext cx="10515600" cy="3333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19E9C8-7A64-7030-4138-7452360D2A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" t="9578" b="-1"/>
          <a:stretch/>
        </p:blipFill>
        <p:spPr>
          <a:xfrm>
            <a:off x="0" y="1009216"/>
            <a:ext cx="7182196" cy="1397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971069-0716-79CE-DE13-EC00B7F9FD2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916" y="200046"/>
            <a:ext cx="1655761" cy="70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13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1F5D4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18" Type="http://schemas.openxmlformats.org/officeDocument/2006/relationships/image" Target="../media/image26.png"/><Relationship Id="rId26" Type="http://schemas.openxmlformats.org/officeDocument/2006/relationships/image" Target="../media/image56.png"/><Relationship Id="rId3" Type="http://schemas.openxmlformats.org/officeDocument/2006/relationships/image" Target="../media/image40.png"/><Relationship Id="rId21" Type="http://schemas.openxmlformats.org/officeDocument/2006/relationships/image" Target="../media/image52.png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17" Type="http://schemas.openxmlformats.org/officeDocument/2006/relationships/image" Target="../media/image49.png"/><Relationship Id="rId25" Type="http://schemas.openxmlformats.org/officeDocument/2006/relationships/image" Target="../media/image55.png"/><Relationship Id="rId2" Type="http://schemas.openxmlformats.org/officeDocument/2006/relationships/image" Target="../media/image39.png"/><Relationship Id="rId16" Type="http://schemas.openxmlformats.org/officeDocument/2006/relationships/image" Target="../media/image48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24" Type="http://schemas.openxmlformats.org/officeDocument/2006/relationships/image" Target="../media/image54.png"/><Relationship Id="rId5" Type="http://schemas.openxmlformats.org/officeDocument/2006/relationships/image" Target="../media/image13.png"/><Relationship Id="rId15" Type="http://schemas.openxmlformats.org/officeDocument/2006/relationships/image" Target="../media/image32.png"/><Relationship Id="rId23" Type="http://schemas.openxmlformats.org/officeDocument/2006/relationships/image" Target="../media/image31.png"/><Relationship Id="rId28" Type="http://schemas.openxmlformats.org/officeDocument/2006/relationships/image" Target="../media/image58.png"/><Relationship Id="rId10" Type="http://schemas.openxmlformats.org/officeDocument/2006/relationships/image" Target="../media/image44.png"/><Relationship Id="rId19" Type="http://schemas.openxmlformats.org/officeDocument/2006/relationships/image" Target="../media/image50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53.png"/><Relationship Id="rId27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image" Target="../media/image11.png"/><Relationship Id="rId21" Type="http://schemas.openxmlformats.org/officeDocument/2006/relationships/image" Target="../media/image61.png"/><Relationship Id="rId7" Type="http://schemas.openxmlformats.org/officeDocument/2006/relationships/image" Target="../media/image15.png"/><Relationship Id="rId12" Type="http://schemas.openxmlformats.org/officeDocument/2006/relationships/image" Target="../media/image6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image" Target="../media/image59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36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g"/><Relationship Id="rId3" Type="http://schemas.openxmlformats.org/officeDocument/2006/relationships/image" Target="../media/image78.svg"/><Relationship Id="rId7" Type="http://schemas.openxmlformats.org/officeDocument/2006/relationships/image" Target="../media/image82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1.png"/><Relationship Id="rId11" Type="http://schemas.openxmlformats.org/officeDocument/2006/relationships/image" Target="../media/image86.jpg"/><Relationship Id="rId5" Type="http://schemas.openxmlformats.org/officeDocument/2006/relationships/image" Target="../media/image80.svg"/><Relationship Id="rId10" Type="http://schemas.openxmlformats.org/officeDocument/2006/relationships/image" Target="../media/image85.jpg"/><Relationship Id="rId4" Type="http://schemas.openxmlformats.org/officeDocument/2006/relationships/image" Target="../media/image79.png"/><Relationship Id="rId9" Type="http://schemas.openxmlformats.org/officeDocument/2006/relationships/image" Target="../media/image8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36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15CF61B-9DA4-E4CF-FDA5-8D84DC76D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</p:spTree>
    <p:extLst>
      <p:ext uri="{BB962C8B-B14F-4D97-AF65-F5344CB8AC3E}">
        <p14:creationId xmlns:p14="http://schemas.microsoft.com/office/powerpoint/2010/main" val="41158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27"/>
          <p:cNvSpPr txBox="1"/>
          <p:nvPr/>
        </p:nvSpPr>
        <p:spPr>
          <a:xfrm>
            <a:off x="8906368" y="418314"/>
            <a:ext cx="1537925" cy="205537"/>
          </a:xfrm>
          <a:prstGeom prst="rect">
            <a:avLst/>
          </a:prstGeom>
        </p:spPr>
        <p:txBody>
          <a:bodyPr vert="horz" wrap="square" lIns="0" tIns="6064" rIns="0" bIns="0" rtlCol="0">
            <a:spAutoFit/>
          </a:bodyPr>
          <a:lstStyle/>
          <a:p>
            <a:pPr marL="5775">
              <a:spcBef>
                <a:spcPts val="48"/>
              </a:spcBef>
            </a:pPr>
            <a:r>
              <a:rPr sz="1296" b="1" i="1" spc="-175" dirty="0">
                <a:solidFill>
                  <a:srgbClr val="FFFFFF"/>
                </a:solidFill>
                <a:latin typeface="Arial"/>
                <a:cs typeface="Arial"/>
              </a:rPr>
              <a:t>MetroLinkGreenLine.com</a:t>
            </a:r>
            <a:endParaRPr sz="1296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809400" y="5995668"/>
            <a:ext cx="627760" cy="209861"/>
          </a:xfrm>
          <a:prstGeom prst="rect">
            <a:avLst/>
          </a:prstGeom>
        </p:spPr>
        <p:txBody>
          <a:bodyPr vert="horz" wrap="square" lIns="0" tIns="30031" rIns="0" bIns="0" rtlCol="0">
            <a:spAutoFit/>
          </a:bodyPr>
          <a:lstStyle/>
          <a:p>
            <a:pPr marL="156205" marR="143790" indent="-9240">
              <a:lnSpc>
                <a:spcPts val="668"/>
              </a:lnSpc>
              <a:spcBef>
                <a:spcPts val="236"/>
              </a:spcBef>
            </a:pPr>
            <a:r>
              <a:rPr sz="637" b="1" spc="-82" dirty="0">
                <a:solidFill>
                  <a:srgbClr val="FFFFFF"/>
                </a:solidFill>
                <a:latin typeface="Arial"/>
                <a:cs typeface="Arial"/>
              </a:rPr>
              <a:t>Escanea</a:t>
            </a:r>
            <a:r>
              <a:rPr sz="637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37" b="1" spc="-43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637" b="1" spc="-73" dirty="0">
                <a:solidFill>
                  <a:srgbClr val="FFFFFF"/>
                </a:solidFill>
                <a:latin typeface="Arial"/>
                <a:cs typeface="Arial"/>
              </a:rPr>
              <a:t>código</a:t>
            </a:r>
            <a:r>
              <a:rPr sz="637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37" b="1" spc="-150" dirty="0">
                <a:solidFill>
                  <a:srgbClr val="FFFFFF"/>
                </a:solidFill>
                <a:latin typeface="Arial"/>
                <a:cs typeface="Arial"/>
              </a:rPr>
              <a:t>QR</a:t>
            </a:r>
            <a:endParaRPr sz="637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1982066" y="993804"/>
            <a:ext cx="2161353" cy="4375837"/>
            <a:chOff x="1005204" y="2185448"/>
            <a:chExt cx="4752975" cy="9622790"/>
          </a:xfrm>
        </p:grpSpPr>
        <p:sp>
          <p:nvSpPr>
            <p:cNvPr id="31" name="object 31"/>
            <p:cNvSpPr/>
            <p:nvPr/>
          </p:nvSpPr>
          <p:spPr>
            <a:xfrm>
              <a:off x="1005204" y="2185448"/>
              <a:ext cx="4752975" cy="9622790"/>
            </a:xfrm>
            <a:custGeom>
              <a:avLst/>
              <a:gdLst/>
              <a:ahLst/>
              <a:cxnLst/>
              <a:rect l="l" t="t" r="r" b="b"/>
              <a:pathLst>
                <a:path w="4752975" h="9622790">
                  <a:moveTo>
                    <a:pt x="4752427" y="0"/>
                  </a:moveTo>
                  <a:lnTo>
                    <a:pt x="0" y="0"/>
                  </a:lnTo>
                  <a:lnTo>
                    <a:pt x="0" y="9622603"/>
                  </a:lnTo>
                  <a:lnTo>
                    <a:pt x="4752427" y="9622603"/>
                  </a:lnTo>
                  <a:lnTo>
                    <a:pt x="4752427" y="0"/>
                  </a:lnTo>
                  <a:close/>
                </a:path>
              </a:pathLst>
            </a:custGeom>
            <a:solidFill>
              <a:srgbClr val="A3CF62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pic>
          <p:nvPicPr>
            <p:cNvPr id="32" name="object 3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6152" y="2341185"/>
              <a:ext cx="4406888" cy="381946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0993" y="6273431"/>
              <a:ext cx="4417212" cy="5352539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3307647" y="3746724"/>
            <a:ext cx="391844" cy="145684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 marR="189409">
              <a:lnSpc>
                <a:spcPct val="102600"/>
              </a:lnSpc>
              <a:spcBef>
                <a:spcPts val="50"/>
              </a:spcBef>
            </a:pPr>
            <a:r>
              <a:rPr sz="296" i="1" spc="45" dirty="0">
                <a:solidFill>
                  <a:srgbClr val="231F20"/>
                </a:solidFill>
                <a:latin typeface="Arial"/>
                <a:cs typeface="Arial"/>
              </a:rPr>
              <a:t>CityPark </a:t>
            </a:r>
            <a:r>
              <a:rPr sz="296" i="1" spc="52" dirty="0">
                <a:solidFill>
                  <a:srgbClr val="231F20"/>
                </a:solidFill>
                <a:latin typeface="Arial"/>
                <a:cs typeface="Arial"/>
              </a:rPr>
              <a:t>home</a:t>
            </a:r>
            <a:r>
              <a:rPr sz="296" i="1" spc="7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96" i="1" spc="36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endParaRPr sz="296">
              <a:latin typeface="Arial"/>
              <a:cs typeface="Arial"/>
            </a:endParaRPr>
          </a:p>
          <a:p>
            <a:pPr>
              <a:spcBef>
                <a:spcPts val="9"/>
              </a:spcBef>
            </a:pPr>
            <a:r>
              <a:rPr sz="296" i="1" spc="36" dirty="0">
                <a:solidFill>
                  <a:srgbClr val="231F20"/>
                </a:solidFill>
                <a:latin typeface="Arial"/>
                <a:cs typeface="Arial"/>
              </a:rPr>
              <a:t>St.</a:t>
            </a:r>
            <a:r>
              <a:rPr sz="296" i="1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96" i="1" spc="43" dirty="0">
                <a:solidFill>
                  <a:srgbClr val="231F20"/>
                </a:solidFill>
                <a:latin typeface="Arial"/>
                <a:cs typeface="Arial"/>
              </a:rPr>
              <a:t>Louis</a:t>
            </a:r>
            <a:r>
              <a:rPr sz="296" i="1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96" i="1" spc="48" dirty="0">
                <a:solidFill>
                  <a:srgbClr val="231F20"/>
                </a:solidFill>
                <a:latin typeface="Arial"/>
                <a:cs typeface="Arial"/>
              </a:rPr>
              <a:t>City</a:t>
            </a:r>
            <a:r>
              <a:rPr sz="296" i="1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96" i="1" spc="-11" dirty="0">
                <a:solidFill>
                  <a:srgbClr val="231F20"/>
                </a:solidFill>
                <a:latin typeface="Arial"/>
                <a:cs typeface="Arial"/>
              </a:rPr>
              <a:t>SC</a:t>
            </a:r>
            <a:endParaRPr sz="296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588673" y="4877581"/>
            <a:ext cx="372498" cy="62456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>
              <a:spcBef>
                <a:spcPts val="50"/>
              </a:spcBef>
            </a:pPr>
            <a:r>
              <a:rPr sz="364" spc="57" dirty="0">
                <a:solidFill>
                  <a:srgbClr val="231F20"/>
                </a:solidFill>
                <a:latin typeface="Arial"/>
                <a:cs typeface="Arial"/>
              </a:rPr>
              <a:t>Chippewa</a:t>
            </a:r>
            <a:r>
              <a:rPr sz="364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23" dirty="0">
                <a:solidFill>
                  <a:srgbClr val="231F2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615659" y="4442056"/>
            <a:ext cx="418121" cy="347374"/>
          </a:xfrm>
          <a:prstGeom prst="rect">
            <a:avLst/>
          </a:prstGeom>
        </p:spPr>
        <p:txBody>
          <a:bodyPr vert="horz" wrap="square" lIns="0" tIns="12417" rIns="0" bIns="0" rtlCol="0">
            <a:spAutoFit/>
          </a:bodyPr>
          <a:lstStyle/>
          <a:p>
            <a:pPr marL="130219" marR="2310" indent="-94704">
              <a:lnSpc>
                <a:spcPts val="395"/>
              </a:lnSpc>
              <a:spcBef>
                <a:spcPts val="98"/>
              </a:spcBef>
            </a:pPr>
            <a:r>
              <a:rPr sz="364" spc="48" dirty="0">
                <a:solidFill>
                  <a:srgbClr val="231F20"/>
                </a:solidFill>
                <a:latin typeface="Arial"/>
                <a:cs typeface="Arial"/>
              </a:rPr>
              <a:t>Gravois</a:t>
            </a:r>
            <a:r>
              <a:rPr sz="364" spc="9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2" dirty="0">
                <a:solidFill>
                  <a:srgbClr val="231F20"/>
                </a:solidFill>
                <a:latin typeface="Arial"/>
                <a:cs typeface="Arial"/>
              </a:rPr>
              <a:t>Ave./ Sidney</a:t>
            </a:r>
            <a:r>
              <a:rPr sz="364" spc="8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23" dirty="0">
                <a:solidFill>
                  <a:srgbClr val="231F2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  <a:p>
            <a:pPr marR="37535" algn="ctr">
              <a:spcBef>
                <a:spcPts val="375"/>
              </a:spcBef>
            </a:pPr>
            <a:r>
              <a:rPr sz="364" i="1" spc="48" dirty="0">
                <a:solidFill>
                  <a:srgbClr val="808080"/>
                </a:solidFill>
                <a:latin typeface="Arial"/>
                <a:cs typeface="Arial"/>
              </a:rPr>
              <a:t>Arsenal</a:t>
            </a:r>
            <a:r>
              <a:rPr sz="364" i="1" spc="91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364" i="1" spc="20" dirty="0">
                <a:solidFill>
                  <a:srgbClr val="80808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  <a:p>
            <a:pPr>
              <a:spcBef>
                <a:spcPts val="109"/>
              </a:spcBef>
            </a:pPr>
            <a:endParaRPr sz="364">
              <a:latin typeface="Arial"/>
              <a:cs typeface="Arial"/>
            </a:endParaRPr>
          </a:p>
          <a:p>
            <a:pPr marR="58036" algn="ctr">
              <a:spcBef>
                <a:spcPts val="2"/>
              </a:spcBef>
            </a:pPr>
            <a:r>
              <a:rPr sz="364" spc="52" dirty="0">
                <a:solidFill>
                  <a:srgbClr val="231F20"/>
                </a:solidFill>
                <a:latin typeface="Arial"/>
                <a:cs typeface="Arial"/>
              </a:rPr>
              <a:t>Cherokee</a:t>
            </a:r>
            <a:r>
              <a:rPr sz="364" spc="98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23" dirty="0">
                <a:solidFill>
                  <a:srgbClr val="231F2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700229" y="3250230"/>
            <a:ext cx="455371" cy="115130"/>
          </a:xfrm>
          <a:prstGeom prst="rect">
            <a:avLst/>
          </a:prstGeom>
        </p:spPr>
        <p:txBody>
          <a:bodyPr vert="horz" wrap="square" lIns="0" tIns="12417" rIns="0" bIns="0" rtlCol="0">
            <a:spAutoFit/>
          </a:bodyPr>
          <a:lstStyle/>
          <a:p>
            <a:pPr marR="2310" indent="92973">
              <a:lnSpc>
                <a:spcPts val="395"/>
              </a:lnSpc>
              <a:spcBef>
                <a:spcPts val="98"/>
              </a:spcBef>
            </a:pPr>
            <a:r>
              <a:rPr sz="364" spc="50" dirty="0">
                <a:solidFill>
                  <a:srgbClr val="231F20"/>
                </a:solidFill>
                <a:latin typeface="Arial"/>
                <a:cs typeface="Arial"/>
              </a:rPr>
              <a:t>Grand</a:t>
            </a:r>
            <a:r>
              <a:rPr sz="364" spc="8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9" dirty="0">
                <a:solidFill>
                  <a:srgbClr val="231F20"/>
                </a:solidFill>
                <a:latin typeface="Arial"/>
                <a:cs typeface="Arial"/>
              </a:rPr>
              <a:t>Blvd./ </a:t>
            </a:r>
            <a:r>
              <a:rPr sz="364" spc="57" dirty="0">
                <a:solidFill>
                  <a:srgbClr val="231F20"/>
                </a:solidFill>
                <a:latin typeface="Arial"/>
                <a:cs typeface="Arial"/>
              </a:rPr>
              <a:t>Fairground</a:t>
            </a:r>
            <a:r>
              <a:rPr sz="364" spc="10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34" dirty="0">
                <a:solidFill>
                  <a:srgbClr val="231F20"/>
                </a:solidFill>
                <a:latin typeface="Arial"/>
                <a:cs typeface="Arial"/>
              </a:rPr>
              <a:t>Park </a:t>
            </a:r>
            <a:endParaRPr sz="364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342441" y="3269285"/>
            <a:ext cx="351996" cy="109007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>
              <a:lnSpc>
                <a:spcPts val="434"/>
              </a:lnSpc>
              <a:spcBef>
                <a:spcPts val="50"/>
              </a:spcBef>
            </a:pPr>
            <a:r>
              <a:rPr sz="364" i="1" spc="43" dirty="0">
                <a:solidFill>
                  <a:srgbClr val="808080"/>
                </a:solidFill>
                <a:latin typeface="Arial"/>
                <a:cs typeface="Arial"/>
              </a:rPr>
              <a:t>Palm</a:t>
            </a:r>
            <a:r>
              <a:rPr sz="364" i="1" spc="84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364" i="1" spc="45" dirty="0">
                <a:solidFill>
                  <a:srgbClr val="808080"/>
                </a:solidFill>
                <a:latin typeface="Arial"/>
                <a:cs typeface="Arial"/>
              </a:rPr>
              <a:t>St./ </a:t>
            </a:r>
            <a:endParaRPr sz="364">
              <a:latin typeface="Arial"/>
              <a:cs typeface="Arial"/>
            </a:endParaRPr>
          </a:p>
          <a:p>
            <a:pPr>
              <a:lnSpc>
                <a:spcPts val="434"/>
              </a:lnSpc>
            </a:pPr>
            <a:r>
              <a:rPr sz="364" i="1" spc="48" dirty="0">
                <a:solidFill>
                  <a:srgbClr val="808080"/>
                </a:solidFill>
                <a:latin typeface="Arial"/>
                <a:cs typeface="Arial"/>
              </a:rPr>
              <a:t>Salisbury</a:t>
            </a:r>
            <a:r>
              <a:rPr sz="364" i="1" spc="9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364" i="1" spc="20" dirty="0">
                <a:solidFill>
                  <a:srgbClr val="80808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706706" y="4044922"/>
            <a:ext cx="419854" cy="360198"/>
          </a:xfrm>
          <a:prstGeom prst="rect">
            <a:avLst/>
          </a:prstGeom>
        </p:spPr>
        <p:txBody>
          <a:bodyPr vert="horz" wrap="square" lIns="0" tIns="12417" rIns="0" bIns="0" rtlCol="0">
            <a:spAutoFit/>
          </a:bodyPr>
          <a:lstStyle/>
          <a:p>
            <a:pPr marL="100768" marR="2310" indent="-3754">
              <a:lnSpc>
                <a:spcPts val="395"/>
              </a:lnSpc>
              <a:spcBef>
                <a:spcPts val="98"/>
              </a:spcBef>
            </a:pPr>
            <a:r>
              <a:rPr sz="364" spc="57" dirty="0">
                <a:solidFill>
                  <a:srgbClr val="231F20"/>
                </a:solidFill>
                <a:latin typeface="Arial"/>
                <a:cs typeface="Arial"/>
              </a:rPr>
              <a:t>Scott</a:t>
            </a:r>
            <a:r>
              <a:rPr sz="364" spc="8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2" dirty="0">
                <a:solidFill>
                  <a:srgbClr val="231F20"/>
                </a:solidFill>
                <a:latin typeface="Arial"/>
                <a:cs typeface="Arial"/>
              </a:rPr>
              <a:t>Ave./ </a:t>
            </a:r>
            <a:r>
              <a:rPr sz="364" spc="57" dirty="0">
                <a:solidFill>
                  <a:srgbClr val="231F20"/>
                </a:solidFill>
                <a:latin typeface="Arial"/>
                <a:cs typeface="Arial"/>
              </a:rPr>
              <a:t>Ewing</a:t>
            </a:r>
            <a:r>
              <a:rPr sz="364" spc="9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32" dirty="0">
                <a:solidFill>
                  <a:srgbClr val="231F20"/>
                </a:solidFill>
                <a:latin typeface="Arial"/>
                <a:cs typeface="Arial"/>
              </a:rPr>
              <a:t>Yard</a:t>
            </a:r>
            <a:endParaRPr sz="364">
              <a:latin typeface="Arial"/>
              <a:cs typeface="Arial"/>
            </a:endParaRPr>
          </a:p>
          <a:p>
            <a:pPr marL="112606">
              <a:spcBef>
                <a:spcPts val="161"/>
              </a:spcBef>
            </a:pPr>
            <a:r>
              <a:rPr sz="364" spc="43" dirty="0">
                <a:solidFill>
                  <a:srgbClr val="231F20"/>
                </a:solidFill>
                <a:latin typeface="Arial"/>
                <a:cs typeface="Arial"/>
              </a:rPr>
              <a:t>Park</a:t>
            </a:r>
            <a:r>
              <a:rPr sz="364" spc="9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32" dirty="0">
                <a:solidFill>
                  <a:srgbClr val="231F20"/>
                </a:solidFill>
                <a:latin typeface="Arial"/>
                <a:cs typeface="Arial"/>
              </a:rPr>
              <a:t>Ave.</a:t>
            </a:r>
            <a:endParaRPr sz="364">
              <a:latin typeface="Arial"/>
              <a:cs typeface="Arial"/>
            </a:endParaRPr>
          </a:p>
          <a:p>
            <a:pPr>
              <a:spcBef>
                <a:spcPts val="382"/>
              </a:spcBef>
            </a:pPr>
            <a:endParaRPr sz="364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364" i="1" spc="41" dirty="0">
                <a:solidFill>
                  <a:srgbClr val="808080"/>
                </a:solidFill>
                <a:latin typeface="Arial"/>
                <a:cs typeface="Arial"/>
              </a:rPr>
              <a:t>Russell</a:t>
            </a:r>
            <a:r>
              <a:rPr sz="364" i="1" spc="82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364" i="1" spc="41" dirty="0">
                <a:solidFill>
                  <a:srgbClr val="808080"/>
                </a:solidFill>
                <a:latin typeface="Arial"/>
                <a:cs typeface="Arial"/>
              </a:rPr>
              <a:t>Blvd. </a:t>
            </a:r>
            <a:endParaRPr sz="364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873923" y="3884135"/>
            <a:ext cx="290202" cy="62456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>
              <a:spcBef>
                <a:spcPts val="50"/>
              </a:spcBef>
            </a:pPr>
            <a:r>
              <a:rPr sz="364" spc="55" dirty="0">
                <a:solidFill>
                  <a:srgbClr val="231F20"/>
                </a:solidFill>
                <a:latin typeface="Arial"/>
                <a:cs typeface="Arial"/>
              </a:rPr>
              <a:t>Market</a:t>
            </a:r>
            <a:r>
              <a:rPr sz="364" spc="9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23" dirty="0">
                <a:solidFill>
                  <a:srgbClr val="231F2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858530" y="3412660"/>
            <a:ext cx="383181" cy="62456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>
              <a:spcBef>
                <a:spcPts val="50"/>
              </a:spcBef>
            </a:pPr>
            <a:r>
              <a:rPr sz="364" spc="34" dirty="0">
                <a:solidFill>
                  <a:srgbClr val="231F20"/>
                </a:solidFill>
                <a:latin typeface="Arial"/>
                <a:cs typeface="Arial"/>
              </a:rPr>
              <a:t>St.</a:t>
            </a:r>
            <a:r>
              <a:rPr sz="364" spc="8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0" dirty="0">
                <a:solidFill>
                  <a:srgbClr val="231F20"/>
                </a:solidFill>
                <a:latin typeface="Arial"/>
                <a:cs typeface="Arial"/>
              </a:rPr>
              <a:t>Louis</a:t>
            </a:r>
            <a:r>
              <a:rPr sz="364" spc="8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32" dirty="0">
                <a:solidFill>
                  <a:srgbClr val="231F20"/>
                </a:solidFill>
                <a:latin typeface="Arial"/>
                <a:cs typeface="Arial"/>
              </a:rPr>
              <a:t>Ave.</a:t>
            </a:r>
            <a:endParaRPr sz="364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312458" y="3526215"/>
            <a:ext cx="116947" cy="56505"/>
          </a:xfrm>
          <a:prstGeom prst="rect">
            <a:avLst/>
          </a:prstGeom>
        </p:spPr>
        <p:txBody>
          <a:bodyPr vert="horz" wrap="square" lIns="0" tIns="7508" rIns="0" bIns="0" rtlCol="0">
            <a:spAutoFit/>
          </a:bodyPr>
          <a:lstStyle/>
          <a:p>
            <a:pPr>
              <a:spcBef>
                <a:spcPts val="59"/>
              </a:spcBef>
            </a:pPr>
            <a:r>
              <a:rPr sz="318" i="1" spc="36" dirty="0">
                <a:solidFill>
                  <a:srgbClr val="231F20"/>
                </a:solidFill>
                <a:latin typeface="Arial"/>
                <a:cs typeface="Arial"/>
              </a:rPr>
              <a:t>NGA </a:t>
            </a:r>
            <a:endParaRPr sz="318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782219" y="3584783"/>
            <a:ext cx="431404" cy="256227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 marR="6640" algn="r">
              <a:spcBef>
                <a:spcPts val="50"/>
              </a:spcBef>
            </a:pPr>
            <a:r>
              <a:rPr sz="364" spc="32" dirty="0">
                <a:solidFill>
                  <a:srgbClr val="231F20"/>
                </a:solidFill>
                <a:latin typeface="Arial"/>
                <a:cs typeface="Arial"/>
              </a:rPr>
              <a:t>Cass</a:t>
            </a:r>
            <a:r>
              <a:rPr sz="364" spc="8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32" dirty="0">
                <a:solidFill>
                  <a:srgbClr val="231F20"/>
                </a:solidFill>
                <a:latin typeface="Arial"/>
                <a:cs typeface="Arial"/>
              </a:rPr>
              <a:t>Ave.</a:t>
            </a:r>
            <a:endParaRPr sz="364">
              <a:latin typeface="Arial"/>
              <a:cs typeface="Arial"/>
            </a:endParaRPr>
          </a:p>
          <a:p>
            <a:pPr>
              <a:spcBef>
                <a:spcPts val="161"/>
              </a:spcBef>
            </a:pPr>
            <a:endParaRPr sz="364">
              <a:latin typeface="Arial"/>
              <a:cs typeface="Arial"/>
            </a:endParaRPr>
          </a:p>
          <a:p>
            <a:pPr marR="2310" indent="150142" algn="r">
              <a:spcBef>
                <a:spcPts val="2"/>
              </a:spcBef>
            </a:pPr>
            <a:r>
              <a:rPr sz="364" spc="30" dirty="0">
                <a:solidFill>
                  <a:srgbClr val="231F20"/>
                </a:solidFill>
                <a:latin typeface="Arial"/>
                <a:cs typeface="Arial"/>
              </a:rPr>
              <a:t>Dr.</a:t>
            </a:r>
            <a:r>
              <a:rPr sz="364" spc="8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2" dirty="0">
                <a:solidFill>
                  <a:srgbClr val="231F20"/>
                </a:solidFill>
                <a:latin typeface="Arial"/>
                <a:cs typeface="Arial"/>
              </a:rPr>
              <a:t>Martin </a:t>
            </a:r>
            <a:r>
              <a:rPr sz="364" spc="57" dirty="0">
                <a:solidFill>
                  <a:srgbClr val="231F20"/>
                </a:solidFill>
                <a:latin typeface="Arial"/>
                <a:cs typeface="Arial"/>
              </a:rPr>
              <a:t>Luther</a:t>
            </a:r>
            <a:r>
              <a:rPr sz="364" spc="9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5" dirty="0">
                <a:solidFill>
                  <a:srgbClr val="231F20"/>
                </a:solidFill>
                <a:latin typeface="Arial"/>
                <a:cs typeface="Arial"/>
              </a:rPr>
              <a:t>King</a:t>
            </a:r>
            <a:r>
              <a:rPr sz="364" spc="9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18" dirty="0">
                <a:solidFill>
                  <a:srgbClr val="231F20"/>
                </a:solidFill>
                <a:latin typeface="Arial"/>
                <a:cs typeface="Arial"/>
              </a:rPr>
              <a:t>Dr.</a:t>
            </a:r>
            <a:endParaRPr sz="364">
              <a:latin typeface="Arial"/>
              <a:cs typeface="Arial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2966094" y="2853735"/>
            <a:ext cx="892839" cy="2440293"/>
            <a:chOff x="3169154" y="6275574"/>
            <a:chExt cx="1963420" cy="5366385"/>
          </a:xfrm>
        </p:grpSpPr>
        <p:sp>
          <p:nvSpPr>
            <p:cNvPr id="45" name="object 45"/>
            <p:cNvSpPr/>
            <p:nvPr/>
          </p:nvSpPr>
          <p:spPr>
            <a:xfrm>
              <a:off x="3184712" y="6291131"/>
              <a:ext cx="1932305" cy="5335270"/>
            </a:xfrm>
            <a:custGeom>
              <a:avLst/>
              <a:gdLst/>
              <a:ahLst/>
              <a:cxnLst/>
              <a:rect l="l" t="t" r="r" b="b"/>
              <a:pathLst>
                <a:path w="1932304" h="5335270">
                  <a:moveTo>
                    <a:pt x="0" y="5334839"/>
                  </a:moveTo>
                  <a:lnTo>
                    <a:pt x="184637" y="5044006"/>
                  </a:lnTo>
                  <a:lnTo>
                    <a:pt x="258945" y="4978668"/>
                  </a:lnTo>
                  <a:lnTo>
                    <a:pt x="471623" y="4859516"/>
                  </a:lnTo>
                  <a:lnTo>
                    <a:pt x="707357" y="4622497"/>
                  </a:lnTo>
                  <a:lnTo>
                    <a:pt x="1005875" y="4385478"/>
                  </a:lnTo>
                  <a:lnTo>
                    <a:pt x="1251857" y="4104900"/>
                  </a:lnTo>
                  <a:lnTo>
                    <a:pt x="1406882" y="3887099"/>
                  </a:lnTo>
                  <a:lnTo>
                    <a:pt x="1679774" y="3283662"/>
                  </a:lnTo>
                  <a:lnTo>
                    <a:pt x="1783548" y="2873685"/>
                  </a:lnTo>
                  <a:lnTo>
                    <a:pt x="1868104" y="2527769"/>
                  </a:lnTo>
                  <a:lnTo>
                    <a:pt x="1900137" y="2374021"/>
                  </a:lnTo>
                  <a:lnTo>
                    <a:pt x="1927041" y="2099852"/>
                  </a:lnTo>
                  <a:lnTo>
                    <a:pt x="1932164" y="1780839"/>
                  </a:lnTo>
                  <a:lnTo>
                    <a:pt x="1854017" y="1295269"/>
                  </a:lnTo>
                  <a:lnTo>
                    <a:pt x="1795080" y="900670"/>
                  </a:lnTo>
                  <a:lnTo>
                    <a:pt x="1752805" y="698240"/>
                  </a:lnTo>
                  <a:lnTo>
                    <a:pt x="1610590" y="252390"/>
                  </a:lnTo>
                  <a:lnTo>
                    <a:pt x="1474449" y="0"/>
                  </a:lnTo>
                </a:path>
              </a:pathLst>
            </a:custGeom>
            <a:ln w="30958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46" name="object 46"/>
            <p:cNvSpPr/>
            <p:nvPr/>
          </p:nvSpPr>
          <p:spPr>
            <a:xfrm>
              <a:off x="3201605" y="6291131"/>
              <a:ext cx="1915795" cy="5308600"/>
            </a:xfrm>
            <a:custGeom>
              <a:avLst/>
              <a:gdLst/>
              <a:ahLst/>
              <a:cxnLst/>
              <a:rect l="l" t="t" r="r" b="b"/>
              <a:pathLst>
                <a:path w="1915795" h="5308600">
                  <a:moveTo>
                    <a:pt x="0" y="5308229"/>
                  </a:moveTo>
                  <a:lnTo>
                    <a:pt x="167743" y="5044007"/>
                  </a:lnTo>
                  <a:lnTo>
                    <a:pt x="242051" y="4978669"/>
                  </a:lnTo>
                  <a:lnTo>
                    <a:pt x="454729" y="4859517"/>
                  </a:lnTo>
                  <a:lnTo>
                    <a:pt x="690464" y="4622498"/>
                  </a:lnTo>
                  <a:lnTo>
                    <a:pt x="988982" y="4385479"/>
                  </a:lnTo>
                  <a:lnTo>
                    <a:pt x="1234964" y="4104901"/>
                  </a:lnTo>
                  <a:lnTo>
                    <a:pt x="1389989" y="3887100"/>
                  </a:lnTo>
                  <a:lnTo>
                    <a:pt x="1662881" y="3283663"/>
                  </a:lnTo>
                  <a:lnTo>
                    <a:pt x="1766654" y="2873686"/>
                  </a:lnTo>
                  <a:lnTo>
                    <a:pt x="1851217" y="2527769"/>
                  </a:lnTo>
                  <a:lnTo>
                    <a:pt x="1883244" y="2374029"/>
                  </a:lnTo>
                  <a:lnTo>
                    <a:pt x="1910147" y="2099852"/>
                  </a:lnTo>
                  <a:lnTo>
                    <a:pt x="1915271" y="1780839"/>
                  </a:lnTo>
                  <a:lnTo>
                    <a:pt x="1837123" y="1295269"/>
                  </a:lnTo>
                  <a:lnTo>
                    <a:pt x="1778186" y="900664"/>
                  </a:lnTo>
                  <a:lnTo>
                    <a:pt x="1735912" y="698241"/>
                  </a:lnTo>
                  <a:lnTo>
                    <a:pt x="1593696" y="252390"/>
                  </a:lnTo>
                  <a:lnTo>
                    <a:pt x="1457555" y="0"/>
                  </a:lnTo>
                </a:path>
              </a:pathLst>
            </a:custGeom>
            <a:ln w="12900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pic>
          <p:nvPicPr>
            <p:cNvPr id="47" name="object 4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62668" y="7287435"/>
              <a:ext cx="91152" cy="128952"/>
            </a:xfrm>
            <a:prstGeom prst="rect">
              <a:avLst/>
            </a:prstGeom>
          </p:spPr>
        </p:pic>
      </p:grpSp>
      <p:sp>
        <p:nvSpPr>
          <p:cNvPr id="48" name="object 48"/>
          <p:cNvSpPr txBox="1"/>
          <p:nvPr/>
        </p:nvSpPr>
        <p:spPr>
          <a:xfrm>
            <a:off x="2557981" y="5164500"/>
            <a:ext cx="308105" cy="68215"/>
          </a:xfrm>
          <a:prstGeom prst="rect">
            <a:avLst/>
          </a:prstGeom>
        </p:spPr>
        <p:txBody>
          <a:bodyPr vert="horz" wrap="square" lIns="0" tIns="5198" rIns="0" bIns="0" rtlCol="0">
            <a:spAutoFit/>
          </a:bodyPr>
          <a:lstStyle/>
          <a:p>
            <a:pPr>
              <a:spcBef>
                <a:spcPts val="41"/>
              </a:spcBef>
            </a:pPr>
            <a:r>
              <a:rPr sz="409" spc="32" dirty="0">
                <a:solidFill>
                  <a:srgbClr val="666666"/>
                </a:solidFill>
                <a:latin typeface="Arial"/>
                <a:cs typeface="Arial"/>
              </a:rPr>
              <a:t>MISSOURI </a:t>
            </a:r>
            <a:endParaRPr sz="409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072165" y="5164500"/>
            <a:ext cx="274031" cy="68215"/>
          </a:xfrm>
          <a:prstGeom prst="rect">
            <a:avLst/>
          </a:prstGeom>
        </p:spPr>
        <p:txBody>
          <a:bodyPr vert="horz" wrap="square" lIns="0" tIns="5198" rIns="0" bIns="0" rtlCol="0">
            <a:spAutoFit/>
          </a:bodyPr>
          <a:lstStyle/>
          <a:p>
            <a:pPr>
              <a:spcBef>
                <a:spcPts val="41"/>
              </a:spcBef>
            </a:pPr>
            <a:r>
              <a:rPr sz="409" spc="41" dirty="0">
                <a:solidFill>
                  <a:srgbClr val="666666"/>
                </a:solidFill>
                <a:latin typeface="Arial"/>
                <a:cs typeface="Arial"/>
              </a:rPr>
              <a:t>ILLINOIS </a:t>
            </a:r>
            <a:endParaRPr sz="409">
              <a:latin typeface="Arial"/>
              <a:cs typeface="Arial"/>
            </a:endParaRPr>
          </a:p>
        </p:txBody>
      </p:sp>
      <p:pic>
        <p:nvPicPr>
          <p:cNvPr id="50" name="object 5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86448" y="4756294"/>
            <a:ext cx="96509" cy="100048"/>
          </a:xfrm>
          <a:prstGeom prst="rect">
            <a:avLst/>
          </a:prstGeom>
        </p:spPr>
      </p:pic>
      <p:sp>
        <p:nvSpPr>
          <p:cNvPr id="51" name="object 51"/>
          <p:cNvSpPr txBox="1"/>
          <p:nvPr/>
        </p:nvSpPr>
        <p:spPr>
          <a:xfrm>
            <a:off x="3206283" y="4774660"/>
            <a:ext cx="63238" cy="61581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>
              <a:spcBef>
                <a:spcPts val="43"/>
              </a:spcBef>
            </a:pPr>
            <a:r>
              <a:rPr sz="364" spc="-11" dirty="0">
                <a:solidFill>
                  <a:srgbClr val="FFFFFF"/>
                </a:solidFill>
                <a:latin typeface="Arial"/>
                <a:cs typeface="Arial"/>
              </a:rPr>
              <a:t>55</a:t>
            </a:r>
            <a:endParaRPr sz="364">
              <a:latin typeface="Arial"/>
              <a:cs typeface="Arial"/>
            </a:endParaRPr>
          </a:p>
        </p:txBody>
      </p:sp>
      <p:pic>
        <p:nvPicPr>
          <p:cNvPr id="52" name="object 5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76833" y="4175891"/>
            <a:ext cx="96509" cy="100048"/>
          </a:xfrm>
          <a:prstGeom prst="rect">
            <a:avLst/>
          </a:prstGeom>
        </p:spPr>
      </p:pic>
      <p:sp>
        <p:nvSpPr>
          <p:cNvPr id="53" name="object 53"/>
          <p:cNvSpPr txBox="1"/>
          <p:nvPr/>
        </p:nvSpPr>
        <p:spPr>
          <a:xfrm>
            <a:off x="2593676" y="4194258"/>
            <a:ext cx="68724" cy="61581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>
              <a:spcBef>
                <a:spcPts val="43"/>
              </a:spcBef>
            </a:pPr>
            <a:r>
              <a:rPr sz="364" spc="30" dirty="0">
                <a:solidFill>
                  <a:srgbClr val="FFFFFF"/>
                </a:solidFill>
                <a:latin typeface="Arial"/>
                <a:cs typeface="Arial"/>
              </a:rPr>
              <a:t>44</a:t>
            </a:r>
            <a:endParaRPr sz="364">
              <a:latin typeface="Arial"/>
              <a:cs typeface="Arial"/>
            </a:endParaRPr>
          </a:p>
        </p:txBody>
      </p:sp>
      <p:pic>
        <p:nvPicPr>
          <p:cNvPr id="54" name="object 5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34937" y="3882256"/>
            <a:ext cx="96509" cy="100048"/>
          </a:xfrm>
          <a:prstGeom prst="rect">
            <a:avLst/>
          </a:prstGeom>
        </p:spPr>
      </p:pic>
      <p:sp>
        <p:nvSpPr>
          <p:cNvPr id="55" name="object 55"/>
          <p:cNvSpPr txBox="1"/>
          <p:nvPr/>
        </p:nvSpPr>
        <p:spPr>
          <a:xfrm>
            <a:off x="2552378" y="3900623"/>
            <a:ext cx="67569" cy="61581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>
              <a:spcBef>
                <a:spcPts val="43"/>
              </a:spcBef>
            </a:pPr>
            <a:r>
              <a:rPr sz="364" spc="25" dirty="0">
                <a:solidFill>
                  <a:srgbClr val="FFFFFF"/>
                </a:solidFill>
                <a:latin typeface="Arial"/>
                <a:cs typeface="Arial"/>
              </a:rPr>
              <a:t>64</a:t>
            </a:r>
            <a:endParaRPr sz="364">
              <a:latin typeface="Arial"/>
              <a:cs typeface="Arial"/>
            </a:endParaRPr>
          </a:p>
        </p:txBody>
      </p:sp>
      <p:pic>
        <p:nvPicPr>
          <p:cNvPr id="56" name="object 5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23310" y="3082761"/>
            <a:ext cx="96509" cy="100048"/>
          </a:xfrm>
          <a:prstGeom prst="rect">
            <a:avLst/>
          </a:prstGeom>
        </p:spPr>
      </p:pic>
      <p:sp>
        <p:nvSpPr>
          <p:cNvPr id="57" name="object 57"/>
          <p:cNvSpPr txBox="1"/>
          <p:nvPr/>
        </p:nvSpPr>
        <p:spPr>
          <a:xfrm>
            <a:off x="3441327" y="3101128"/>
            <a:ext cx="65548" cy="61581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>
              <a:spcBef>
                <a:spcPts val="43"/>
              </a:spcBef>
            </a:pPr>
            <a:r>
              <a:rPr sz="364" spc="16" dirty="0">
                <a:solidFill>
                  <a:srgbClr val="FFFFFF"/>
                </a:solidFill>
                <a:latin typeface="Arial"/>
                <a:cs typeface="Arial"/>
              </a:rPr>
              <a:t>70</a:t>
            </a:r>
            <a:endParaRPr sz="364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 rot="16740000">
            <a:off x="2953781" y="4644084"/>
            <a:ext cx="301576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227" spc="32" dirty="0">
                <a:solidFill>
                  <a:srgbClr val="808080"/>
                </a:solidFill>
                <a:latin typeface="Arial"/>
                <a:cs typeface="Arial"/>
              </a:rPr>
              <a:t>JEFFERSON</a:t>
            </a:r>
            <a:r>
              <a:rPr sz="227" spc="59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341" spc="24" baseline="5555" dirty="0">
                <a:solidFill>
                  <a:srgbClr val="808080"/>
                </a:solidFill>
                <a:latin typeface="Arial"/>
                <a:cs typeface="Arial"/>
              </a:rPr>
              <a:t>AVE</a:t>
            </a:r>
            <a:endParaRPr sz="341" baseline="5555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 rot="18960000">
            <a:off x="2221727" y="4951730"/>
            <a:ext cx="249638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227" spc="27" dirty="0">
                <a:solidFill>
                  <a:srgbClr val="999999"/>
                </a:solidFill>
                <a:latin typeface="Arial"/>
                <a:cs typeface="Arial"/>
              </a:rPr>
              <a:t>GRAV</a:t>
            </a:r>
            <a:r>
              <a:rPr sz="341" spc="40" baseline="5555" dirty="0">
                <a:solidFill>
                  <a:srgbClr val="999999"/>
                </a:solidFill>
                <a:latin typeface="Arial"/>
                <a:cs typeface="Arial"/>
              </a:rPr>
              <a:t>OIS</a:t>
            </a:r>
            <a:r>
              <a:rPr sz="341" spc="78" baseline="55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341" spc="24" baseline="5555" dirty="0">
                <a:solidFill>
                  <a:srgbClr val="999999"/>
                </a:solidFill>
                <a:latin typeface="Arial"/>
                <a:cs typeface="Arial"/>
              </a:rPr>
              <a:t>AVE</a:t>
            </a:r>
            <a:endParaRPr sz="341" baseline="5555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 rot="16740000">
            <a:off x="2062131" y="4508338"/>
            <a:ext cx="394765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227" spc="32" dirty="0">
                <a:solidFill>
                  <a:srgbClr val="999999"/>
                </a:solidFill>
                <a:latin typeface="Arial"/>
                <a:cs typeface="Arial"/>
              </a:rPr>
              <a:t>KINGSHIG</a:t>
            </a:r>
            <a:r>
              <a:rPr sz="341" spc="47" baseline="5555" dirty="0">
                <a:solidFill>
                  <a:srgbClr val="999999"/>
                </a:solidFill>
                <a:latin typeface="Arial"/>
                <a:cs typeface="Arial"/>
              </a:rPr>
              <a:t>HWAY</a:t>
            </a:r>
            <a:r>
              <a:rPr sz="341" spc="89" baseline="55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341" spc="30" baseline="5555" dirty="0">
                <a:solidFill>
                  <a:srgbClr val="999999"/>
                </a:solidFill>
                <a:latin typeface="Arial"/>
                <a:cs typeface="Arial"/>
              </a:rPr>
              <a:t>BLVD</a:t>
            </a:r>
            <a:endParaRPr sz="341" baseline="5555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 rot="1680000">
            <a:off x="2592196" y="3013435"/>
            <a:ext cx="410601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341" spc="55" baseline="5555" dirty="0">
                <a:solidFill>
                  <a:srgbClr val="999999"/>
                </a:solidFill>
                <a:latin typeface="Arial"/>
                <a:cs typeface="Arial"/>
              </a:rPr>
              <a:t>NAT</a:t>
            </a:r>
            <a:r>
              <a:rPr sz="227" spc="36" dirty="0">
                <a:solidFill>
                  <a:srgbClr val="999999"/>
                </a:solidFill>
                <a:latin typeface="Arial"/>
                <a:cs typeface="Arial"/>
              </a:rPr>
              <a:t>URAL</a:t>
            </a:r>
            <a:r>
              <a:rPr sz="227" spc="61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27" dirty="0">
                <a:solidFill>
                  <a:srgbClr val="999999"/>
                </a:solidFill>
                <a:latin typeface="Arial"/>
                <a:cs typeface="Arial"/>
              </a:rPr>
              <a:t>BRIDGE</a:t>
            </a:r>
            <a:r>
              <a:rPr sz="227" spc="64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16" dirty="0">
                <a:solidFill>
                  <a:srgbClr val="999999"/>
                </a:solidFill>
                <a:latin typeface="Arial"/>
                <a:cs typeface="Arial"/>
              </a:rPr>
              <a:t>AVE</a:t>
            </a:r>
            <a:endParaRPr sz="227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 rot="840000">
            <a:off x="2358971" y="3754620"/>
            <a:ext cx="340381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341" spc="44" baseline="5555" dirty="0">
                <a:solidFill>
                  <a:srgbClr val="999999"/>
                </a:solidFill>
                <a:latin typeface="Arial"/>
                <a:cs typeface="Arial"/>
              </a:rPr>
              <a:t>FORE</a:t>
            </a:r>
            <a:r>
              <a:rPr sz="227" spc="30" dirty="0">
                <a:solidFill>
                  <a:srgbClr val="999999"/>
                </a:solidFill>
                <a:latin typeface="Arial"/>
                <a:cs typeface="Arial"/>
              </a:rPr>
              <a:t>ST</a:t>
            </a:r>
            <a:r>
              <a:rPr sz="227" spc="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27" dirty="0">
                <a:solidFill>
                  <a:srgbClr val="999999"/>
                </a:solidFill>
                <a:latin typeface="Arial"/>
                <a:cs typeface="Arial"/>
              </a:rPr>
              <a:t>PARK</a:t>
            </a:r>
            <a:r>
              <a:rPr sz="227" spc="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16" dirty="0">
                <a:solidFill>
                  <a:srgbClr val="999999"/>
                </a:solidFill>
                <a:latin typeface="Arial"/>
                <a:cs typeface="Arial"/>
              </a:rPr>
              <a:t>AVE</a:t>
            </a:r>
            <a:endParaRPr sz="227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 rot="780000">
            <a:off x="2637076" y="3987656"/>
            <a:ext cx="403690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341" spc="55" baseline="11111" dirty="0">
                <a:solidFill>
                  <a:srgbClr val="999999"/>
                </a:solidFill>
                <a:latin typeface="Arial"/>
                <a:cs typeface="Arial"/>
              </a:rPr>
              <a:t>Scott</a:t>
            </a:r>
            <a:r>
              <a:rPr sz="341" spc="95" baseline="11111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341" spc="55" baseline="11111" dirty="0">
                <a:solidFill>
                  <a:srgbClr val="999999"/>
                </a:solidFill>
                <a:latin typeface="Arial"/>
                <a:cs typeface="Arial"/>
              </a:rPr>
              <a:t>A</a:t>
            </a:r>
            <a:r>
              <a:rPr sz="341" spc="55" baseline="5555" dirty="0">
                <a:solidFill>
                  <a:srgbClr val="999999"/>
                </a:solidFill>
                <a:latin typeface="Arial"/>
                <a:cs typeface="Arial"/>
              </a:rPr>
              <a:t>ve./Ewing</a:t>
            </a:r>
            <a:r>
              <a:rPr sz="341" spc="99" baseline="55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20" dirty="0">
                <a:solidFill>
                  <a:srgbClr val="999999"/>
                </a:solidFill>
                <a:latin typeface="Arial"/>
                <a:cs typeface="Arial"/>
              </a:rPr>
              <a:t>Yard</a:t>
            </a:r>
            <a:endParaRPr sz="227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 rot="720000">
            <a:off x="3215931" y="3979301"/>
            <a:ext cx="286930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341" spc="44" baseline="5555" dirty="0">
                <a:solidFill>
                  <a:srgbClr val="999999"/>
                </a:solidFill>
                <a:latin typeface="Arial"/>
                <a:cs typeface="Arial"/>
              </a:rPr>
              <a:t>Transfer</a:t>
            </a:r>
            <a:r>
              <a:rPr sz="341" spc="89" baseline="55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341" spc="44" baseline="5555" dirty="0">
                <a:solidFill>
                  <a:srgbClr val="999999"/>
                </a:solidFill>
                <a:latin typeface="Arial"/>
                <a:cs typeface="Arial"/>
              </a:rPr>
              <a:t>S</a:t>
            </a:r>
            <a:r>
              <a:rPr sz="227" spc="30" dirty="0">
                <a:solidFill>
                  <a:srgbClr val="999999"/>
                </a:solidFill>
                <a:latin typeface="Arial"/>
                <a:cs typeface="Arial"/>
              </a:rPr>
              <a:t>tation</a:t>
            </a:r>
            <a:endParaRPr sz="227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3864052" y="3973962"/>
            <a:ext cx="208194" cy="88820"/>
          </a:xfrm>
          <a:prstGeom prst="rect">
            <a:avLst/>
          </a:prstGeom>
        </p:spPr>
        <p:txBody>
          <a:bodyPr vert="horz" wrap="square" lIns="0" tIns="4331" rIns="0" bIns="0" rtlCol="0">
            <a:spAutoFit/>
          </a:bodyPr>
          <a:lstStyle/>
          <a:p>
            <a:pPr marL="54860" marR="2310" indent="-55148">
              <a:lnSpc>
                <a:spcPct val="104400"/>
              </a:lnSpc>
              <a:spcBef>
                <a:spcPts val="34"/>
              </a:spcBef>
            </a:pPr>
            <a:r>
              <a:rPr sz="273" i="1" spc="36" dirty="0">
                <a:solidFill>
                  <a:srgbClr val="808080"/>
                </a:solidFill>
                <a:latin typeface="Arial"/>
                <a:cs typeface="Arial"/>
              </a:rPr>
              <a:t>MetroLink </a:t>
            </a:r>
            <a:r>
              <a:rPr sz="273" i="1" spc="41" dirty="0">
                <a:solidFill>
                  <a:srgbClr val="808080"/>
                </a:solidFill>
                <a:latin typeface="Arial"/>
                <a:cs typeface="Arial"/>
              </a:rPr>
              <a:t>to</a:t>
            </a:r>
            <a:r>
              <a:rPr sz="273" i="1" spc="59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73" i="1" spc="11" dirty="0">
                <a:solidFill>
                  <a:srgbClr val="808080"/>
                </a:solidFill>
                <a:latin typeface="Arial"/>
                <a:cs typeface="Arial"/>
              </a:rPr>
              <a:t>IL</a:t>
            </a:r>
            <a:r>
              <a:rPr sz="273" i="1" spc="227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endParaRPr sz="273">
              <a:latin typeface="Arial"/>
              <a:cs typeface="Arial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3035992" y="3977222"/>
            <a:ext cx="993616" cy="1244547"/>
            <a:chOff x="3322866" y="8746206"/>
            <a:chExt cx="2185035" cy="2736850"/>
          </a:xfrm>
        </p:grpSpPr>
        <p:sp>
          <p:nvSpPr>
            <p:cNvPr id="67" name="object 67"/>
            <p:cNvSpPr/>
            <p:nvPr/>
          </p:nvSpPr>
          <p:spPr>
            <a:xfrm>
              <a:off x="5283197" y="9000088"/>
              <a:ext cx="114935" cy="0"/>
            </a:xfrm>
            <a:custGeom>
              <a:avLst/>
              <a:gdLst/>
              <a:ahLst/>
              <a:cxnLst/>
              <a:rect l="l" t="t" r="r" b="b"/>
              <a:pathLst>
                <a:path w="114935">
                  <a:moveTo>
                    <a:pt x="0" y="0"/>
                  </a:moveTo>
                  <a:lnTo>
                    <a:pt x="114474" y="0"/>
                  </a:lnTo>
                </a:path>
              </a:pathLst>
            </a:custGeom>
            <a:ln w="20641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68" name="object 68"/>
            <p:cNvSpPr/>
            <p:nvPr/>
          </p:nvSpPr>
          <p:spPr>
            <a:xfrm>
              <a:off x="5386528" y="8962004"/>
              <a:ext cx="66040" cy="76200"/>
            </a:xfrm>
            <a:custGeom>
              <a:avLst/>
              <a:gdLst/>
              <a:ahLst/>
              <a:cxnLst/>
              <a:rect l="l" t="t" r="r" b="b"/>
              <a:pathLst>
                <a:path w="66039" h="76200">
                  <a:moveTo>
                    <a:pt x="0" y="0"/>
                  </a:moveTo>
                  <a:lnTo>
                    <a:pt x="0" y="76165"/>
                  </a:lnTo>
                  <a:lnTo>
                    <a:pt x="65952" y="380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pic>
          <p:nvPicPr>
            <p:cNvPr id="69" name="object 6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22866" y="10127391"/>
              <a:ext cx="91152" cy="12895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17095" y="9535703"/>
              <a:ext cx="91152" cy="128952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3334337" y="8812676"/>
              <a:ext cx="165735" cy="55880"/>
            </a:xfrm>
            <a:custGeom>
              <a:avLst/>
              <a:gdLst/>
              <a:ahLst/>
              <a:cxnLst/>
              <a:rect l="l" t="t" r="r" b="b"/>
              <a:pathLst>
                <a:path w="165735" h="55879">
                  <a:moveTo>
                    <a:pt x="165705" y="0"/>
                  </a:moveTo>
                  <a:lnTo>
                    <a:pt x="0" y="55837"/>
                  </a:lnTo>
                </a:path>
              </a:pathLst>
            </a:custGeom>
            <a:ln w="3175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72" name="object 72"/>
            <p:cNvSpPr/>
            <p:nvPr/>
          </p:nvSpPr>
          <p:spPr>
            <a:xfrm>
              <a:off x="3658635" y="8747793"/>
              <a:ext cx="101600" cy="114935"/>
            </a:xfrm>
            <a:custGeom>
              <a:avLst/>
              <a:gdLst/>
              <a:ahLst/>
              <a:cxnLst/>
              <a:rect l="l" t="t" r="r" b="b"/>
              <a:pathLst>
                <a:path w="101600" h="114934">
                  <a:moveTo>
                    <a:pt x="101092" y="0"/>
                  </a:moveTo>
                  <a:lnTo>
                    <a:pt x="0" y="114760"/>
                  </a:lnTo>
                </a:path>
              </a:pathLst>
            </a:custGeom>
            <a:ln w="3175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73" name="object 73"/>
            <p:cNvSpPr/>
            <p:nvPr/>
          </p:nvSpPr>
          <p:spPr>
            <a:xfrm>
              <a:off x="4065816" y="10815440"/>
              <a:ext cx="1442085" cy="667385"/>
            </a:xfrm>
            <a:custGeom>
              <a:avLst/>
              <a:gdLst/>
              <a:ahLst/>
              <a:cxnLst/>
              <a:rect l="l" t="t" r="r" b="b"/>
              <a:pathLst>
                <a:path w="1442085" h="667384">
                  <a:moveTo>
                    <a:pt x="1441750" y="0"/>
                  </a:moveTo>
                  <a:lnTo>
                    <a:pt x="0" y="0"/>
                  </a:lnTo>
                  <a:lnTo>
                    <a:pt x="0" y="667295"/>
                  </a:lnTo>
                  <a:lnTo>
                    <a:pt x="1441750" y="667295"/>
                  </a:lnTo>
                  <a:lnTo>
                    <a:pt x="14417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</p:grpSp>
      <p:sp>
        <p:nvSpPr>
          <p:cNvPr id="74" name="object 74"/>
          <p:cNvSpPr txBox="1"/>
          <p:nvPr/>
        </p:nvSpPr>
        <p:spPr>
          <a:xfrm>
            <a:off x="2154945" y="3843230"/>
            <a:ext cx="147844" cy="80625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 marR="2310">
              <a:lnSpc>
                <a:spcPct val="111700"/>
              </a:lnSpc>
              <a:spcBef>
                <a:spcPts val="43"/>
              </a:spcBef>
            </a:pPr>
            <a:r>
              <a:rPr sz="227" spc="25" dirty="0">
                <a:solidFill>
                  <a:srgbClr val="999999"/>
                </a:solidFill>
                <a:latin typeface="Arial"/>
                <a:cs typeface="Arial"/>
              </a:rPr>
              <a:t>FOREST</a:t>
            </a:r>
            <a:r>
              <a:rPr sz="227" spc="227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20" dirty="0">
                <a:solidFill>
                  <a:srgbClr val="999999"/>
                </a:solidFill>
                <a:latin typeface="Arial"/>
                <a:cs typeface="Arial"/>
              </a:rPr>
              <a:t>PARK</a:t>
            </a:r>
            <a:r>
              <a:rPr sz="227" spc="227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endParaRPr sz="227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3818467" y="3016346"/>
            <a:ext cx="196933" cy="109882"/>
          </a:xfrm>
          <a:prstGeom prst="rect">
            <a:avLst/>
          </a:prstGeom>
        </p:spPr>
        <p:txBody>
          <a:bodyPr vert="horz" wrap="square" lIns="0" tIns="7219" rIns="0" bIns="0" rtlCol="0">
            <a:spAutoFit/>
          </a:bodyPr>
          <a:lstStyle/>
          <a:p>
            <a:pPr marR="4620" algn="ctr">
              <a:lnSpc>
                <a:spcPts val="625"/>
              </a:lnSpc>
              <a:spcBef>
                <a:spcPts val="57"/>
              </a:spcBef>
            </a:pPr>
            <a:r>
              <a:rPr sz="523" b="1" spc="20" dirty="0">
                <a:latin typeface="Arial"/>
                <a:cs typeface="Arial"/>
              </a:rPr>
              <a:t>N</a:t>
            </a:r>
            <a:endParaRPr sz="523">
              <a:latin typeface="Arial"/>
              <a:cs typeface="Arial"/>
            </a:endParaRPr>
          </a:p>
          <a:p>
            <a:pPr marR="2310" algn="ctr">
              <a:lnSpc>
                <a:spcPts val="243"/>
              </a:lnSpc>
            </a:pPr>
            <a:r>
              <a:rPr sz="205" spc="30" dirty="0">
                <a:latin typeface="Arial"/>
                <a:cs typeface="Arial"/>
              </a:rPr>
              <a:t>Not</a:t>
            </a:r>
            <a:r>
              <a:rPr sz="205" spc="45" dirty="0">
                <a:latin typeface="Arial"/>
                <a:cs typeface="Arial"/>
              </a:rPr>
              <a:t> </a:t>
            </a:r>
            <a:r>
              <a:rPr sz="205" spc="30" dirty="0">
                <a:latin typeface="Arial"/>
                <a:cs typeface="Arial"/>
              </a:rPr>
              <a:t>to</a:t>
            </a:r>
            <a:r>
              <a:rPr sz="205" spc="48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Scale</a:t>
            </a:r>
            <a:r>
              <a:rPr sz="205" spc="227" dirty="0">
                <a:latin typeface="Arial"/>
                <a:cs typeface="Arial"/>
              </a:rPr>
              <a:t> </a:t>
            </a:r>
            <a:endParaRPr sz="205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3877121" y="2953958"/>
            <a:ext cx="77098" cy="102094"/>
          </a:xfrm>
          <a:prstGeom prst="rect">
            <a:avLst/>
          </a:prstGeom>
        </p:spPr>
        <p:txBody>
          <a:bodyPr vert="horz" wrap="square" lIns="0" tIns="7508" rIns="0" bIns="0" rtlCol="0">
            <a:spAutoFit/>
          </a:bodyPr>
          <a:lstStyle/>
          <a:p>
            <a:pPr>
              <a:spcBef>
                <a:spcPts val="59"/>
              </a:spcBef>
            </a:pPr>
            <a:r>
              <a:rPr sz="614" spc="-23" dirty="0">
                <a:latin typeface="Wingdings 3"/>
                <a:cs typeface="Wingdings 3"/>
              </a:rPr>
              <a:t></a:t>
            </a:r>
            <a:endParaRPr sz="614">
              <a:latin typeface="Wingdings 3"/>
              <a:cs typeface="Wingdings 3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3373840" y="4918179"/>
            <a:ext cx="655769" cy="280695"/>
          </a:xfrm>
          <a:prstGeom prst="rect">
            <a:avLst/>
          </a:prstGeom>
          <a:ln w="7741">
            <a:solidFill>
              <a:srgbClr val="999999"/>
            </a:solidFill>
          </a:ln>
        </p:spPr>
        <p:txBody>
          <a:bodyPr vert="horz" wrap="square" lIns="0" tIns="12994" rIns="0" bIns="0" rtlCol="0">
            <a:spAutoFit/>
          </a:bodyPr>
          <a:lstStyle/>
          <a:p>
            <a:pPr marL="20211">
              <a:spcBef>
                <a:spcPts val="102"/>
              </a:spcBef>
            </a:pPr>
            <a:r>
              <a:rPr sz="227" spc="30" dirty="0">
                <a:latin typeface="Arial"/>
                <a:cs typeface="Arial"/>
              </a:rPr>
              <a:t>LEGEND </a:t>
            </a:r>
            <a:endParaRPr sz="227" dirty="0">
              <a:latin typeface="Arial"/>
              <a:cs typeface="Arial"/>
            </a:endParaRPr>
          </a:p>
          <a:p>
            <a:pPr marL="110585" marR="173529">
              <a:lnSpc>
                <a:spcPct val="139200"/>
              </a:lnSpc>
              <a:spcBef>
                <a:spcPts val="75"/>
              </a:spcBef>
            </a:pPr>
            <a:r>
              <a:rPr sz="205" dirty="0">
                <a:latin typeface="Arial"/>
                <a:cs typeface="Arial"/>
              </a:rPr>
              <a:t>MetroLink</a:t>
            </a:r>
            <a:r>
              <a:rPr sz="205" spc="36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Green</a:t>
            </a:r>
            <a:r>
              <a:rPr sz="205" spc="39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Line</a:t>
            </a:r>
            <a:r>
              <a:rPr sz="205" spc="36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Station</a:t>
            </a:r>
            <a:r>
              <a:rPr sz="205" spc="227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Future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Design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Options</a:t>
            </a:r>
            <a:r>
              <a:rPr sz="205" spc="227" dirty="0">
                <a:latin typeface="Arial"/>
                <a:cs typeface="Arial"/>
              </a:rPr>
              <a:t> </a:t>
            </a:r>
            <a:endParaRPr sz="205" dirty="0">
              <a:latin typeface="Arial"/>
              <a:cs typeface="Arial"/>
            </a:endParaRPr>
          </a:p>
          <a:p>
            <a:pPr marL="110585" marR="19056">
              <a:lnSpc>
                <a:spcPct val="139200"/>
              </a:lnSpc>
            </a:pPr>
            <a:r>
              <a:rPr sz="205" dirty="0">
                <a:latin typeface="Arial"/>
                <a:cs typeface="Arial"/>
              </a:rPr>
              <a:t>St.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Louis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MetroLink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Green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Line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Alignment</a:t>
            </a:r>
            <a:r>
              <a:rPr sz="205" spc="227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Future</a:t>
            </a:r>
            <a:r>
              <a:rPr sz="205" spc="52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Extension</a:t>
            </a:r>
            <a:r>
              <a:rPr sz="205" spc="52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Alternatives</a:t>
            </a:r>
            <a:endParaRPr sz="205" dirty="0">
              <a:latin typeface="Arial"/>
              <a:cs typeface="Arial"/>
            </a:endParaRPr>
          </a:p>
          <a:p>
            <a:pPr marL="110585">
              <a:spcBef>
                <a:spcPts val="98"/>
              </a:spcBef>
            </a:pPr>
            <a:r>
              <a:rPr sz="205" dirty="0">
                <a:latin typeface="Arial"/>
                <a:cs typeface="Arial"/>
              </a:rPr>
              <a:t>Existing</a:t>
            </a:r>
            <a:r>
              <a:rPr sz="205" spc="77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MetroLink</a:t>
            </a:r>
            <a:r>
              <a:rPr sz="205" spc="227" dirty="0">
                <a:latin typeface="Arial"/>
                <a:cs typeface="Arial"/>
              </a:rPr>
              <a:t> </a:t>
            </a:r>
            <a:endParaRPr sz="205" dirty="0">
              <a:latin typeface="Arial"/>
              <a:cs typeface="Arial"/>
            </a:endParaRPr>
          </a:p>
        </p:txBody>
      </p:sp>
      <p:grpSp>
        <p:nvGrpSpPr>
          <p:cNvPr id="78" name="object 78"/>
          <p:cNvGrpSpPr/>
          <p:nvPr/>
        </p:nvGrpSpPr>
        <p:grpSpPr>
          <a:xfrm>
            <a:off x="2136666" y="3061590"/>
            <a:ext cx="1323377" cy="2124103"/>
            <a:chOff x="1345180" y="6732664"/>
            <a:chExt cx="2910205" cy="4671060"/>
          </a:xfrm>
        </p:grpSpPr>
        <p:sp>
          <p:nvSpPr>
            <p:cNvPr id="79" name="object 79"/>
            <p:cNvSpPr/>
            <p:nvPr/>
          </p:nvSpPr>
          <p:spPr>
            <a:xfrm>
              <a:off x="4132782" y="1129567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0" y="0"/>
                  </a:moveTo>
                  <a:lnTo>
                    <a:pt x="117329" y="0"/>
                  </a:lnTo>
                </a:path>
              </a:pathLst>
            </a:custGeom>
            <a:ln w="36124">
              <a:solidFill>
                <a:srgbClr val="FBB817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80" name="object 80"/>
            <p:cNvSpPr/>
            <p:nvPr/>
          </p:nvSpPr>
          <p:spPr>
            <a:xfrm>
              <a:off x="4132782" y="11199086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0" y="0"/>
                  </a:moveTo>
                  <a:lnTo>
                    <a:pt x="117329" y="0"/>
                  </a:lnTo>
                </a:path>
              </a:pathLst>
            </a:custGeom>
            <a:ln w="33541">
              <a:solidFill>
                <a:srgbClr val="205C40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81" name="object 81"/>
            <p:cNvSpPr/>
            <p:nvPr/>
          </p:nvSpPr>
          <p:spPr>
            <a:xfrm>
              <a:off x="4167708" y="10981690"/>
              <a:ext cx="47625" cy="47625"/>
            </a:xfrm>
            <a:custGeom>
              <a:avLst/>
              <a:gdLst/>
              <a:ahLst/>
              <a:cxnLst/>
              <a:rect l="l" t="t" r="r" b="b"/>
              <a:pathLst>
                <a:path w="47625" h="47625">
                  <a:moveTo>
                    <a:pt x="23734" y="0"/>
                  </a:moveTo>
                  <a:lnTo>
                    <a:pt x="14497" y="1864"/>
                  </a:lnTo>
                  <a:lnTo>
                    <a:pt x="6953" y="6950"/>
                  </a:lnTo>
                  <a:lnTo>
                    <a:pt x="1865" y="14494"/>
                  </a:lnTo>
                  <a:lnTo>
                    <a:pt x="0" y="23734"/>
                  </a:lnTo>
                  <a:lnTo>
                    <a:pt x="1865" y="32974"/>
                  </a:lnTo>
                  <a:lnTo>
                    <a:pt x="6953" y="40520"/>
                  </a:lnTo>
                  <a:lnTo>
                    <a:pt x="14497" y="45608"/>
                  </a:lnTo>
                  <a:lnTo>
                    <a:pt x="23734" y="47474"/>
                  </a:lnTo>
                  <a:lnTo>
                    <a:pt x="32977" y="45608"/>
                  </a:lnTo>
                  <a:lnTo>
                    <a:pt x="40523" y="40520"/>
                  </a:lnTo>
                  <a:lnTo>
                    <a:pt x="45609" y="32974"/>
                  </a:lnTo>
                  <a:lnTo>
                    <a:pt x="47474" y="23734"/>
                  </a:lnTo>
                  <a:lnTo>
                    <a:pt x="45609" y="14494"/>
                  </a:lnTo>
                  <a:lnTo>
                    <a:pt x="40523" y="6950"/>
                  </a:lnTo>
                  <a:lnTo>
                    <a:pt x="32977" y="1864"/>
                  </a:lnTo>
                  <a:lnTo>
                    <a:pt x="237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82" name="object 82"/>
            <p:cNvSpPr/>
            <p:nvPr/>
          </p:nvSpPr>
          <p:spPr>
            <a:xfrm>
              <a:off x="4167708" y="10981690"/>
              <a:ext cx="47625" cy="47625"/>
            </a:xfrm>
            <a:custGeom>
              <a:avLst/>
              <a:gdLst/>
              <a:ahLst/>
              <a:cxnLst/>
              <a:rect l="l" t="t" r="r" b="b"/>
              <a:pathLst>
                <a:path w="47625" h="47625">
                  <a:moveTo>
                    <a:pt x="47474" y="23734"/>
                  </a:moveTo>
                  <a:lnTo>
                    <a:pt x="45609" y="32974"/>
                  </a:lnTo>
                  <a:lnTo>
                    <a:pt x="40523" y="40520"/>
                  </a:lnTo>
                  <a:lnTo>
                    <a:pt x="32977" y="45608"/>
                  </a:lnTo>
                  <a:lnTo>
                    <a:pt x="23734" y="47474"/>
                  </a:lnTo>
                  <a:lnTo>
                    <a:pt x="14497" y="45608"/>
                  </a:lnTo>
                  <a:lnTo>
                    <a:pt x="6953" y="40520"/>
                  </a:lnTo>
                  <a:lnTo>
                    <a:pt x="1865" y="32974"/>
                  </a:lnTo>
                  <a:lnTo>
                    <a:pt x="0" y="23734"/>
                  </a:lnTo>
                  <a:lnTo>
                    <a:pt x="1865" y="14494"/>
                  </a:lnTo>
                  <a:lnTo>
                    <a:pt x="6953" y="6950"/>
                  </a:lnTo>
                  <a:lnTo>
                    <a:pt x="14497" y="1864"/>
                  </a:lnTo>
                  <a:lnTo>
                    <a:pt x="23734" y="0"/>
                  </a:lnTo>
                  <a:lnTo>
                    <a:pt x="32977" y="1864"/>
                  </a:lnTo>
                  <a:lnTo>
                    <a:pt x="40523" y="6950"/>
                  </a:lnTo>
                  <a:lnTo>
                    <a:pt x="45609" y="14494"/>
                  </a:lnTo>
                  <a:lnTo>
                    <a:pt x="47474" y="23734"/>
                  </a:lnTo>
                  <a:close/>
                </a:path>
              </a:pathLst>
            </a:custGeom>
            <a:ln w="14575">
              <a:solidFill>
                <a:srgbClr val="A4D65E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83" name="object 83"/>
            <p:cNvSpPr/>
            <p:nvPr/>
          </p:nvSpPr>
          <p:spPr>
            <a:xfrm>
              <a:off x="4116794" y="11391694"/>
              <a:ext cx="138430" cy="12065"/>
            </a:xfrm>
            <a:custGeom>
              <a:avLst/>
              <a:gdLst/>
              <a:ahLst/>
              <a:cxnLst/>
              <a:rect l="l" t="t" r="r" b="b"/>
              <a:pathLst>
                <a:path w="138429" h="12065">
                  <a:moveTo>
                    <a:pt x="0" y="11538"/>
                  </a:moveTo>
                  <a:lnTo>
                    <a:pt x="138048" y="11538"/>
                  </a:lnTo>
                  <a:lnTo>
                    <a:pt x="138048" y="0"/>
                  </a:lnTo>
                  <a:lnTo>
                    <a:pt x="0" y="0"/>
                  </a:lnTo>
                  <a:lnTo>
                    <a:pt x="0" y="11538"/>
                  </a:lnTo>
                  <a:close/>
                </a:path>
              </a:pathLst>
            </a:custGeom>
            <a:solidFill>
              <a:srgbClr val="0071BC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84" name="object 84"/>
            <p:cNvSpPr/>
            <p:nvPr/>
          </p:nvSpPr>
          <p:spPr>
            <a:xfrm>
              <a:off x="4116794" y="11381320"/>
              <a:ext cx="138430" cy="12065"/>
            </a:xfrm>
            <a:custGeom>
              <a:avLst/>
              <a:gdLst/>
              <a:ahLst/>
              <a:cxnLst/>
              <a:rect l="l" t="t" r="r" b="b"/>
              <a:pathLst>
                <a:path w="138429" h="12065">
                  <a:moveTo>
                    <a:pt x="0" y="11510"/>
                  </a:moveTo>
                  <a:lnTo>
                    <a:pt x="138048" y="11510"/>
                  </a:lnTo>
                  <a:lnTo>
                    <a:pt x="138048" y="0"/>
                  </a:lnTo>
                  <a:lnTo>
                    <a:pt x="0" y="0"/>
                  </a:lnTo>
                  <a:lnTo>
                    <a:pt x="0" y="11510"/>
                  </a:lnTo>
                  <a:close/>
                </a:path>
              </a:pathLst>
            </a:custGeom>
            <a:solidFill>
              <a:srgbClr val="C1272D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pic>
          <p:nvPicPr>
            <p:cNvPr id="85" name="object 8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59408" y="11059269"/>
              <a:ext cx="64074" cy="90649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45180" y="6732664"/>
              <a:ext cx="1044526" cy="432382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82362" y="7859781"/>
              <a:ext cx="195644" cy="195672"/>
            </a:xfrm>
            <a:prstGeom prst="rect">
              <a:avLst/>
            </a:prstGeom>
          </p:spPr>
        </p:pic>
      </p:grpSp>
      <p:grpSp>
        <p:nvGrpSpPr>
          <p:cNvPr id="88" name="object 88"/>
          <p:cNvGrpSpPr/>
          <p:nvPr/>
        </p:nvGrpSpPr>
        <p:grpSpPr>
          <a:xfrm>
            <a:off x="4748137" y="993804"/>
            <a:ext cx="2161353" cy="4375837"/>
            <a:chOff x="7088000" y="2185448"/>
            <a:chExt cx="4752975" cy="9622790"/>
          </a:xfrm>
        </p:grpSpPr>
        <p:sp>
          <p:nvSpPr>
            <p:cNvPr id="89" name="object 89"/>
            <p:cNvSpPr/>
            <p:nvPr/>
          </p:nvSpPr>
          <p:spPr>
            <a:xfrm>
              <a:off x="7088000" y="2185448"/>
              <a:ext cx="4752975" cy="9622790"/>
            </a:xfrm>
            <a:custGeom>
              <a:avLst/>
              <a:gdLst/>
              <a:ahLst/>
              <a:cxnLst/>
              <a:rect l="l" t="t" r="r" b="b"/>
              <a:pathLst>
                <a:path w="4752975" h="9622790">
                  <a:moveTo>
                    <a:pt x="4752427" y="0"/>
                  </a:moveTo>
                  <a:lnTo>
                    <a:pt x="0" y="0"/>
                  </a:lnTo>
                  <a:lnTo>
                    <a:pt x="0" y="9622603"/>
                  </a:lnTo>
                  <a:lnTo>
                    <a:pt x="4752427" y="9622603"/>
                  </a:lnTo>
                  <a:lnTo>
                    <a:pt x="4752427" y="0"/>
                  </a:lnTo>
                  <a:close/>
                </a:path>
              </a:pathLst>
            </a:custGeom>
            <a:solidFill>
              <a:srgbClr val="A3CF62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pic>
          <p:nvPicPr>
            <p:cNvPr id="90" name="object 9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258948" y="2341185"/>
              <a:ext cx="4406888" cy="3819457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253789" y="6273431"/>
              <a:ext cx="4417212" cy="5352539"/>
            </a:xfrm>
            <a:prstGeom prst="rect">
              <a:avLst/>
            </a:prstGeom>
          </p:spPr>
        </p:pic>
      </p:grpSp>
      <p:sp>
        <p:nvSpPr>
          <p:cNvPr id="92" name="object 92"/>
          <p:cNvSpPr txBox="1"/>
          <p:nvPr/>
        </p:nvSpPr>
        <p:spPr>
          <a:xfrm>
            <a:off x="6073719" y="3746724"/>
            <a:ext cx="391844" cy="145684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 marR="189409">
              <a:lnSpc>
                <a:spcPct val="102600"/>
              </a:lnSpc>
              <a:spcBef>
                <a:spcPts val="50"/>
              </a:spcBef>
            </a:pPr>
            <a:r>
              <a:rPr sz="296" i="1" spc="45" dirty="0">
                <a:solidFill>
                  <a:srgbClr val="231F20"/>
                </a:solidFill>
                <a:latin typeface="Arial"/>
                <a:cs typeface="Arial"/>
              </a:rPr>
              <a:t>CityPark </a:t>
            </a:r>
            <a:r>
              <a:rPr sz="296" i="1" spc="52" dirty="0">
                <a:solidFill>
                  <a:srgbClr val="231F20"/>
                </a:solidFill>
                <a:latin typeface="Arial"/>
                <a:cs typeface="Arial"/>
              </a:rPr>
              <a:t>home</a:t>
            </a:r>
            <a:r>
              <a:rPr sz="296" i="1" spc="7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96" i="1" spc="36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endParaRPr sz="296">
              <a:latin typeface="Arial"/>
              <a:cs typeface="Arial"/>
            </a:endParaRPr>
          </a:p>
          <a:p>
            <a:pPr>
              <a:spcBef>
                <a:spcPts val="9"/>
              </a:spcBef>
            </a:pPr>
            <a:r>
              <a:rPr sz="296" i="1" spc="36" dirty="0">
                <a:solidFill>
                  <a:srgbClr val="231F20"/>
                </a:solidFill>
                <a:latin typeface="Arial"/>
                <a:cs typeface="Arial"/>
              </a:rPr>
              <a:t>St.</a:t>
            </a:r>
            <a:r>
              <a:rPr sz="296" i="1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96" i="1" spc="43" dirty="0">
                <a:solidFill>
                  <a:srgbClr val="231F20"/>
                </a:solidFill>
                <a:latin typeface="Arial"/>
                <a:cs typeface="Arial"/>
              </a:rPr>
              <a:t>Louis</a:t>
            </a:r>
            <a:r>
              <a:rPr sz="296" i="1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96" i="1" spc="48" dirty="0">
                <a:solidFill>
                  <a:srgbClr val="231F20"/>
                </a:solidFill>
                <a:latin typeface="Arial"/>
                <a:cs typeface="Arial"/>
              </a:rPr>
              <a:t>City</a:t>
            </a:r>
            <a:r>
              <a:rPr sz="296" i="1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96" i="1" spc="-11" dirty="0">
                <a:solidFill>
                  <a:srgbClr val="231F20"/>
                </a:solidFill>
                <a:latin typeface="Arial"/>
                <a:cs typeface="Arial"/>
              </a:rPr>
              <a:t>SC</a:t>
            </a:r>
            <a:endParaRPr sz="296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5354745" y="4877581"/>
            <a:ext cx="372498" cy="62456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>
              <a:spcBef>
                <a:spcPts val="50"/>
              </a:spcBef>
            </a:pPr>
            <a:r>
              <a:rPr sz="364" spc="57" dirty="0">
                <a:solidFill>
                  <a:srgbClr val="231F20"/>
                </a:solidFill>
                <a:latin typeface="Arial"/>
                <a:cs typeface="Arial"/>
              </a:rPr>
              <a:t>Chippewa</a:t>
            </a:r>
            <a:r>
              <a:rPr sz="364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23" dirty="0">
                <a:solidFill>
                  <a:srgbClr val="231F2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5381731" y="4442056"/>
            <a:ext cx="418121" cy="347374"/>
          </a:xfrm>
          <a:prstGeom prst="rect">
            <a:avLst/>
          </a:prstGeom>
        </p:spPr>
        <p:txBody>
          <a:bodyPr vert="horz" wrap="square" lIns="0" tIns="12417" rIns="0" bIns="0" rtlCol="0">
            <a:spAutoFit/>
          </a:bodyPr>
          <a:lstStyle/>
          <a:p>
            <a:pPr marL="130219" marR="2310" indent="-94704">
              <a:lnSpc>
                <a:spcPts val="395"/>
              </a:lnSpc>
              <a:spcBef>
                <a:spcPts val="98"/>
              </a:spcBef>
            </a:pPr>
            <a:r>
              <a:rPr sz="364" spc="48" dirty="0">
                <a:solidFill>
                  <a:srgbClr val="231F20"/>
                </a:solidFill>
                <a:latin typeface="Arial"/>
                <a:cs typeface="Arial"/>
              </a:rPr>
              <a:t>Gravois</a:t>
            </a:r>
            <a:r>
              <a:rPr sz="364" spc="9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2" dirty="0">
                <a:solidFill>
                  <a:srgbClr val="231F20"/>
                </a:solidFill>
                <a:latin typeface="Arial"/>
                <a:cs typeface="Arial"/>
              </a:rPr>
              <a:t>Ave./ Sidney</a:t>
            </a:r>
            <a:r>
              <a:rPr sz="364" spc="8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23" dirty="0">
                <a:solidFill>
                  <a:srgbClr val="231F2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  <a:p>
            <a:pPr marR="37535" algn="ctr">
              <a:spcBef>
                <a:spcPts val="375"/>
              </a:spcBef>
            </a:pPr>
            <a:r>
              <a:rPr sz="364" i="1" spc="48" dirty="0">
                <a:solidFill>
                  <a:srgbClr val="808080"/>
                </a:solidFill>
                <a:latin typeface="Arial"/>
                <a:cs typeface="Arial"/>
              </a:rPr>
              <a:t>Arsenal</a:t>
            </a:r>
            <a:r>
              <a:rPr sz="364" i="1" spc="91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364" i="1" spc="20" dirty="0">
                <a:solidFill>
                  <a:srgbClr val="80808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  <a:p>
            <a:pPr>
              <a:spcBef>
                <a:spcPts val="109"/>
              </a:spcBef>
            </a:pPr>
            <a:endParaRPr sz="364">
              <a:latin typeface="Arial"/>
              <a:cs typeface="Arial"/>
            </a:endParaRPr>
          </a:p>
          <a:p>
            <a:pPr marR="58036" algn="ctr">
              <a:spcBef>
                <a:spcPts val="2"/>
              </a:spcBef>
            </a:pPr>
            <a:r>
              <a:rPr sz="364" spc="52" dirty="0">
                <a:solidFill>
                  <a:srgbClr val="231F20"/>
                </a:solidFill>
                <a:latin typeface="Arial"/>
                <a:cs typeface="Arial"/>
              </a:rPr>
              <a:t>Cherokee</a:t>
            </a:r>
            <a:r>
              <a:rPr sz="364" spc="98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23" dirty="0">
                <a:solidFill>
                  <a:srgbClr val="231F2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5466302" y="3250230"/>
            <a:ext cx="455371" cy="115130"/>
          </a:xfrm>
          <a:prstGeom prst="rect">
            <a:avLst/>
          </a:prstGeom>
        </p:spPr>
        <p:txBody>
          <a:bodyPr vert="horz" wrap="square" lIns="0" tIns="12417" rIns="0" bIns="0" rtlCol="0">
            <a:spAutoFit/>
          </a:bodyPr>
          <a:lstStyle/>
          <a:p>
            <a:pPr marR="2310" indent="92973">
              <a:lnSpc>
                <a:spcPts val="395"/>
              </a:lnSpc>
              <a:spcBef>
                <a:spcPts val="98"/>
              </a:spcBef>
            </a:pPr>
            <a:r>
              <a:rPr sz="364" spc="50" dirty="0">
                <a:solidFill>
                  <a:srgbClr val="231F20"/>
                </a:solidFill>
                <a:latin typeface="Arial"/>
                <a:cs typeface="Arial"/>
              </a:rPr>
              <a:t>Grand</a:t>
            </a:r>
            <a:r>
              <a:rPr sz="364" spc="8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9" dirty="0">
                <a:solidFill>
                  <a:srgbClr val="231F20"/>
                </a:solidFill>
                <a:latin typeface="Arial"/>
                <a:cs typeface="Arial"/>
              </a:rPr>
              <a:t>Blvd./ </a:t>
            </a:r>
            <a:r>
              <a:rPr sz="364" spc="57" dirty="0">
                <a:solidFill>
                  <a:srgbClr val="231F20"/>
                </a:solidFill>
                <a:latin typeface="Arial"/>
                <a:cs typeface="Arial"/>
              </a:rPr>
              <a:t>Fairground</a:t>
            </a:r>
            <a:r>
              <a:rPr sz="364" spc="10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34" dirty="0">
                <a:solidFill>
                  <a:srgbClr val="231F20"/>
                </a:solidFill>
                <a:latin typeface="Arial"/>
                <a:cs typeface="Arial"/>
              </a:rPr>
              <a:t>Park </a:t>
            </a:r>
            <a:endParaRPr sz="364"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6108513" y="3269285"/>
            <a:ext cx="351996" cy="109007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>
              <a:lnSpc>
                <a:spcPts val="434"/>
              </a:lnSpc>
              <a:spcBef>
                <a:spcPts val="50"/>
              </a:spcBef>
            </a:pPr>
            <a:r>
              <a:rPr sz="364" i="1" spc="43" dirty="0">
                <a:solidFill>
                  <a:srgbClr val="808080"/>
                </a:solidFill>
                <a:latin typeface="Arial"/>
                <a:cs typeface="Arial"/>
              </a:rPr>
              <a:t>Palm</a:t>
            </a:r>
            <a:r>
              <a:rPr sz="364" i="1" spc="84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364" i="1" spc="45" dirty="0">
                <a:solidFill>
                  <a:srgbClr val="808080"/>
                </a:solidFill>
                <a:latin typeface="Arial"/>
                <a:cs typeface="Arial"/>
              </a:rPr>
              <a:t>St./ </a:t>
            </a:r>
            <a:endParaRPr sz="364">
              <a:latin typeface="Arial"/>
              <a:cs typeface="Arial"/>
            </a:endParaRPr>
          </a:p>
          <a:p>
            <a:pPr>
              <a:lnSpc>
                <a:spcPts val="434"/>
              </a:lnSpc>
            </a:pPr>
            <a:r>
              <a:rPr sz="364" i="1" spc="48" dirty="0">
                <a:solidFill>
                  <a:srgbClr val="808080"/>
                </a:solidFill>
                <a:latin typeface="Arial"/>
                <a:cs typeface="Arial"/>
              </a:rPr>
              <a:t>Salisbury</a:t>
            </a:r>
            <a:r>
              <a:rPr sz="364" i="1" spc="9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364" i="1" spc="20" dirty="0">
                <a:solidFill>
                  <a:srgbClr val="80808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5472778" y="4044922"/>
            <a:ext cx="419854" cy="360198"/>
          </a:xfrm>
          <a:prstGeom prst="rect">
            <a:avLst/>
          </a:prstGeom>
        </p:spPr>
        <p:txBody>
          <a:bodyPr vert="horz" wrap="square" lIns="0" tIns="12417" rIns="0" bIns="0" rtlCol="0">
            <a:spAutoFit/>
          </a:bodyPr>
          <a:lstStyle/>
          <a:p>
            <a:pPr marL="100768" marR="2310" indent="-3754">
              <a:lnSpc>
                <a:spcPts val="395"/>
              </a:lnSpc>
              <a:spcBef>
                <a:spcPts val="98"/>
              </a:spcBef>
            </a:pPr>
            <a:r>
              <a:rPr sz="364" spc="57" dirty="0">
                <a:solidFill>
                  <a:srgbClr val="231F20"/>
                </a:solidFill>
                <a:latin typeface="Arial"/>
                <a:cs typeface="Arial"/>
              </a:rPr>
              <a:t>Scott</a:t>
            </a:r>
            <a:r>
              <a:rPr sz="364" spc="8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2" dirty="0">
                <a:solidFill>
                  <a:srgbClr val="231F20"/>
                </a:solidFill>
                <a:latin typeface="Arial"/>
                <a:cs typeface="Arial"/>
              </a:rPr>
              <a:t>Ave./ </a:t>
            </a:r>
            <a:r>
              <a:rPr sz="364" spc="57" dirty="0">
                <a:solidFill>
                  <a:srgbClr val="231F20"/>
                </a:solidFill>
                <a:latin typeface="Arial"/>
                <a:cs typeface="Arial"/>
              </a:rPr>
              <a:t>Ewing</a:t>
            </a:r>
            <a:r>
              <a:rPr sz="364" spc="9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34" dirty="0">
                <a:solidFill>
                  <a:srgbClr val="231F20"/>
                </a:solidFill>
                <a:latin typeface="Arial"/>
                <a:cs typeface="Arial"/>
              </a:rPr>
              <a:t>Yard</a:t>
            </a:r>
            <a:endParaRPr sz="364">
              <a:latin typeface="Arial"/>
              <a:cs typeface="Arial"/>
            </a:endParaRPr>
          </a:p>
          <a:p>
            <a:pPr marL="112606">
              <a:spcBef>
                <a:spcPts val="161"/>
              </a:spcBef>
            </a:pPr>
            <a:r>
              <a:rPr sz="364" spc="43" dirty="0">
                <a:solidFill>
                  <a:srgbClr val="231F20"/>
                </a:solidFill>
                <a:latin typeface="Arial"/>
                <a:cs typeface="Arial"/>
              </a:rPr>
              <a:t>Park</a:t>
            </a:r>
            <a:r>
              <a:rPr sz="364" spc="9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32" dirty="0">
                <a:solidFill>
                  <a:srgbClr val="231F20"/>
                </a:solidFill>
                <a:latin typeface="Arial"/>
                <a:cs typeface="Arial"/>
              </a:rPr>
              <a:t>Ave.</a:t>
            </a:r>
            <a:endParaRPr sz="364">
              <a:latin typeface="Arial"/>
              <a:cs typeface="Arial"/>
            </a:endParaRPr>
          </a:p>
          <a:p>
            <a:pPr>
              <a:spcBef>
                <a:spcPts val="382"/>
              </a:spcBef>
            </a:pPr>
            <a:endParaRPr sz="364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364" i="1" spc="41" dirty="0">
                <a:solidFill>
                  <a:srgbClr val="808080"/>
                </a:solidFill>
                <a:latin typeface="Arial"/>
                <a:cs typeface="Arial"/>
              </a:rPr>
              <a:t>Russell</a:t>
            </a:r>
            <a:r>
              <a:rPr sz="364" i="1" spc="82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364" i="1" spc="41" dirty="0">
                <a:solidFill>
                  <a:srgbClr val="808080"/>
                </a:solidFill>
                <a:latin typeface="Arial"/>
                <a:cs typeface="Arial"/>
              </a:rPr>
              <a:t>Blvd. </a:t>
            </a:r>
            <a:endParaRPr sz="364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5639995" y="3884135"/>
            <a:ext cx="290202" cy="62456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>
              <a:spcBef>
                <a:spcPts val="50"/>
              </a:spcBef>
            </a:pPr>
            <a:r>
              <a:rPr sz="364" spc="55" dirty="0">
                <a:solidFill>
                  <a:srgbClr val="231F20"/>
                </a:solidFill>
                <a:latin typeface="Arial"/>
                <a:cs typeface="Arial"/>
              </a:rPr>
              <a:t>Market</a:t>
            </a:r>
            <a:r>
              <a:rPr sz="364" spc="9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23" dirty="0">
                <a:solidFill>
                  <a:srgbClr val="231F2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5624602" y="3412660"/>
            <a:ext cx="383181" cy="62456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>
              <a:spcBef>
                <a:spcPts val="50"/>
              </a:spcBef>
            </a:pPr>
            <a:r>
              <a:rPr sz="364" spc="34" dirty="0">
                <a:solidFill>
                  <a:srgbClr val="231F20"/>
                </a:solidFill>
                <a:latin typeface="Arial"/>
                <a:cs typeface="Arial"/>
              </a:rPr>
              <a:t>St.</a:t>
            </a:r>
            <a:r>
              <a:rPr sz="364" spc="8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0" dirty="0">
                <a:solidFill>
                  <a:srgbClr val="231F20"/>
                </a:solidFill>
                <a:latin typeface="Arial"/>
                <a:cs typeface="Arial"/>
              </a:rPr>
              <a:t>Louis</a:t>
            </a:r>
            <a:r>
              <a:rPr sz="364" spc="8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32" dirty="0">
                <a:solidFill>
                  <a:srgbClr val="231F20"/>
                </a:solidFill>
                <a:latin typeface="Arial"/>
                <a:cs typeface="Arial"/>
              </a:rPr>
              <a:t>Ave.</a:t>
            </a:r>
            <a:endParaRPr sz="364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6078530" y="3526215"/>
            <a:ext cx="116947" cy="56505"/>
          </a:xfrm>
          <a:prstGeom prst="rect">
            <a:avLst/>
          </a:prstGeom>
        </p:spPr>
        <p:txBody>
          <a:bodyPr vert="horz" wrap="square" lIns="0" tIns="7508" rIns="0" bIns="0" rtlCol="0">
            <a:spAutoFit/>
          </a:bodyPr>
          <a:lstStyle/>
          <a:p>
            <a:pPr>
              <a:spcBef>
                <a:spcPts val="59"/>
              </a:spcBef>
            </a:pPr>
            <a:r>
              <a:rPr sz="318" i="1" spc="36" dirty="0">
                <a:solidFill>
                  <a:srgbClr val="231F20"/>
                </a:solidFill>
                <a:latin typeface="Arial"/>
                <a:cs typeface="Arial"/>
              </a:rPr>
              <a:t>NGA </a:t>
            </a:r>
            <a:endParaRPr sz="318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5548291" y="3584783"/>
            <a:ext cx="431404" cy="256227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 marR="6640" algn="r">
              <a:spcBef>
                <a:spcPts val="50"/>
              </a:spcBef>
            </a:pPr>
            <a:r>
              <a:rPr sz="364" spc="32" dirty="0">
                <a:solidFill>
                  <a:srgbClr val="231F20"/>
                </a:solidFill>
                <a:latin typeface="Arial"/>
                <a:cs typeface="Arial"/>
              </a:rPr>
              <a:t>Cass</a:t>
            </a:r>
            <a:r>
              <a:rPr sz="364" spc="8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32" dirty="0">
                <a:solidFill>
                  <a:srgbClr val="231F20"/>
                </a:solidFill>
                <a:latin typeface="Arial"/>
                <a:cs typeface="Arial"/>
              </a:rPr>
              <a:t>Ave.</a:t>
            </a:r>
            <a:endParaRPr sz="364">
              <a:latin typeface="Arial"/>
              <a:cs typeface="Arial"/>
            </a:endParaRPr>
          </a:p>
          <a:p>
            <a:pPr>
              <a:spcBef>
                <a:spcPts val="161"/>
              </a:spcBef>
            </a:pPr>
            <a:endParaRPr sz="364">
              <a:latin typeface="Arial"/>
              <a:cs typeface="Arial"/>
            </a:endParaRPr>
          </a:p>
          <a:p>
            <a:pPr marR="2310" indent="150142" algn="r">
              <a:spcBef>
                <a:spcPts val="2"/>
              </a:spcBef>
            </a:pPr>
            <a:r>
              <a:rPr sz="364" spc="30" dirty="0">
                <a:solidFill>
                  <a:srgbClr val="231F20"/>
                </a:solidFill>
                <a:latin typeface="Arial"/>
                <a:cs typeface="Arial"/>
              </a:rPr>
              <a:t>Dr.</a:t>
            </a:r>
            <a:r>
              <a:rPr sz="364" spc="8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2" dirty="0">
                <a:solidFill>
                  <a:srgbClr val="231F20"/>
                </a:solidFill>
                <a:latin typeface="Arial"/>
                <a:cs typeface="Arial"/>
              </a:rPr>
              <a:t>Martin </a:t>
            </a:r>
            <a:r>
              <a:rPr sz="364" spc="57" dirty="0">
                <a:solidFill>
                  <a:srgbClr val="231F20"/>
                </a:solidFill>
                <a:latin typeface="Arial"/>
                <a:cs typeface="Arial"/>
              </a:rPr>
              <a:t>Luther</a:t>
            </a:r>
            <a:r>
              <a:rPr sz="364" spc="9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5" dirty="0">
                <a:solidFill>
                  <a:srgbClr val="231F20"/>
                </a:solidFill>
                <a:latin typeface="Arial"/>
                <a:cs typeface="Arial"/>
              </a:rPr>
              <a:t>King</a:t>
            </a:r>
            <a:r>
              <a:rPr sz="364" spc="9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18" dirty="0">
                <a:solidFill>
                  <a:srgbClr val="231F20"/>
                </a:solidFill>
                <a:latin typeface="Arial"/>
                <a:cs typeface="Arial"/>
              </a:rPr>
              <a:t>Dr.</a:t>
            </a:r>
            <a:endParaRPr sz="364">
              <a:latin typeface="Arial"/>
              <a:cs typeface="Arial"/>
            </a:endParaRPr>
          </a:p>
        </p:txBody>
      </p:sp>
      <p:grpSp>
        <p:nvGrpSpPr>
          <p:cNvPr id="102" name="object 102"/>
          <p:cNvGrpSpPr/>
          <p:nvPr/>
        </p:nvGrpSpPr>
        <p:grpSpPr>
          <a:xfrm>
            <a:off x="5732166" y="2853735"/>
            <a:ext cx="892839" cy="2440293"/>
            <a:chOff x="9251952" y="6275574"/>
            <a:chExt cx="1963420" cy="5366385"/>
          </a:xfrm>
        </p:grpSpPr>
        <p:sp>
          <p:nvSpPr>
            <p:cNvPr id="103" name="object 103"/>
            <p:cNvSpPr/>
            <p:nvPr/>
          </p:nvSpPr>
          <p:spPr>
            <a:xfrm>
              <a:off x="9267509" y="6291131"/>
              <a:ext cx="1932305" cy="5335270"/>
            </a:xfrm>
            <a:custGeom>
              <a:avLst/>
              <a:gdLst/>
              <a:ahLst/>
              <a:cxnLst/>
              <a:rect l="l" t="t" r="r" b="b"/>
              <a:pathLst>
                <a:path w="1932304" h="5335270">
                  <a:moveTo>
                    <a:pt x="0" y="5334839"/>
                  </a:moveTo>
                  <a:lnTo>
                    <a:pt x="184637" y="5044006"/>
                  </a:lnTo>
                  <a:lnTo>
                    <a:pt x="258945" y="4978668"/>
                  </a:lnTo>
                  <a:lnTo>
                    <a:pt x="471623" y="4859516"/>
                  </a:lnTo>
                  <a:lnTo>
                    <a:pt x="707357" y="4622497"/>
                  </a:lnTo>
                  <a:lnTo>
                    <a:pt x="1005875" y="4385478"/>
                  </a:lnTo>
                  <a:lnTo>
                    <a:pt x="1251857" y="4104900"/>
                  </a:lnTo>
                  <a:lnTo>
                    <a:pt x="1406882" y="3887099"/>
                  </a:lnTo>
                  <a:lnTo>
                    <a:pt x="1679774" y="3283662"/>
                  </a:lnTo>
                  <a:lnTo>
                    <a:pt x="1783548" y="2873685"/>
                  </a:lnTo>
                  <a:lnTo>
                    <a:pt x="1868104" y="2527769"/>
                  </a:lnTo>
                  <a:lnTo>
                    <a:pt x="1900137" y="2374021"/>
                  </a:lnTo>
                  <a:lnTo>
                    <a:pt x="1927041" y="2099852"/>
                  </a:lnTo>
                  <a:lnTo>
                    <a:pt x="1932164" y="1780839"/>
                  </a:lnTo>
                  <a:lnTo>
                    <a:pt x="1854017" y="1295269"/>
                  </a:lnTo>
                  <a:lnTo>
                    <a:pt x="1795080" y="900670"/>
                  </a:lnTo>
                  <a:lnTo>
                    <a:pt x="1752805" y="698240"/>
                  </a:lnTo>
                  <a:lnTo>
                    <a:pt x="1610590" y="252390"/>
                  </a:lnTo>
                  <a:lnTo>
                    <a:pt x="1474449" y="0"/>
                  </a:lnTo>
                </a:path>
              </a:pathLst>
            </a:custGeom>
            <a:ln w="30958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104" name="object 104"/>
            <p:cNvSpPr/>
            <p:nvPr/>
          </p:nvSpPr>
          <p:spPr>
            <a:xfrm>
              <a:off x="9284403" y="6291131"/>
              <a:ext cx="1915795" cy="5308600"/>
            </a:xfrm>
            <a:custGeom>
              <a:avLst/>
              <a:gdLst/>
              <a:ahLst/>
              <a:cxnLst/>
              <a:rect l="l" t="t" r="r" b="b"/>
              <a:pathLst>
                <a:path w="1915795" h="5308600">
                  <a:moveTo>
                    <a:pt x="0" y="5308229"/>
                  </a:moveTo>
                  <a:lnTo>
                    <a:pt x="167743" y="5044007"/>
                  </a:lnTo>
                  <a:lnTo>
                    <a:pt x="242051" y="4978669"/>
                  </a:lnTo>
                  <a:lnTo>
                    <a:pt x="454722" y="4859517"/>
                  </a:lnTo>
                  <a:lnTo>
                    <a:pt x="690464" y="4622498"/>
                  </a:lnTo>
                  <a:lnTo>
                    <a:pt x="988982" y="4385479"/>
                  </a:lnTo>
                  <a:lnTo>
                    <a:pt x="1234964" y="4104901"/>
                  </a:lnTo>
                  <a:lnTo>
                    <a:pt x="1389989" y="3887100"/>
                  </a:lnTo>
                  <a:lnTo>
                    <a:pt x="1662881" y="3283663"/>
                  </a:lnTo>
                  <a:lnTo>
                    <a:pt x="1766654" y="2873686"/>
                  </a:lnTo>
                  <a:lnTo>
                    <a:pt x="1851217" y="2527769"/>
                  </a:lnTo>
                  <a:lnTo>
                    <a:pt x="1883244" y="2374029"/>
                  </a:lnTo>
                  <a:lnTo>
                    <a:pt x="1910147" y="2099852"/>
                  </a:lnTo>
                  <a:lnTo>
                    <a:pt x="1915271" y="1780839"/>
                  </a:lnTo>
                  <a:lnTo>
                    <a:pt x="1837123" y="1295269"/>
                  </a:lnTo>
                  <a:lnTo>
                    <a:pt x="1778186" y="900664"/>
                  </a:lnTo>
                  <a:lnTo>
                    <a:pt x="1735912" y="698241"/>
                  </a:lnTo>
                  <a:lnTo>
                    <a:pt x="1593696" y="252390"/>
                  </a:lnTo>
                  <a:lnTo>
                    <a:pt x="1457555" y="0"/>
                  </a:lnTo>
                </a:path>
              </a:pathLst>
            </a:custGeom>
            <a:ln w="12900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pic>
          <p:nvPicPr>
            <p:cNvPr id="105" name="object 10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45465" y="7287435"/>
              <a:ext cx="91152" cy="128952"/>
            </a:xfrm>
            <a:prstGeom prst="rect">
              <a:avLst/>
            </a:prstGeom>
          </p:spPr>
        </p:pic>
      </p:grpSp>
      <p:sp>
        <p:nvSpPr>
          <p:cNvPr id="106" name="object 106"/>
          <p:cNvSpPr txBox="1"/>
          <p:nvPr/>
        </p:nvSpPr>
        <p:spPr>
          <a:xfrm>
            <a:off x="5324054" y="5164500"/>
            <a:ext cx="308105" cy="68215"/>
          </a:xfrm>
          <a:prstGeom prst="rect">
            <a:avLst/>
          </a:prstGeom>
        </p:spPr>
        <p:txBody>
          <a:bodyPr vert="horz" wrap="square" lIns="0" tIns="5198" rIns="0" bIns="0" rtlCol="0">
            <a:spAutoFit/>
          </a:bodyPr>
          <a:lstStyle/>
          <a:p>
            <a:pPr>
              <a:spcBef>
                <a:spcPts val="41"/>
              </a:spcBef>
            </a:pPr>
            <a:r>
              <a:rPr sz="409" spc="32" dirty="0">
                <a:solidFill>
                  <a:srgbClr val="666666"/>
                </a:solidFill>
                <a:latin typeface="Arial"/>
                <a:cs typeface="Arial"/>
              </a:rPr>
              <a:t>MISSOURI </a:t>
            </a:r>
            <a:endParaRPr sz="409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5838237" y="5164500"/>
            <a:ext cx="274031" cy="68215"/>
          </a:xfrm>
          <a:prstGeom prst="rect">
            <a:avLst/>
          </a:prstGeom>
        </p:spPr>
        <p:txBody>
          <a:bodyPr vert="horz" wrap="square" lIns="0" tIns="5198" rIns="0" bIns="0" rtlCol="0">
            <a:spAutoFit/>
          </a:bodyPr>
          <a:lstStyle/>
          <a:p>
            <a:pPr>
              <a:spcBef>
                <a:spcPts val="41"/>
              </a:spcBef>
            </a:pPr>
            <a:r>
              <a:rPr sz="409" spc="41" dirty="0">
                <a:solidFill>
                  <a:srgbClr val="666666"/>
                </a:solidFill>
                <a:latin typeface="Arial"/>
                <a:cs typeface="Arial"/>
              </a:rPr>
              <a:t>ILLINOIS </a:t>
            </a:r>
            <a:endParaRPr sz="409">
              <a:latin typeface="Arial"/>
              <a:cs typeface="Arial"/>
            </a:endParaRPr>
          </a:p>
        </p:txBody>
      </p:sp>
      <p:pic>
        <p:nvPicPr>
          <p:cNvPr id="108" name="object 10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952520" y="4756294"/>
            <a:ext cx="96509" cy="100048"/>
          </a:xfrm>
          <a:prstGeom prst="rect">
            <a:avLst/>
          </a:prstGeom>
        </p:spPr>
      </p:pic>
      <p:sp>
        <p:nvSpPr>
          <p:cNvPr id="109" name="object 109"/>
          <p:cNvSpPr txBox="1"/>
          <p:nvPr/>
        </p:nvSpPr>
        <p:spPr>
          <a:xfrm>
            <a:off x="5972355" y="4774660"/>
            <a:ext cx="63238" cy="61581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>
              <a:spcBef>
                <a:spcPts val="43"/>
              </a:spcBef>
            </a:pPr>
            <a:r>
              <a:rPr sz="364" spc="-11" dirty="0">
                <a:solidFill>
                  <a:srgbClr val="FFFFFF"/>
                </a:solidFill>
                <a:latin typeface="Arial"/>
                <a:cs typeface="Arial"/>
              </a:rPr>
              <a:t>55</a:t>
            </a:r>
            <a:endParaRPr sz="364">
              <a:latin typeface="Arial"/>
              <a:cs typeface="Arial"/>
            </a:endParaRPr>
          </a:p>
        </p:txBody>
      </p:sp>
      <p:pic>
        <p:nvPicPr>
          <p:cNvPr id="110" name="object 11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342905" y="4175891"/>
            <a:ext cx="96509" cy="100048"/>
          </a:xfrm>
          <a:prstGeom prst="rect">
            <a:avLst/>
          </a:prstGeom>
        </p:spPr>
      </p:pic>
      <p:sp>
        <p:nvSpPr>
          <p:cNvPr id="111" name="object 111"/>
          <p:cNvSpPr txBox="1"/>
          <p:nvPr/>
        </p:nvSpPr>
        <p:spPr>
          <a:xfrm>
            <a:off x="5359748" y="4194258"/>
            <a:ext cx="68724" cy="61581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>
              <a:spcBef>
                <a:spcPts val="43"/>
              </a:spcBef>
            </a:pPr>
            <a:r>
              <a:rPr sz="364" spc="30" dirty="0">
                <a:solidFill>
                  <a:srgbClr val="FFFFFF"/>
                </a:solidFill>
                <a:latin typeface="Arial"/>
                <a:cs typeface="Arial"/>
              </a:rPr>
              <a:t>44</a:t>
            </a:r>
            <a:endParaRPr sz="364">
              <a:latin typeface="Arial"/>
              <a:cs typeface="Arial"/>
            </a:endParaRPr>
          </a:p>
        </p:txBody>
      </p:sp>
      <p:pic>
        <p:nvPicPr>
          <p:cNvPr id="112" name="object 11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301009" y="3882256"/>
            <a:ext cx="96509" cy="100048"/>
          </a:xfrm>
          <a:prstGeom prst="rect">
            <a:avLst/>
          </a:prstGeom>
        </p:spPr>
      </p:pic>
      <p:sp>
        <p:nvSpPr>
          <p:cNvPr id="113" name="object 113"/>
          <p:cNvSpPr txBox="1"/>
          <p:nvPr/>
        </p:nvSpPr>
        <p:spPr>
          <a:xfrm>
            <a:off x="5318450" y="3900623"/>
            <a:ext cx="67569" cy="61581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>
              <a:spcBef>
                <a:spcPts val="43"/>
              </a:spcBef>
            </a:pPr>
            <a:r>
              <a:rPr sz="364" spc="25" dirty="0">
                <a:solidFill>
                  <a:srgbClr val="FFFFFF"/>
                </a:solidFill>
                <a:latin typeface="Arial"/>
                <a:cs typeface="Arial"/>
              </a:rPr>
              <a:t>64</a:t>
            </a:r>
            <a:endParaRPr sz="364">
              <a:latin typeface="Arial"/>
              <a:cs typeface="Arial"/>
            </a:endParaRPr>
          </a:p>
        </p:txBody>
      </p:sp>
      <p:pic>
        <p:nvPicPr>
          <p:cNvPr id="114" name="object 114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6189381" y="3082761"/>
            <a:ext cx="96509" cy="100048"/>
          </a:xfrm>
          <a:prstGeom prst="rect">
            <a:avLst/>
          </a:prstGeom>
        </p:spPr>
      </p:pic>
      <p:sp>
        <p:nvSpPr>
          <p:cNvPr id="115" name="object 115"/>
          <p:cNvSpPr txBox="1"/>
          <p:nvPr/>
        </p:nvSpPr>
        <p:spPr>
          <a:xfrm>
            <a:off x="6207398" y="3101128"/>
            <a:ext cx="65548" cy="61581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>
              <a:spcBef>
                <a:spcPts val="43"/>
              </a:spcBef>
            </a:pPr>
            <a:r>
              <a:rPr sz="364" spc="16" dirty="0">
                <a:solidFill>
                  <a:srgbClr val="FFFFFF"/>
                </a:solidFill>
                <a:latin typeface="Arial"/>
                <a:cs typeface="Arial"/>
              </a:rPr>
              <a:t>70</a:t>
            </a:r>
            <a:endParaRPr sz="364">
              <a:latin typeface="Arial"/>
              <a:cs typeface="Arial"/>
            </a:endParaRPr>
          </a:p>
        </p:txBody>
      </p:sp>
      <p:sp>
        <p:nvSpPr>
          <p:cNvPr id="116" name="object 116"/>
          <p:cNvSpPr txBox="1"/>
          <p:nvPr/>
        </p:nvSpPr>
        <p:spPr>
          <a:xfrm rot="16740000">
            <a:off x="5719853" y="4644084"/>
            <a:ext cx="301576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227" spc="32" dirty="0">
                <a:solidFill>
                  <a:srgbClr val="808080"/>
                </a:solidFill>
                <a:latin typeface="Arial"/>
                <a:cs typeface="Arial"/>
              </a:rPr>
              <a:t>JEFFERSON</a:t>
            </a:r>
            <a:r>
              <a:rPr sz="227" spc="59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341" spc="24" baseline="5555" dirty="0">
                <a:solidFill>
                  <a:srgbClr val="808080"/>
                </a:solidFill>
                <a:latin typeface="Arial"/>
                <a:cs typeface="Arial"/>
              </a:rPr>
              <a:t>AVE</a:t>
            </a:r>
            <a:endParaRPr sz="341" baseline="5555">
              <a:latin typeface="Arial"/>
              <a:cs typeface="Arial"/>
            </a:endParaRPr>
          </a:p>
        </p:txBody>
      </p:sp>
      <p:sp>
        <p:nvSpPr>
          <p:cNvPr id="117" name="object 117"/>
          <p:cNvSpPr txBox="1"/>
          <p:nvPr/>
        </p:nvSpPr>
        <p:spPr>
          <a:xfrm rot="18960000">
            <a:off x="4987800" y="4951730"/>
            <a:ext cx="249638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227" spc="27" dirty="0">
                <a:solidFill>
                  <a:srgbClr val="999999"/>
                </a:solidFill>
                <a:latin typeface="Arial"/>
                <a:cs typeface="Arial"/>
              </a:rPr>
              <a:t>GRAV</a:t>
            </a:r>
            <a:r>
              <a:rPr sz="341" spc="40" baseline="5555" dirty="0">
                <a:solidFill>
                  <a:srgbClr val="999999"/>
                </a:solidFill>
                <a:latin typeface="Arial"/>
                <a:cs typeface="Arial"/>
              </a:rPr>
              <a:t>OIS</a:t>
            </a:r>
            <a:r>
              <a:rPr sz="341" spc="78" baseline="55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341" spc="24" baseline="5555" dirty="0">
                <a:solidFill>
                  <a:srgbClr val="999999"/>
                </a:solidFill>
                <a:latin typeface="Arial"/>
                <a:cs typeface="Arial"/>
              </a:rPr>
              <a:t>AVE</a:t>
            </a:r>
            <a:endParaRPr sz="341" baseline="5555">
              <a:latin typeface="Arial"/>
              <a:cs typeface="Arial"/>
            </a:endParaRPr>
          </a:p>
        </p:txBody>
      </p:sp>
      <p:sp>
        <p:nvSpPr>
          <p:cNvPr id="118" name="object 118"/>
          <p:cNvSpPr txBox="1"/>
          <p:nvPr/>
        </p:nvSpPr>
        <p:spPr>
          <a:xfrm rot="16740000">
            <a:off x="4828204" y="4508338"/>
            <a:ext cx="394765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227" spc="32" dirty="0">
                <a:solidFill>
                  <a:srgbClr val="999999"/>
                </a:solidFill>
                <a:latin typeface="Arial"/>
                <a:cs typeface="Arial"/>
              </a:rPr>
              <a:t>KINGSHIG</a:t>
            </a:r>
            <a:r>
              <a:rPr sz="341" spc="47" baseline="5555" dirty="0">
                <a:solidFill>
                  <a:srgbClr val="999999"/>
                </a:solidFill>
                <a:latin typeface="Arial"/>
                <a:cs typeface="Arial"/>
              </a:rPr>
              <a:t>HWAY</a:t>
            </a:r>
            <a:r>
              <a:rPr sz="341" spc="89" baseline="55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341" spc="30" baseline="5555" dirty="0">
                <a:solidFill>
                  <a:srgbClr val="999999"/>
                </a:solidFill>
                <a:latin typeface="Arial"/>
                <a:cs typeface="Arial"/>
              </a:rPr>
              <a:t>BLVD</a:t>
            </a:r>
            <a:endParaRPr sz="341" baseline="5555">
              <a:latin typeface="Arial"/>
              <a:cs typeface="Arial"/>
            </a:endParaRPr>
          </a:p>
        </p:txBody>
      </p:sp>
      <p:sp>
        <p:nvSpPr>
          <p:cNvPr id="119" name="object 119"/>
          <p:cNvSpPr txBox="1"/>
          <p:nvPr/>
        </p:nvSpPr>
        <p:spPr>
          <a:xfrm rot="1680000">
            <a:off x="5358268" y="3013435"/>
            <a:ext cx="410601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341" spc="55" baseline="5555" dirty="0">
                <a:solidFill>
                  <a:srgbClr val="999999"/>
                </a:solidFill>
                <a:latin typeface="Arial"/>
                <a:cs typeface="Arial"/>
              </a:rPr>
              <a:t>NAT</a:t>
            </a:r>
            <a:r>
              <a:rPr sz="227" spc="36" dirty="0">
                <a:solidFill>
                  <a:srgbClr val="999999"/>
                </a:solidFill>
                <a:latin typeface="Arial"/>
                <a:cs typeface="Arial"/>
              </a:rPr>
              <a:t>URAL</a:t>
            </a:r>
            <a:r>
              <a:rPr sz="227" spc="61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27" dirty="0">
                <a:solidFill>
                  <a:srgbClr val="999999"/>
                </a:solidFill>
                <a:latin typeface="Arial"/>
                <a:cs typeface="Arial"/>
              </a:rPr>
              <a:t>BRIDGE</a:t>
            </a:r>
            <a:r>
              <a:rPr sz="227" spc="64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16" dirty="0">
                <a:solidFill>
                  <a:srgbClr val="999999"/>
                </a:solidFill>
                <a:latin typeface="Arial"/>
                <a:cs typeface="Arial"/>
              </a:rPr>
              <a:t>AVE</a:t>
            </a:r>
            <a:endParaRPr sz="227">
              <a:latin typeface="Arial"/>
              <a:cs typeface="Arial"/>
            </a:endParaRPr>
          </a:p>
        </p:txBody>
      </p:sp>
      <p:sp>
        <p:nvSpPr>
          <p:cNvPr id="120" name="object 120"/>
          <p:cNvSpPr txBox="1"/>
          <p:nvPr/>
        </p:nvSpPr>
        <p:spPr>
          <a:xfrm rot="840000">
            <a:off x="5125043" y="3754620"/>
            <a:ext cx="340381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341" spc="44" baseline="5555" dirty="0">
                <a:solidFill>
                  <a:srgbClr val="999999"/>
                </a:solidFill>
                <a:latin typeface="Arial"/>
                <a:cs typeface="Arial"/>
              </a:rPr>
              <a:t>FORE</a:t>
            </a:r>
            <a:r>
              <a:rPr sz="227" spc="30" dirty="0">
                <a:solidFill>
                  <a:srgbClr val="999999"/>
                </a:solidFill>
                <a:latin typeface="Arial"/>
                <a:cs typeface="Arial"/>
              </a:rPr>
              <a:t>ST</a:t>
            </a:r>
            <a:r>
              <a:rPr sz="227" spc="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27" dirty="0">
                <a:solidFill>
                  <a:srgbClr val="999999"/>
                </a:solidFill>
                <a:latin typeface="Arial"/>
                <a:cs typeface="Arial"/>
              </a:rPr>
              <a:t>PARK</a:t>
            </a:r>
            <a:r>
              <a:rPr sz="227" spc="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16" dirty="0">
                <a:solidFill>
                  <a:srgbClr val="999999"/>
                </a:solidFill>
                <a:latin typeface="Arial"/>
                <a:cs typeface="Arial"/>
              </a:rPr>
              <a:t>AVE</a:t>
            </a:r>
            <a:endParaRPr sz="227">
              <a:latin typeface="Arial"/>
              <a:cs typeface="Arial"/>
            </a:endParaRPr>
          </a:p>
        </p:txBody>
      </p:sp>
      <p:sp>
        <p:nvSpPr>
          <p:cNvPr id="121" name="object 121"/>
          <p:cNvSpPr txBox="1"/>
          <p:nvPr/>
        </p:nvSpPr>
        <p:spPr>
          <a:xfrm rot="780000">
            <a:off x="5403149" y="3987656"/>
            <a:ext cx="403690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341" spc="55" baseline="11111" dirty="0">
                <a:solidFill>
                  <a:srgbClr val="999999"/>
                </a:solidFill>
                <a:latin typeface="Arial"/>
                <a:cs typeface="Arial"/>
              </a:rPr>
              <a:t>Scott</a:t>
            </a:r>
            <a:r>
              <a:rPr sz="341" spc="95" baseline="11111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341" spc="55" baseline="11111" dirty="0">
                <a:solidFill>
                  <a:srgbClr val="999999"/>
                </a:solidFill>
                <a:latin typeface="Arial"/>
                <a:cs typeface="Arial"/>
              </a:rPr>
              <a:t>A</a:t>
            </a:r>
            <a:r>
              <a:rPr sz="341" spc="55" baseline="5555" dirty="0">
                <a:solidFill>
                  <a:srgbClr val="999999"/>
                </a:solidFill>
                <a:latin typeface="Arial"/>
                <a:cs typeface="Arial"/>
              </a:rPr>
              <a:t>ve./Ewing</a:t>
            </a:r>
            <a:r>
              <a:rPr sz="341" spc="99" baseline="55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20" dirty="0">
                <a:solidFill>
                  <a:srgbClr val="999999"/>
                </a:solidFill>
                <a:latin typeface="Arial"/>
                <a:cs typeface="Arial"/>
              </a:rPr>
              <a:t>Yard</a:t>
            </a:r>
            <a:endParaRPr sz="227">
              <a:latin typeface="Arial"/>
              <a:cs typeface="Arial"/>
            </a:endParaRPr>
          </a:p>
        </p:txBody>
      </p:sp>
      <p:sp>
        <p:nvSpPr>
          <p:cNvPr id="122" name="object 122"/>
          <p:cNvSpPr txBox="1"/>
          <p:nvPr/>
        </p:nvSpPr>
        <p:spPr>
          <a:xfrm rot="720000">
            <a:off x="5982002" y="3979301"/>
            <a:ext cx="286930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341" spc="44" baseline="5555" dirty="0">
                <a:solidFill>
                  <a:srgbClr val="999999"/>
                </a:solidFill>
                <a:latin typeface="Arial"/>
                <a:cs typeface="Arial"/>
              </a:rPr>
              <a:t>Transfer</a:t>
            </a:r>
            <a:r>
              <a:rPr sz="341" spc="89" baseline="55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341" spc="44" baseline="5555" dirty="0">
                <a:solidFill>
                  <a:srgbClr val="999999"/>
                </a:solidFill>
                <a:latin typeface="Arial"/>
                <a:cs typeface="Arial"/>
              </a:rPr>
              <a:t>S</a:t>
            </a:r>
            <a:r>
              <a:rPr sz="227" spc="30" dirty="0">
                <a:solidFill>
                  <a:srgbClr val="999999"/>
                </a:solidFill>
                <a:latin typeface="Arial"/>
                <a:cs typeface="Arial"/>
              </a:rPr>
              <a:t>tation</a:t>
            </a:r>
            <a:endParaRPr sz="227">
              <a:latin typeface="Arial"/>
              <a:cs typeface="Arial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6630125" y="3973962"/>
            <a:ext cx="208194" cy="88820"/>
          </a:xfrm>
          <a:prstGeom prst="rect">
            <a:avLst/>
          </a:prstGeom>
        </p:spPr>
        <p:txBody>
          <a:bodyPr vert="horz" wrap="square" lIns="0" tIns="4331" rIns="0" bIns="0" rtlCol="0">
            <a:spAutoFit/>
          </a:bodyPr>
          <a:lstStyle/>
          <a:p>
            <a:pPr marL="54860" marR="2310" indent="-55148">
              <a:lnSpc>
                <a:spcPct val="104400"/>
              </a:lnSpc>
              <a:spcBef>
                <a:spcPts val="34"/>
              </a:spcBef>
            </a:pPr>
            <a:r>
              <a:rPr sz="273" i="1" spc="36" dirty="0">
                <a:solidFill>
                  <a:srgbClr val="808080"/>
                </a:solidFill>
                <a:latin typeface="Arial"/>
                <a:cs typeface="Arial"/>
              </a:rPr>
              <a:t>MetroLink </a:t>
            </a:r>
            <a:r>
              <a:rPr sz="273" i="1" spc="41" dirty="0">
                <a:solidFill>
                  <a:srgbClr val="808080"/>
                </a:solidFill>
                <a:latin typeface="Arial"/>
                <a:cs typeface="Arial"/>
              </a:rPr>
              <a:t>to</a:t>
            </a:r>
            <a:r>
              <a:rPr sz="273" i="1" spc="59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73" i="1" spc="11" dirty="0">
                <a:solidFill>
                  <a:srgbClr val="808080"/>
                </a:solidFill>
                <a:latin typeface="Arial"/>
                <a:cs typeface="Arial"/>
              </a:rPr>
              <a:t>IL</a:t>
            </a:r>
            <a:r>
              <a:rPr sz="273" i="1" spc="227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endParaRPr sz="273">
              <a:latin typeface="Arial"/>
              <a:cs typeface="Arial"/>
            </a:endParaRPr>
          </a:p>
        </p:txBody>
      </p:sp>
      <p:grpSp>
        <p:nvGrpSpPr>
          <p:cNvPr id="124" name="object 124"/>
          <p:cNvGrpSpPr/>
          <p:nvPr/>
        </p:nvGrpSpPr>
        <p:grpSpPr>
          <a:xfrm>
            <a:off x="5802064" y="3977222"/>
            <a:ext cx="993616" cy="1244547"/>
            <a:chOff x="9405663" y="8746206"/>
            <a:chExt cx="2185035" cy="2736850"/>
          </a:xfrm>
        </p:grpSpPr>
        <p:sp>
          <p:nvSpPr>
            <p:cNvPr id="125" name="object 125"/>
            <p:cNvSpPr/>
            <p:nvPr/>
          </p:nvSpPr>
          <p:spPr>
            <a:xfrm>
              <a:off x="11365994" y="9000088"/>
              <a:ext cx="114935" cy="0"/>
            </a:xfrm>
            <a:custGeom>
              <a:avLst/>
              <a:gdLst/>
              <a:ahLst/>
              <a:cxnLst/>
              <a:rect l="l" t="t" r="r" b="b"/>
              <a:pathLst>
                <a:path w="114934">
                  <a:moveTo>
                    <a:pt x="0" y="0"/>
                  </a:moveTo>
                  <a:lnTo>
                    <a:pt x="114474" y="0"/>
                  </a:lnTo>
                </a:path>
              </a:pathLst>
            </a:custGeom>
            <a:ln w="20641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126" name="object 126"/>
            <p:cNvSpPr/>
            <p:nvPr/>
          </p:nvSpPr>
          <p:spPr>
            <a:xfrm>
              <a:off x="11469325" y="8962004"/>
              <a:ext cx="66040" cy="76200"/>
            </a:xfrm>
            <a:custGeom>
              <a:avLst/>
              <a:gdLst/>
              <a:ahLst/>
              <a:cxnLst/>
              <a:rect l="l" t="t" r="r" b="b"/>
              <a:pathLst>
                <a:path w="66040" h="76200">
                  <a:moveTo>
                    <a:pt x="0" y="0"/>
                  </a:moveTo>
                  <a:lnTo>
                    <a:pt x="0" y="76165"/>
                  </a:lnTo>
                  <a:lnTo>
                    <a:pt x="65952" y="380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pic>
          <p:nvPicPr>
            <p:cNvPr id="127" name="object 1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05663" y="10127391"/>
              <a:ext cx="91152" cy="128952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99892" y="9535703"/>
              <a:ext cx="91152" cy="128952"/>
            </a:xfrm>
            <a:prstGeom prst="rect">
              <a:avLst/>
            </a:prstGeom>
          </p:spPr>
        </p:pic>
        <p:sp>
          <p:nvSpPr>
            <p:cNvPr id="129" name="object 129"/>
            <p:cNvSpPr/>
            <p:nvPr/>
          </p:nvSpPr>
          <p:spPr>
            <a:xfrm>
              <a:off x="9417134" y="8812676"/>
              <a:ext cx="165735" cy="55880"/>
            </a:xfrm>
            <a:custGeom>
              <a:avLst/>
              <a:gdLst/>
              <a:ahLst/>
              <a:cxnLst/>
              <a:rect l="l" t="t" r="r" b="b"/>
              <a:pathLst>
                <a:path w="165734" h="55879">
                  <a:moveTo>
                    <a:pt x="165705" y="0"/>
                  </a:moveTo>
                  <a:lnTo>
                    <a:pt x="0" y="55837"/>
                  </a:lnTo>
                </a:path>
              </a:pathLst>
            </a:custGeom>
            <a:ln w="3175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130" name="object 130"/>
            <p:cNvSpPr/>
            <p:nvPr/>
          </p:nvSpPr>
          <p:spPr>
            <a:xfrm>
              <a:off x="9741431" y="8747793"/>
              <a:ext cx="101600" cy="114935"/>
            </a:xfrm>
            <a:custGeom>
              <a:avLst/>
              <a:gdLst/>
              <a:ahLst/>
              <a:cxnLst/>
              <a:rect l="l" t="t" r="r" b="b"/>
              <a:pathLst>
                <a:path w="101600" h="114934">
                  <a:moveTo>
                    <a:pt x="101092" y="0"/>
                  </a:moveTo>
                  <a:lnTo>
                    <a:pt x="0" y="114760"/>
                  </a:lnTo>
                </a:path>
              </a:pathLst>
            </a:custGeom>
            <a:ln w="3175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131" name="object 131"/>
            <p:cNvSpPr/>
            <p:nvPr/>
          </p:nvSpPr>
          <p:spPr>
            <a:xfrm>
              <a:off x="10148611" y="10815440"/>
              <a:ext cx="1442085" cy="667385"/>
            </a:xfrm>
            <a:custGeom>
              <a:avLst/>
              <a:gdLst/>
              <a:ahLst/>
              <a:cxnLst/>
              <a:rect l="l" t="t" r="r" b="b"/>
              <a:pathLst>
                <a:path w="1442084" h="667384">
                  <a:moveTo>
                    <a:pt x="1441750" y="0"/>
                  </a:moveTo>
                  <a:lnTo>
                    <a:pt x="0" y="0"/>
                  </a:lnTo>
                  <a:lnTo>
                    <a:pt x="0" y="667295"/>
                  </a:lnTo>
                  <a:lnTo>
                    <a:pt x="1441750" y="667295"/>
                  </a:lnTo>
                  <a:lnTo>
                    <a:pt x="14417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</p:grpSp>
      <p:sp>
        <p:nvSpPr>
          <p:cNvPr id="132" name="object 132"/>
          <p:cNvSpPr txBox="1"/>
          <p:nvPr/>
        </p:nvSpPr>
        <p:spPr>
          <a:xfrm>
            <a:off x="4921017" y="3843230"/>
            <a:ext cx="147844" cy="80625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 marR="2310">
              <a:lnSpc>
                <a:spcPct val="111700"/>
              </a:lnSpc>
              <a:spcBef>
                <a:spcPts val="43"/>
              </a:spcBef>
            </a:pPr>
            <a:r>
              <a:rPr sz="227" spc="25" dirty="0">
                <a:solidFill>
                  <a:srgbClr val="999999"/>
                </a:solidFill>
                <a:latin typeface="Arial"/>
                <a:cs typeface="Arial"/>
              </a:rPr>
              <a:t>FOREST</a:t>
            </a:r>
            <a:r>
              <a:rPr sz="227" spc="227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20" dirty="0">
                <a:solidFill>
                  <a:srgbClr val="999999"/>
                </a:solidFill>
                <a:latin typeface="Arial"/>
                <a:cs typeface="Arial"/>
              </a:rPr>
              <a:t>PARK</a:t>
            </a:r>
            <a:r>
              <a:rPr sz="227" spc="227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endParaRPr sz="227">
              <a:latin typeface="Arial"/>
              <a:cs typeface="Arial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6584540" y="3016346"/>
            <a:ext cx="196933" cy="109882"/>
          </a:xfrm>
          <a:prstGeom prst="rect">
            <a:avLst/>
          </a:prstGeom>
        </p:spPr>
        <p:txBody>
          <a:bodyPr vert="horz" wrap="square" lIns="0" tIns="7219" rIns="0" bIns="0" rtlCol="0">
            <a:spAutoFit/>
          </a:bodyPr>
          <a:lstStyle/>
          <a:p>
            <a:pPr marR="4620" algn="ctr">
              <a:lnSpc>
                <a:spcPts val="625"/>
              </a:lnSpc>
              <a:spcBef>
                <a:spcPts val="57"/>
              </a:spcBef>
            </a:pPr>
            <a:r>
              <a:rPr sz="523" b="1" spc="20" dirty="0">
                <a:latin typeface="Arial"/>
                <a:cs typeface="Arial"/>
              </a:rPr>
              <a:t>N</a:t>
            </a:r>
            <a:endParaRPr sz="523">
              <a:latin typeface="Arial"/>
              <a:cs typeface="Arial"/>
            </a:endParaRPr>
          </a:p>
          <a:p>
            <a:pPr marR="2310" algn="ctr">
              <a:lnSpc>
                <a:spcPts val="243"/>
              </a:lnSpc>
            </a:pPr>
            <a:r>
              <a:rPr sz="205" spc="30" dirty="0">
                <a:latin typeface="Arial"/>
                <a:cs typeface="Arial"/>
              </a:rPr>
              <a:t>Not</a:t>
            </a:r>
            <a:r>
              <a:rPr sz="205" spc="45" dirty="0">
                <a:latin typeface="Arial"/>
                <a:cs typeface="Arial"/>
              </a:rPr>
              <a:t> </a:t>
            </a:r>
            <a:r>
              <a:rPr sz="205" spc="30" dirty="0">
                <a:latin typeface="Arial"/>
                <a:cs typeface="Arial"/>
              </a:rPr>
              <a:t>to</a:t>
            </a:r>
            <a:r>
              <a:rPr sz="205" spc="48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Scale</a:t>
            </a:r>
            <a:r>
              <a:rPr sz="205" spc="227" dirty="0">
                <a:latin typeface="Arial"/>
                <a:cs typeface="Arial"/>
              </a:rPr>
              <a:t> </a:t>
            </a:r>
            <a:endParaRPr sz="205">
              <a:latin typeface="Arial"/>
              <a:cs typeface="Arial"/>
            </a:endParaRPr>
          </a:p>
        </p:txBody>
      </p:sp>
      <p:sp>
        <p:nvSpPr>
          <p:cNvPr id="134" name="object 134"/>
          <p:cNvSpPr txBox="1"/>
          <p:nvPr/>
        </p:nvSpPr>
        <p:spPr>
          <a:xfrm>
            <a:off x="6643193" y="2953958"/>
            <a:ext cx="77098" cy="102094"/>
          </a:xfrm>
          <a:prstGeom prst="rect">
            <a:avLst/>
          </a:prstGeom>
        </p:spPr>
        <p:txBody>
          <a:bodyPr vert="horz" wrap="square" lIns="0" tIns="7508" rIns="0" bIns="0" rtlCol="0">
            <a:spAutoFit/>
          </a:bodyPr>
          <a:lstStyle/>
          <a:p>
            <a:pPr>
              <a:spcBef>
                <a:spcPts val="59"/>
              </a:spcBef>
            </a:pPr>
            <a:r>
              <a:rPr sz="614" spc="-23" dirty="0">
                <a:latin typeface="Wingdings 3"/>
                <a:cs typeface="Wingdings 3"/>
              </a:rPr>
              <a:t></a:t>
            </a:r>
            <a:endParaRPr sz="614">
              <a:latin typeface="Wingdings 3"/>
              <a:cs typeface="Wingdings 3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6139912" y="4918179"/>
            <a:ext cx="655769" cy="280695"/>
          </a:xfrm>
          <a:prstGeom prst="rect">
            <a:avLst/>
          </a:prstGeom>
          <a:ln w="7741">
            <a:solidFill>
              <a:srgbClr val="999999"/>
            </a:solidFill>
          </a:ln>
        </p:spPr>
        <p:txBody>
          <a:bodyPr vert="horz" wrap="square" lIns="0" tIns="12994" rIns="0" bIns="0" rtlCol="0">
            <a:spAutoFit/>
          </a:bodyPr>
          <a:lstStyle/>
          <a:p>
            <a:pPr marL="20211">
              <a:spcBef>
                <a:spcPts val="102"/>
              </a:spcBef>
            </a:pPr>
            <a:r>
              <a:rPr sz="227" spc="30" dirty="0">
                <a:latin typeface="Arial"/>
                <a:cs typeface="Arial"/>
              </a:rPr>
              <a:t>LEGEND </a:t>
            </a:r>
            <a:endParaRPr sz="227">
              <a:latin typeface="Arial"/>
              <a:cs typeface="Arial"/>
            </a:endParaRPr>
          </a:p>
          <a:p>
            <a:pPr marL="110585" marR="173529">
              <a:lnSpc>
                <a:spcPct val="139200"/>
              </a:lnSpc>
              <a:spcBef>
                <a:spcPts val="75"/>
              </a:spcBef>
            </a:pPr>
            <a:r>
              <a:rPr sz="205" dirty="0">
                <a:latin typeface="Arial"/>
                <a:cs typeface="Arial"/>
              </a:rPr>
              <a:t>MetroLink</a:t>
            </a:r>
            <a:r>
              <a:rPr sz="205" spc="36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Green</a:t>
            </a:r>
            <a:r>
              <a:rPr sz="205" spc="39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Line</a:t>
            </a:r>
            <a:r>
              <a:rPr sz="205" spc="36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Station</a:t>
            </a:r>
            <a:r>
              <a:rPr sz="205" spc="227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Future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Design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Options</a:t>
            </a:r>
            <a:r>
              <a:rPr sz="205" spc="227" dirty="0">
                <a:latin typeface="Arial"/>
                <a:cs typeface="Arial"/>
              </a:rPr>
              <a:t> </a:t>
            </a:r>
            <a:endParaRPr sz="205">
              <a:latin typeface="Arial"/>
              <a:cs typeface="Arial"/>
            </a:endParaRPr>
          </a:p>
          <a:p>
            <a:pPr marL="110585" marR="19056">
              <a:lnSpc>
                <a:spcPct val="139200"/>
              </a:lnSpc>
            </a:pPr>
            <a:r>
              <a:rPr sz="205" dirty="0">
                <a:latin typeface="Arial"/>
                <a:cs typeface="Arial"/>
              </a:rPr>
              <a:t>St.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Louis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MetroLink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Green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Line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Alignment</a:t>
            </a:r>
            <a:r>
              <a:rPr sz="205" spc="227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Future</a:t>
            </a:r>
            <a:r>
              <a:rPr sz="205" spc="52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Extension</a:t>
            </a:r>
            <a:r>
              <a:rPr sz="205" spc="52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Alternatives</a:t>
            </a:r>
            <a:endParaRPr sz="205">
              <a:latin typeface="Arial"/>
              <a:cs typeface="Arial"/>
            </a:endParaRPr>
          </a:p>
          <a:p>
            <a:pPr marL="110585">
              <a:spcBef>
                <a:spcPts val="98"/>
              </a:spcBef>
            </a:pPr>
            <a:r>
              <a:rPr sz="205" dirty="0">
                <a:latin typeface="Arial"/>
                <a:cs typeface="Arial"/>
              </a:rPr>
              <a:t>Existing</a:t>
            </a:r>
            <a:r>
              <a:rPr sz="205" spc="77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MetroLink</a:t>
            </a:r>
            <a:r>
              <a:rPr sz="205" spc="227" dirty="0">
                <a:latin typeface="Arial"/>
                <a:cs typeface="Arial"/>
              </a:rPr>
              <a:t> </a:t>
            </a:r>
            <a:endParaRPr sz="205">
              <a:latin typeface="Arial"/>
              <a:cs typeface="Arial"/>
            </a:endParaRPr>
          </a:p>
        </p:txBody>
      </p:sp>
      <p:grpSp>
        <p:nvGrpSpPr>
          <p:cNvPr id="136" name="object 136"/>
          <p:cNvGrpSpPr/>
          <p:nvPr/>
        </p:nvGrpSpPr>
        <p:grpSpPr>
          <a:xfrm>
            <a:off x="4902738" y="3061590"/>
            <a:ext cx="1323377" cy="2124103"/>
            <a:chOff x="7427977" y="6732664"/>
            <a:chExt cx="2910205" cy="4671060"/>
          </a:xfrm>
        </p:grpSpPr>
        <p:sp>
          <p:nvSpPr>
            <p:cNvPr id="137" name="object 137"/>
            <p:cNvSpPr/>
            <p:nvPr/>
          </p:nvSpPr>
          <p:spPr>
            <a:xfrm>
              <a:off x="10215579" y="1129567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0" y="0"/>
                  </a:moveTo>
                  <a:lnTo>
                    <a:pt x="117329" y="0"/>
                  </a:lnTo>
                </a:path>
              </a:pathLst>
            </a:custGeom>
            <a:ln w="36124">
              <a:solidFill>
                <a:srgbClr val="FBB817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138" name="object 138"/>
            <p:cNvSpPr/>
            <p:nvPr/>
          </p:nvSpPr>
          <p:spPr>
            <a:xfrm>
              <a:off x="10215579" y="11199086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0" y="0"/>
                  </a:moveTo>
                  <a:lnTo>
                    <a:pt x="117329" y="0"/>
                  </a:lnTo>
                </a:path>
              </a:pathLst>
            </a:custGeom>
            <a:ln w="33541">
              <a:solidFill>
                <a:srgbClr val="205C40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139" name="object 139"/>
            <p:cNvSpPr/>
            <p:nvPr/>
          </p:nvSpPr>
          <p:spPr>
            <a:xfrm>
              <a:off x="10250505" y="10981690"/>
              <a:ext cx="47625" cy="47625"/>
            </a:xfrm>
            <a:custGeom>
              <a:avLst/>
              <a:gdLst/>
              <a:ahLst/>
              <a:cxnLst/>
              <a:rect l="l" t="t" r="r" b="b"/>
              <a:pathLst>
                <a:path w="47625" h="47625">
                  <a:moveTo>
                    <a:pt x="23734" y="0"/>
                  </a:moveTo>
                  <a:lnTo>
                    <a:pt x="14497" y="1864"/>
                  </a:lnTo>
                  <a:lnTo>
                    <a:pt x="6953" y="6950"/>
                  </a:lnTo>
                  <a:lnTo>
                    <a:pt x="1865" y="14494"/>
                  </a:lnTo>
                  <a:lnTo>
                    <a:pt x="0" y="23734"/>
                  </a:lnTo>
                  <a:lnTo>
                    <a:pt x="1865" y="32974"/>
                  </a:lnTo>
                  <a:lnTo>
                    <a:pt x="6953" y="40520"/>
                  </a:lnTo>
                  <a:lnTo>
                    <a:pt x="14497" y="45608"/>
                  </a:lnTo>
                  <a:lnTo>
                    <a:pt x="23734" y="47474"/>
                  </a:lnTo>
                  <a:lnTo>
                    <a:pt x="32977" y="45608"/>
                  </a:lnTo>
                  <a:lnTo>
                    <a:pt x="40523" y="40520"/>
                  </a:lnTo>
                  <a:lnTo>
                    <a:pt x="45609" y="32974"/>
                  </a:lnTo>
                  <a:lnTo>
                    <a:pt x="47474" y="23734"/>
                  </a:lnTo>
                  <a:lnTo>
                    <a:pt x="45609" y="14494"/>
                  </a:lnTo>
                  <a:lnTo>
                    <a:pt x="40523" y="6950"/>
                  </a:lnTo>
                  <a:lnTo>
                    <a:pt x="32977" y="1864"/>
                  </a:lnTo>
                  <a:lnTo>
                    <a:pt x="237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140" name="object 140"/>
            <p:cNvSpPr/>
            <p:nvPr/>
          </p:nvSpPr>
          <p:spPr>
            <a:xfrm>
              <a:off x="10250505" y="10981690"/>
              <a:ext cx="47625" cy="47625"/>
            </a:xfrm>
            <a:custGeom>
              <a:avLst/>
              <a:gdLst/>
              <a:ahLst/>
              <a:cxnLst/>
              <a:rect l="l" t="t" r="r" b="b"/>
              <a:pathLst>
                <a:path w="47625" h="47625">
                  <a:moveTo>
                    <a:pt x="47474" y="23734"/>
                  </a:moveTo>
                  <a:lnTo>
                    <a:pt x="45609" y="32974"/>
                  </a:lnTo>
                  <a:lnTo>
                    <a:pt x="40523" y="40520"/>
                  </a:lnTo>
                  <a:lnTo>
                    <a:pt x="32977" y="45608"/>
                  </a:lnTo>
                  <a:lnTo>
                    <a:pt x="23734" y="47474"/>
                  </a:lnTo>
                  <a:lnTo>
                    <a:pt x="14497" y="45608"/>
                  </a:lnTo>
                  <a:lnTo>
                    <a:pt x="6953" y="40520"/>
                  </a:lnTo>
                  <a:lnTo>
                    <a:pt x="1865" y="32974"/>
                  </a:lnTo>
                  <a:lnTo>
                    <a:pt x="0" y="23734"/>
                  </a:lnTo>
                  <a:lnTo>
                    <a:pt x="1865" y="14494"/>
                  </a:lnTo>
                  <a:lnTo>
                    <a:pt x="6953" y="6950"/>
                  </a:lnTo>
                  <a:lnTo>
                    <a:pt x="14497" y="1864"/>
                  </a:lnTo>
                  <a:lnTo>
                    <a:pt x="23734" y="0"/>
                  </a:lnTo>
                  <a:lnTo>
                    <a:pt x="32977" y="1864"/>
                  </a:lnTo>
                  <a:lnTo>
                    <a:pt x="40523" y="6950"/>
                  </a:lnTo>
                  <a:lnTo>
                    <a:pt x="45609" y="14494"/>
                  </a:lnTo>
                  <a:lnTo>
                    <a:pt x="47474" y="23734"/>
                  </a:lnTo>
                  <a:close/>
                </a:path>
              </a:pathLst>
            </a:custGeom>
            <a:ln w="14575">
              <a:solidFill>
                <a:srgbClr val="A4D65E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141" name="object 141"/>
            <p:cNvSpPr/>
            <p:nvPr/>
          </p:nvSpPr>
          <p:spPr>
            <a:xfrm>
              <a:off x="10199592" y="11391694"/>
              <a:ext cx="138430" cy="12065"/>
            </a:xfrm>
            <a:custGeom>
              <a:avLst/>
              <a:gdLst/>
              <a:ahLst/>
              <a:cxnLst/>
              <a:rect l="l" t="t" r="r" b="b"/>
              <a:pathLst>
                <a:path w="138429" h="12065">
                  <a:moveTo>
                    <a:pt x="0" y="11538"/>
                  </a:moveTo>
                  <a:lnTo>
                    <a:pt x="138048" y="11538"/>
                  </a:lnTo>
                  <a:lnTo>
                    <a:pt x="138048" y="0"/>
                  </a:lnTo>
                  <a:lnTo>
                    <a:pt x="0" y="0"/>
                  </a:lnTo>
                  <a:lnTo>
                    <a:pt x="0" y="11538"/>
                  </a:lnTo>
                  <a:close/>
                </a:path>
              </a:pathLst>
            </a:custGeom>
            <a:solidFill>
              <a:srgbClr val="0071BC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142" name="object 142"/>
            <p:cNvSpPr/>
            <p:nvPr/>
          </p:nvSpPr>
          <p:spPr>
            <a:xfrm>
              <a:off x="10199592" y="11381320"/>
              <a:ext cx="138430" cy="12065"/>
            </a:xfrm>
            <a:custGeom>
              <a:avLst/>
              <a:gdLst/>
              <a:ahLst/>
              <a:cxnLst/>
              <a:rect l="l" t="t" r="r" b="b"/>
              <a:pathLst>
                <a:path w="138429" h="12065">
                  <a:moveTo>
                    <a:pt x="0" y="11510"/>
                  </a:moveTo>
                  <a:lnTo>
                    <a:pt x="138048" y="11510"/>
                  </a:lnTo>
                  <a:lnTo>
                    <a:pt x="138048" y="0"/>
                  </a:lnTo>
                  <a:lnTo>
                    <a:pt x="0" y="0"/>
                  </a:lnTo>
                  <a:lnTo>
                    <a:pt x="0" y="11510"/>
                  </a:lnTo>
                  <a:close/>
                </a:path>
              </a:pathLst>
            </a:custGeom>
            <a:solidFill>
              <a:srgbClr val="C1272D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pic>
          <p:nvPicPr>
            <p:cNvPr id="143" name="object 14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242206" y="11059269"/>
              <a:ext cx="64074" cy="90649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427977" y="6732664"/>
              <a:ext cx="1044526" cy="432382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765159" y="7859781"/>
              <a:ext cx="195644" cy="195672"/>
            </a:xfrm>
            <a:prstGeom prst="rect">
              <a:avLst/>
            </a:prstGeom>
          </p:spPr>
        </p:pic>
        <p:sp>
          <p:nvSpPr>
            <p:cNvPr id="146" name="object 146"/>
            <p:cNvSpPr/>
            <p:nvPr/>
          </p:nvSpPr>
          <p:spPr>
            <a:xfrm>
              <a:off x="9942978" y="8985710"/>
              <a:ext cx="306705" cy="16510"/>
            </a:xfrm>
            <a:custGeom>
              <a:avLst/>
              <a:gdLst/>
              <a:ahLst/>
              <a:cxnLst/>
              <a:rect l="l" t="t" r="r" b="b"/>
              <a:pathLst>
                <a:path w="306704" h="16509">
                  <a:moveTo>
                    <a:pt x="0" y="0"/>
                  </a:moveTo>
                  <a:lnTo>
                    <a:pt x="306685" y="16062"/>
                  </a:lnTo>
                </a:path>
              </a:pathLst>
            </a:custGeom>
            <a:ln w="132631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147" name="object 147"/>
            <p:cNvSpPr/>
            <p:nvPr/>
          </p:nvSpPr>
          <p:spPr>
            <a:xfrm>
              <a:off x="9750493" y="8878222"/>
              <a:ext cx="318770" cy="227965"/>
            </a:xfrm>
            <a:custGeom>
              <a:avLst/>
              <a:gdLst/>
              <a:ahLst/>
              <a:cxnLst/>
              <a:rect l="l" t="t" r="r" b="b"/>
              <a:pathLst>
                <a:path w="318770" h="227965">
                  <a:moveTo>
                    <a:pt x="318601" y="0"/>
                  </a:moveTo>
                  <a:lnTo>
                    <a:pt x="0" y="97372"/>
                  </a:lnTo>
                  <a:lnTo>
                    <a:pt x="306685" y="227546"/>
                  </a:lnTo>
                  <a:lnTo>
                    <a:pt x="318601" y="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</p:grpSp>
      <p:grpSp>
        <p:nvGrpSpPr>
          <p:cNvPr id="148" name="object 148"/>
          <p:cNvGrpSpPr/>
          <p:nvPr/>
        </p:nvGrpSpPr>
        <p:grpSpPr>
          <a:xfrm>
            <a:off x="7514209" y="993804"/>
            <a:ext cx="2161353" cy="4375837"/>
            <a:chOff x="13170796" y="2185448"/>
            <a:chExt cx="4752975" cy="9622790"/>
          </a:xfrm>
        </p:grpSpPr>
        <p:sp>
          <p:nvSpPr>
            <p:cNvPr id="149" name="object 149"/>
            <p:cNvSpPr/>
            <p:nvPr/>
          </p:nvSpPr>
          <p:spPr>
            <a:xfrm>
              <a:off x="13170796" y="2185448"/>
              <a:ext cx="4752975" cy="9622790"/>
            </a:xfrm>
            <a:custGeom>
              <a:avLst/>
              <a:gdLst/>
              <a:ahLst/>
              <a:cxnLst/>
              <a:rect l="l" t="t" r="r" b="b"/>
              <a:pathLst>
                <a:path w="4752975" h="9622790">
                  <a:moveTo>
                    <a:pt x="4752427" y="0"/>
                  </a:moveTo>
                  <a:lnTo>
                    <a:pt x="0" y="0"/>
                  </a:lnTo>
                  <a:lnTo>
                    <a:pt x="0" y="9622603"/>
                  </a:lnTo>
                  <a:lnTo>
                    <a:pt x="4752427" y="9622603"/>
                  </a:lnTo>
                  <a:lnTo>
                    <a:pt x="4752427" y="0"/>
                  </a:lnTo>
                  <a:close/>
                </a:path>
              </a:pathLst>
            </a:custGeom>
            <a:solidFill>
              <a:srgbClr val="A3CF62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pic>
          <p:nvPicPr>
            <p:cNvPr id="150" name="object 15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3341743" y="2341185"/>
              <a:ext cx="4406895" cy="3819457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3336584" y="6273431"/>
              <a:ext cx="4417212" cy="5352539"/>
            </a:xfrm>
            <a:prstGeom prst="rect">
              <a:avLst/>
            </a:prstGeom>
          </p:spPr>
        </p:pic>
      </p:grpSp>
      <p:sp>
        <p:nvSpPr>
          <p:cNvPr id="152" name="object 152"/>
          <p:cNvSpPr txBox="1"/>
          <p:nvPr/>
        </p:nvSpPr>
        <p:spPr>
          <a:xfrm>
            <a:off x="8839792" y="3746724"/>
            <a:ext cx="391844" cy="145684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 marR="189409">
              <a:lnSpc>
                <a:spcPct val="102600"/>
              </a:lnSpc>
              <a:spcBef>
                <a:spcPts val="50"/>
              </a:spcBef>
            </a:pPr>
            <a:r>
              <a:rPr sz="296" i="1" spc="45" dirty="0">
                <a:solidFill>
                  <a:srgbClr val="231F20"/>
                </a:solidFill>
                <a:latin typeface="Arial"/>
                <a:cs typeface="Arial"/>
              </a:rPr>
              <a:t>CityPark </a:t>
            </a:r>
            <a:r>
              <a:rPr sz="296" i="1" spc="52" dirty="0">
                <a:solidFill>
                  <a:srgbClr val="231F20"/>
                </a:solidFill>
                <a:latin typeface="Arial"/>
                <a:cs typeface="Arial"/>
              </a:rPr>
              <a:t>home</a:t>
            </a:r>
            <a:r>
              <a:rPr sz="296" i="1" spc="7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96" i="1" spc="36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endParaRPr sz="296">
              <a:latin typeface="Arial"/>
              <a:cs typeface="Arial"/>
            </a:endParaRPr>
          </a:p>
          <a:p>
            <a:pPr>
              <a:spcBef>
                <a:spcPts val="9"/>
              </a:spcBef>
            </a:pPr>
            <a:r>
              <a:rPr sz="296" i="1" spc="36" dirty="0">
                <a:solidFill>
                  <a:srgbClr val="231F20"/>
                </a:solidFill>
                <a:latin typeface="Arial"/>
                <a:cs typeface="Arial"/>
              </a:rPr>
              <a:t>St.</a:t>
            </a:r>
            <a:r>
              <a:rPr sz="296" i="1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96" i="1" spc="43" dirty="0">
                <a:solidFill>
                  <a:srgbClr val="231F20"/>
                </a:solidFill>
                <a:latin typeface="Arial"/>
                <a:cs typeface="Arial"/>
              </a:rPr>
              <a:t>Louis</a:t>
            </a:r>
            <a:r>
              <a:rPr sz="296" i="1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96" i="1" spc="48" dirty="0">
                <a:solidFill>
                  <a:srgbClr val="231F20"/>
                </a:solidFill>
                <a:latin typeface="Arial"/>
                <a:cs typeface="Arial"/>
              </a:rPr>
              <a:t>City</a:t>
            </a:r>
            <a:r>
              <a:rPr sz="296" i="1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96" i="1" spc="-11" dirty="0">
                <a:solidFill>
                  <a:srgbClr val="231F20"/>
                </a:solidFill>
                <a:latin typeface="Arial"/>
                <a:cs typeface="Arial"/>
              </a:rPr>
              <a:t>SC</a:t>
            </a:r>
            <a:endParaRPr sz="296">
              <a:latin typeface="Arial"/>
              <a:cs typeface="Arial"/>
            </a:endParaRPr>
          </a:p>
        </p:txBody>
      </p:sp>
      <p:sp>
        <p:nvSpPr>
          <p:cNvPr id="153" name="object 153"/>
          <p:cNvSpPr txBox="1"/>
          <p:nvPr/>
        </p:nvSpPr>
        <p:spPr>
          <a:xfrm>
            <a:off x="8120818" y="4877581"/>
            <a:ext cx="372498" cy="62456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>
              <a:spcBef>
                <a:spcPts val="50"/>
              </a:spcBef>
            </a:pPr>
            <a:r>
              <a:rPr sz="364" spc="57" dirty="0">
                <a:solidFill>
                  <a:srgbClr val="231F20"/>
                </a:solidFill>
                <a:latin typeface="Arial"/>
                <a:cs typeface="Arial"/>
              </a:rPr>
              <a:t>Chippewa</a:t>
            </a:r>
            <a:r>
              <a:rPr sz="364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23" dirty="0">
                <a:solidFill>
                  <a:srgbClr val="231F2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</p:txBody>
      </p:sp>
      <p:sp>
        <p:nvSpPr>
          <p:cNvPr id="154" name="object 154"/>
          <p:cNvSpPr txBox="1"/>
          <p:nvPr/>
        </p:nvSpPr>
        <p:spPr>
          <a:xfrm>
            <a:off x="8147804" y="4442056"/>
            <a:ext cx="418121" cy="347374"/>
          </a:xfrm>
          <a:prstGeom prst="rect">
            <a:avLst/>
          </a:prstGeom>
        </p:spPr>
        <p:txBody>
          <a:bodyPr vert="horz" wrap="square" lIns="0" tIns="12417" rIns="0" bIns="0" rtlCol="0">
            <a:spAutoFit/>
          </a:bodyPr>
          <a:lstStyle/>
          <a:p>
            <a:pPr marL="130219" marR="2310" indent="-94704">
              <a:lnSpc>
                <a:spcPts val="395"/>
              </a:lnSpc>
              <a:spcBef>
                <a:spcPts val="98"/>
              </a:spcBef>
            </a:pPr>
            <a:r>
              <a:rPr sz="364" spc="48" dirty="0">
                <a:solidFill>
                  <a:srgbClr val="231F20"/>
                </a:solidFill>
                <a:latin typeface="Arial"/>
                <a:cs typeface="Arial"/>
              </a:rPr>
              <a:t>Gravois</a:t>
            </a:r>
            <a:r>
              <a:rPr sz="364" spc="9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2" dirty="0">
                <a:solidFill>
                  <a:srgbClr val="231F20"/>
                </a:solidFill>
                <a:latin typeface="Arial"/>
                <a:cs typeface="Arial"/>
              </a:rPr>
              <a:t>Ave./ Sidney</a:t>
            </a:r>
            <a:r>
              <a:rPr sz="364" spc="8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23" dirty="0">
                <a:solidFill>
                  <a:srgbClr val="231F2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  <a:p>
            <a:pPr marR="37535" algn="ctr">
              <a:spcBef>
                <a:spcPts val="375"/>
              </a:spcBef>
            </a:pPr>
            <a:r>
              <a:rPr sz="364" i="1" spc="48" dirty="0">
                <a:solidFill>
                  <a:srgbClr val="808080"/>
                </a:solidFill>
                <a:latin typeface="Arial"/>
                <a:cs typeface="Arial"/>
              </a:rPr>
              <a:t>Arsenal</a:t>
            </a:r>
            <a:r>
              <a:rPr sz="364" i="1" spc="91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364" i="1" spc="20" dirty="0">
                <a:solidFill>
                  <a:srgbClr val="80808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  <a:p>
            <a:pPr>
              <a:spcBef>
                <a:spcPts val="109"/>
              </a:spcBef>
            </a:pPr>
            <a:endParaRPr sz="364">
              <a:latin typeface="Arial"/>
              <a:cs typeface="Arial"/>
            </a:endParaRPr>
          </a:p>
          <a:p>
            <a:pPr marR="58036" algn="ctr">
              <a:spcBef>
                <a:spcPts val="2"/>
              </a:spcBef>
            </a:pPr>
            <a:r>
              <a:rPr sz="364" spc="52" dirty="0">
                <a:solidFill>
                  <a:srgbClr val="231F20"/>
                </a:solidFill>
                <a:latin typeface="Arial"/>
                <a:cs typeface="Arial"/>
              </a:rPr>
              <a:t>Cherokee</a:t>
            </a:r>
            <a:r>
              <a:rPr sz="364" spc="98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23" dirty="0">
                <a:solidFill>
                  <a:srgbClr val="231F2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</p:txBody>
      </p:sp>
      <p:sp>
        <p:nvSpPr>
          <p:cNvPr id="155" name="object 155"/>
          <p:cNvSpPr txBox="1"/>
          <p:nvPr/>
        </p:nvSpPr>
        <p:spPr>
          <a:xfrm>
            <a:off x="8232374" y="3250230"/>
            <a:ext cx="455371" cy="115130"/>
          </a:xfrm>
          <a:prstGeom prst="rect">
            <a:avLst/>
          </a:prstGeom>
        </p:spPr>
        <p:txBody>
          <a:bodyPr vert="horz" wrap="square" lIns="0" tIns="12417" rIns="0" bIns="0" rtlCol="0">
            <a:spAutoFit/>
          </a:bodyPr>
          <a:lstStyle/>
          <a:p>
            <a:pPr marR="2310" indent="92973">
              <a:lnSpc>
                <a:spcPts val="395"/>
              </a:lnSpc>
              <a:spcBef>
                <a:spcPts val="98"/>
              </a:spcBef>
            </a:pPr>
            <a:r>
              <a:rPr sz="364" spc="50" dirty="0">
                <a:solidFill>
                  <a:srgbClr val="231F20"/>
                </a:solidFill>
                <a:latin typeface="Arial"/>
                <a:cs typeface="Arial"/>
              </a:rPr>
              <a:t>Grand</a:t>
            </a:r>
            <a:r>
              <a:rPr sz="364" spc="8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9" dirty="0">
                <a:solidFill>
                  <a:srgbClr val="231F20"/>
                </a:solidFill>
                <a:latin typeface="Arial"/>
                <a:cs typeface="Arial"/>
              </a:rPr>
              <a:t>Blvd./ </a:t>
            </a:r>
            <a:r>
              <a:rPr sz="364" spc="57" dirty="0">
                <a:solidFill>
                  <a:srgbClr val="231F20"/>
                </a:solidFill>
                <a:latin typeface="Arial"/>
                <a:cs typeface="Arial"/>
              </a:rPr>
              <a:t>Fairground</a:t>
            </a:r>
            <a:r>
              <a:rPr sz="364" spc="10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34" dirty="0">
                <a:solidFill>
                  <a:srgbClr val="231F20"/>
                </a:solidFill>
                <a:latin typeface="Arial"/>
                <a:cs typeface="Arial"/>
              </a:rPr>
              <a:t>Park </a:t>
            </a:r>
            <a:endParaRPr sz="364">
              <a:latin typeface="Arial"/>
              <a:cs typeface="Arial"/>
            </a:endParaRPr>
          </a:p>
        </p:txBody>
      </p:sp>
      <p:sp>
        <p:nvSpPr>
          <p:cNvPr id="156" name="object 156"/>
          <p:cNvSpPr txBox="1"/>
          <p:nvPr/>
        </p:nvSpPr>
        <p:spPr>
          <a:xfrm>
            <a:off x="8874586" y="3269285"/>
            <a:ext cx="351996" cy="109007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>
              <a:lnSpc>
                <a:spcPts val="434"/>
              </a:lnSpc>
              <a:spcBef>
                <a:spcPts val="50"/>
              </a:spcBef>
            </a:pPr>
            <a:r>
              <a:rPr sz="364" i="1" spc="43" dirty="0">
                <a:solidFill>
                  <a:srgbClr val="808080"/>
                </a:solidFill>
                <a:latin typeface="Arial"/>
                <a:cs typeface="Arial"/>
              </a:rPr>
              <a:t>Palm</a:t>
            </a:r>
            <a:r>
              <a:rPr sz="364" i="1" spc="84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364" i="1" spc="45" dirty="0">
                <a:solidFill>
                  <a:srgbClr val="808080"/>
                </a:solidFill>
                <a:latin typeface="Arial"/>
                <a:cs typeface="Arial"/>
              </a:rPr>
              <a:t>St./ </a:t>
            </a:r>
            <a:endParaRPr sz="364">
              <a:latin typeface="Arial"/>
              <a:cs typeface="Arial"/>
            </a:endParaRPr>
          </a:p>
          <a:p>
            <a:pPr>
              <a:lnSpc>
                <a:spcPts val="434"/>
              </a:lnSpc>
            </a:pPr>
            <a:r>
              <a:rPr sz="364" i="1" spc="48" dirty="0">
                <a:solidFill>
                  <a:srgbClr val="808080"/>
                </a:solidFill>
                <a:latin typeface="Arial"/>
                <a:cs typeface="Arial"/>
              </a:rPr>
              <a:t>Salisbury</a:t>
            </a:r>
            <a:r>
              <a:rPr sz="364" i="1" spc="9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364" i="1" spc="20" dirty="0">
                <a:solidFill>
                  <a:srgbClr val="80808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</p:txBody>
      </p:sp>
      <p:sp>
        <p:nvSpPr>
          <p:cNvPr id="157" name="object 157"/>
          <p:cNvSpPr txBox="1"/>
          <p:nvPr/>
        </p:nvSpPr>
        <p:spPr>
          <a:xfrm>
            <a:off x="8238850" y="4044922"/>
            <a:ext cx="419854" cy="360198"/>
          </a:xfrm>
          <a:prstGeom prst="rect">
            <a:avLst/>
          </a:prstGeom>
        </p:spPr>
        <p:txBody>
          <a:bodyPr vert="horz" wrap="square" lIns="0" tIns="12417" rIns="0" bIns="0" rtlCol="0">
            <a:spAutoFit/>
          </a:bodyPr>
          <a:lstStyle/>
          <a:p>
            <a:pPr marL="100768" marR="2310" indent="-3754">
              <a:lnSpc>
                <a:spcPts val="395"/>
              </a:lnSpc>
              <a:spcBef>
                <a:spcPts val="98"/>
              </a:spcBef>
            </a:pPr>
            <a:r>
              <a:rPr sz="364" spc="57" dirty="0">
                <a:solidFill>
                  <a:srgbClr val="231F20"/>
                </a:solidFill>
                <a:latin typeface="Arial"/>
                <a:cs typeface="Arial"/>
              </a:rPr>
              <a:t>Scott</a:t>
            </a:r>
            <a:r>
              <a:rPr sz="364" spc="8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2" dirty="0">
                <a:solidFill>
                  <a:srgbClr val="231F20"/>
                </a:solidFill>
                <a:latin typeface="Arial"/>
                <a:cs typeface="Arial"/>
              </a:rPr>
              <a:t>Ave./ </a:t>
            </a:r>
            <a:r>
              <a:rPr sz="364" spc="57" dirty="0">
                <a:solidFill>
                  <a:srgbClr val="231F20"/>
                </a:solidFill>
                <a:latin typeface="Arial"/>
                <a:cs typeface="Arial"/>
              </a:rPr>
              <a:t>Ewing</a:t>
            </a:r>
            <a:r>
              <a:rPr sz="364" spc="9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34" dirty="0">
                <a:solidFill>
                  <a:srgbClr val="231F20"/>
                </a:solidFill>
                <a:latin typeface="Arial"/>
                <a:cs typeface="Arial"/>
              </a:rPr>
              <a:t>Yard</a:t>
            </a:r>
            <a:endParaRPr sz="364">
              <a:latin typeface="Arial"/>
              <a:cs typeface="Arial"/>
            </a:endParaRPr>
          </a:p>
          <a:p>
            <a:pPr marL="112606">
              <a:spcBef>
                <a:spcPts val="161"/>
              </a:spcBef>
            </a:pPr>
            <a:r>
              <a:rPr sz="364" spc="43" dirty="0">
                <a:solidFill>
                  <a:srgbClr val="231F20"/>
                </a:solidFill>
                <a:latin typeface="Arial"/>
                <a:cs typeface="Arial"/>
              </a:rPr>
              <a:t>Park</a:t>
            </a:r>
            <a:r>
              <a:rPr sz="364" spc="9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32" dirty="0">
                <a:solidFill>
                  <a:srgbClr val="231F20"/>
                </a:solidFill>
                <a:latin typeface="Arial"/>
                <a:cs typeface="Arial"/>
              </a:rPr>
              <a:t>Ave.</a:t>
            </a:r>
            <a:endParaRPr sz="364">
              <a:latin typeface="Arial"/>
              <a:cs typeface="Arial"/>
            </a:endParaRPr>
          </a:p>
          <a:p>
            <a:pPr>
              <a:spcBef>
                <a:spcPts val="382"/>
              </a:spcBef>
            </a:pPr>
            <a:endParaRPr sz="364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364" i="1" spc="41" dirty="0">
                <a:solidFill>
                  <a:srgbClr val="808080"/>
                </a:solidFill>
                <a:latin typeface="Arial"/>
                <a:cs typeface="Arial"/>
              </a:rPr>
              <a:t>Russell</a:t>
            </a:r>
            <a:r>
              <a:rPr sz="364" i="1" spc="82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364" i="1" spc="41" dirty="0">
                <a:solidFill>
                  <a:srgbClr val="808080"/>
                </a:solidFill>
                <a:latin typeface="Arial"/>
                <a:cs typeface="Arial"/>
              </a:rPr>
              <a:t>Blvd. </a:t>
            </a:r>
            <a:endParaRPr sz="364">
              <a:latin typeface="Arial"/>
              <a:cs typeface="Arial"/>
            </a:endParaRPr>
          </a:p>
        </p:txBody>
      </p:sp>
      <p:sp>
        <p:nvSpPr>
          <p:cNvPr id="158" name="object 158"/>
          <p:cNvSpPr txBox="1"/>
          <p:nvPr/>
        </p:nvSpPr>
        <p:spPr>
          <a:xfrm>
            <a:off x="8406068" y="3884135"/>
            <a:ext cx="290202" cy="62456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>
              <a:spcBef>
                <a:spcPts val="50"/>
              </a:spcBef>
            </a:pPr>
            <a:r>
              <a:rPr sz="364" spc="55" dirty="0">
                <a:solidFill>
                  <a:srgbClr val="231F20"/>
                </a:solidFill>
                <a:latin typeface="Arial"/>
                <a:cs typeface="Arial"/>
              </a:rPr>
              <a:t>Market</a:t>
            </a:r>
            <a:r>
              <a:rPr sz="364" spc="9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23" dirty="0">
                <a:solidFill>
                  <a:srgbClr val="231F2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</p:txBody>
      </p:sp>
      <p:sp>
        <p:nvSpPr>
          <p:cNvPr id="159" name="object 159"/>
          <p:cNvSpPr txBox="1"/>
          <p:nvPr/>
        </p:nvSpPr>
        <p:spPr>
          <a:xfrm>
            <a:off x="8390674" y="3412660"/>
            <a:ext cx="383181" cy="62456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>
              <a:spcBef>
                <a:spcPts val="50"/>
              </a:spcBef>
            </a:pPr>
            <a:r>
              <a:rPr sz="364" spc="34" dirty="0">
                <a:solidFill>
                  <a:srgbClr val="231F20"/>
                </a:solidFill>
                <a:latin typeface="Arial"/>
                <a:cs typeface="Arial"/>
              </a:rPr>
              <a:t>St.</a:t>
            </a:r>
            <a:r>
              <a:rPr sz="364" spc="8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0" dirty="0">
                <a:solidFill>
                  <a:srgbClr val="231F20"/>
                </a:solidFill>
                <a:latin typeface="Arial"/>
                <a:cs typeface="Arial"/>
              </a:rPr>
              <a:t>Louis</a:t>
            </a:r>
            <a:r>
              <a:rPr sz="364" spc="8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32" dirty="0">
                <a:solidFill>
                  <a:srgbClr val="231F20"/>
                </a:solidFill>
                <a:latin typeface="Arial"/>
                <a:cs typeface="Arial"/>
              </a:rPr>
              <a:t>Ave.</a:t>
            </a:r>
            <a:endParaRPr sz="364">
              <a:latin typeface="Arial"/>
              <a:cs typeface="Arial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8844602" y="3526215"/>
            <a:ext cx="116947" cy="56505"/>
          </a:xfrm>
          <a:prstGeom prst="rect">
            <a:avLst/>
          </a:prstGeom>
        </p:spPr>
        <p:txBody>
          <a:bodyPr vert="horz" wrap="square" lIns="0" tIns="7508" rIns="0" bIns="0" rtlCol="0">
            <a:spAutoFit/>
          </a:bodyPr>
          <a:lstStyle/>
          <a:p>
            <a:pPr>
              <a:spcBef>
                <a:spcPts val="59"/>
              </a:spcBef>
            </a:pPr>
            <a:r>
              <a:rPr sz="318" i="1" spc="36" dirty="0">
                <a:solidFill>
                  <a:srgbClr val="231F20"/>
                </a:solidFill>
                <a:latin typeface="Arial"/>
                <a:cs typeface="Arial"/>
              </a:rPr>
              <a:t>NGA </a:t>
            </a:r>
            <a:endParaRPr sz="318">
              <a:latin typeface="Arial"/>
              <a:cs typeface="Arial"/>
            </a:endParaRPr>
          </a:p>
        </p:txBody>
      </p:sp>
      <p:sp>
        <p:nvSpPr>
          <p:cNvPr id="161" name="object 161"/>
          <p:cNvSpPr txBox="1"/>
          <p:nvPr/>
        </p:nvSpPr>
        <p:spPr>
          <a:xfrm>
            <a:off x="8314364" y="3584783"/>
            <a:ext cx="431404" cy="256227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 marR="6640" algn="r">
              <a:spcBef>
                <a:spcPts val="50"/>
              </a:spcBef>
            </a:pPr>
            <a:r>
              <a:rPr sz="364" spc="32" dirty="0">
                <a:solidFill>
                  <a:srgbClr val="231F20"/>
                </a:solidFill>
                <a:latin typeface="Arial"/>
                <a:cs typeface="Arial"/>
              </a:rPr>
              <a:t>Cass</a:t>
            </a:r>
            <a:r>
              <a:rPr sz="364" spc="8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32" dirty="0">
                <a:solidFill>
                  <a:srgbClr val="231F20"/>
                </a:solidFill>
                <a:latin typeface="Arial"/>
                <a:cs typeface="Arial"/>
              </a:rPr>
              <a:t>Ave.</a:t>
            </a:r>
            <a:endParaRPr sz="364">
              <a:latin typeface="Arial"/>
              <a:cs typeface="Arial"/>
            </a:endParaRPr>
          </a:p>
          <a:p>
            <a:pPr>
              <a:spcBef>
                <a:spcPts val="161"/>
              </a:spcBef>
            </a:pPr>
            <a:endParaRPr sz="364">
              <a:latin typeface="Arial"/>
              <a:cs typeface="Arial"/>
            </a:endParaRPr>
          </a:p>
          <a:p>
            <a:pPr marR="2310" indent="150142" algn="r">
              <a:spcBef>
                <a:spcPts val="2"/>
              </a:spcBef>
            </a:pPr>
            <a:r>
              <a:rPr sz="364" spc="30" dirty="0">
                <a:solidFill>
                  <a:srgbClr val="231F20"/>
                </a:solidFill>
                <a:latin typeface="Arial"/>
                <a:cs typeface="Arial"/>
              </a:rPr>
              <a:t>Dr.</a:t>
            </a:r>
            <a:r>
              <a:rPr sz="364" spc="8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2" dirty="0">
                <a:solidFill>
                  <a:srgbClr val="231F20"/>
                </a:solidFill>
                <a:latin typeface="Arial"/>
                <a:cs typeface="Arial"/>
              </a:rPr>
              <a:t>Martin </a:t>
            </a:r>
            <a:r>
              <a:rPr sz="364" spc="57" dirty="0">
                <a:solidFill>
                  <a:srgbClr val="231F20"/>
                </a:solidFill>
                <a:latin typeface="Arial"/>
                <a:cs typeface="Arial"/>
              </a:rPr>
              <a:t>Luther</a:t>
            </a:r>
            <a:r>
              <a:rPr sz="364" spc="9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5" dirty="0">
                <a:solidFill>
                  <a:srgbClr val="231F20"/>
                </a:solidFill>
                <a:latin typeface="Arial"/>
                <a:cs typeface="Arial"/>
              </a:rPr>
              <a:t>King</a:t>
            </a:r>
            <a:r>
              <a:rPr sz="364" spc="9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18" dirty="0">
                <a:solidFill>
                  <a:srgbClr val="231F20"/>
                </a:solidFill>
                <a:latin typeface="Arial"/>
                <a:cs typeface="Arial"/>
              </a:rPr>
              <a:t>Dr.</a:t>
            </a:r>
            <a:endParaRPr sz="364">
              <a:latin typeface="Arial"/>
              <a:cs typeface="Arial"/>
            </a:endParaRPr>
          </a:p>
        </p:txBody>
      </p:sp>
      <p:grpSp>
        <p:nvGrpSpPr>
          <p:cNvPr id="162" name="object 162"/>
          <p:cNvGrpSpPr/>
          <p:nvPr/>
        </p:nvGrpSpPr>
        <p:grpSpPr>
          <a:xfrm>
            <a:off x="8498238" y="2853735"/>
            <a:ext cx="892839" cy="2440293"/>
            <a:chOff x="15334749" y="6275574"/>
            <a:chExt cx="1963420" cy="5366385"/>
          </a:xfrm>
        </p:grpSpPr>
        <p:sp>
          <p:nvSpPr>
            <p:cNvPr id="163" name="object 163"/>
            <p:cNvSpPr/>
            <p:nvPr/>
          </p:nvSpPr>
          <p:spPr>
            <a:xfrm>
              <a:off x="15350306" y="6291131"/>
              <a:ext cx="1932305" cy="5335270"/>
            </a:xfrm>
            <a:custGeom>
              <a:avLst/>
              <a:gdLst/>
              <a:ahLst/>
              <a:cxnLst/>
              <a:rect l="l" t="t" r="r" b="b"/>
              <a:pathLst>
                <a:path w="1932305" h="5335270">
                  <a:moveTo>
                    <a:pt x="0" y="5334839"/>
                  </a:moveTo>
                  <a:lnTo>
                    <a:pt x="184637" y="5044006"/>
                  </a:lnTo>
                  <a:lnTo>
                    <a:pt x="258945" y="4978668"/>
                  </a:lnTo>
                  <a:lnTo>
                    <a:pt x="471616" y="4859516"/>
                  </a:lnTo>
                  <a:lnTo>
                    <a:pt x="707357" y="4622497"/>
                  </a:lnTo>
                  <a:lnTo>
                    <a:pt x="1005875" y="4385478"/>
                  </a:lnTo>
                  <a:lnTo>
                    <a:pt x="1251857" y="4104900"/>
                  </a:lnTo>
                  <a:lnTo>
                    <a:pt x="1406882" y="3887099"/>
                  </a:lnTo>
                  <a:lnTo>
                    <a:pt x="1679774" y="3283662"/>
                  </a:lnTo>
                  <a:lnTo>
                    <a:pt x="1783548" y="2873685"/>
                  </a:lnTo>
                  <a:lnTo>
                    <a:pt x="1868104" y="2527769"/>
                  </a:lnTo>
                  <a:lnTo>
                    <a:pt x="1900137" y="2374021"/>
                  </a:lnTo>
                  <a:lnTo>
                    <a:pt x="1927041" y="2099852"/>
                  </a:lnTo>
                  <a:lnTo>
                    <a:pt x="1932164" y="1780839"/>
                  </a:lnTo>
                  <a:lnTo>
                    <a:pt x="1854010" y="1295269"/>
                  </a:lnTo>
                  <a:lnTo>
                    <a:pt x="1795080" y="900670"/>
                  </a:lnTo>
                  <a:lnTo>
                    <a:pt x="1752805" y="698240"/>
                  </a:lnTo>
                  <a:lnTo>
                    <a:pt x="1610590" y="252390"/>
                  </a:lnTo>
                  <a:lnTo>
                    <a:pt x="1474449" y="0"/>
                  </a:lnTo>
                </a:path>
              </a:pathLst>
            </a:custGeom>
            <a:ln w="30958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164" name="object 164"/>
            <p:cNvSpPr/>
            <p:nvPr/>
          </p:nvSpPr>
          <p:spPr>
            <a:xfrm>
              <a:off x="15367200" y="6291131"/>
              <a:ext cx="1915795" cy="5308600"/>
            </a:xfrm>
            <a:custGeom>
              <a:avLst/>
              <a:gdLst/>
              <a:ahLst/>
              <a:cxnLst/>
              <a:rect l="l" t="t" r="r" b="b"/>
              <a:pathLst>
                <a:path w="1915794" h="5308600">
                  <a:moveTo>
                    <a:pt x="0" y="5308229"/>
                  </a:moveTo>
                  <a:lnTo>
                    <a:pt x="167743" y="5044007"/>
                  </a:lnTo>
                  <a:lnTo>
                    <a:pt x="242051" y="4978669"/>
                  </a:lnTo>
                  <a:lnTo>
                    <a:pt x="454729" y="4859517"/>
                  </a:lnTo>
                  <a:lnTo>
                    <a:pt x="690464" y="4622498"/>
                  </a:lnTo>
                  <a:lnTo>
                    <a:pt x="988982" y="4385479"/>
                  </a:lnTo>
                  <a:lnTo>
                    <a:pt x="1234964" y="4104901"/>
                  </a:lnTo>
                  <a:lnTo>
                    <a:pt x="1389989" y="3887100"/>
                  </a:lnTo>
                  <a:lnTo>
                    <a:pt x="1662881" y="3283663"/>
                  </a:lnTo>
                  <a:lnTo>
                    <a:pt x="1766654" y="2873686"/>
                  </a:lnTo>
                  <a:lnTo>
                    <a:pt x="1851217" y="2527769"/>
                  </a:lnTo>
                  <a:lnTo>
                    <a:pt x="1883244" y="2374029"/>
                  </a:lnTo>
                  <a:lnTo>
                    <a:pt x="1910147" y="2099852"/>
                  </a:lnTo>
                  <a:lnTo>
                    <a:pt x="1915271" y="1780839"/>
                  </a:lnTo>
                  <a:lnTo>
                    <a:pt x="1837123" y="1295269"/>
                  </a:lnTo>
                  <a:lnTo>
                    <a:pt x="1778186" y="900664"/>
                  </a:lnTo>
                  <a:lnTo>
                    <a:pt x="1735912" y="698241"/>
                  </a:lnTo>
                  <a:lnTo>
                    <a:pt x="1593696" y="252390"/>
                  </a:lnTo>
                  <a:lnTo>
                    <a:pt x="1457555" y="0"/>
                  </a:lnTo>
                </a:path>
              </a:pathLst>
            </a:custGeom>
            <a:ln w="12900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pic>
          <p:nvPicPr>
            <p:cNvPr id="165" name="object 16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6028263" y="7287435"/>
              <a:ext cx="91152" cy="128952"/>
            </a:xfrm>
            <a:prstGeom prst="rect">
              <a:avLst/>
            </a:prstGeom>
          </p:spPr>
        </p:pic>
      </p:grpSp>
      <p:sp>
        <p:nvSpPr>
          <p:cNvPr id="166" name="object 166"/>
          <p:cNvSpPr txBox="1"/>
          <p:nvPr/>
        </p:nvSpPr>
        <p:spPr>
          <a:xfrm>
            <a:off x="8090126" y="5164500"/>
            <a:ext cx="308105" cy="68215"/>
          </a:xfrm>
          <a:prstGeom prst="rect">
            <a:avLst/>
          </a:prstGeom>
        </p:spPr>
        <p:txBody>
          <a:bodyPr vert="horz" wrap="square" lIns="0" tIns="5198" rIns="0" bIns="0" rtlCol="0">
            <a:spAutoFit/>
          </a:bodyPr>
          <a:lstStyle/>
          <a:p>
            <a:pPr>
              <a:spcBef>
                <a:spcPts val="41"/>
              </a:spcBef>
            </a:pPr>
            <a:r>
              <a:rPr sz="409" spc="32" dirty="0">
                <a:solidFill>
                  <a:srgbClr val="666666"/>
                </a:solidFill>
                <a:latin typeface="Arial"/>
                <a:cs typeface="Arial"/>
              </a:rPr>
              <a:t>MISSOURI </a:t>
            </a:r>
            <a:endParaRPr sz="409">
              <a:latin typeface="Arial"/>
              <a:cs typeface="Arial"/>
            </a:endParaRPr>
          </a:p>
        </p:txBody>
      </p:sp>
      <p:sp>
        <p:nvSpPr>
          <p:cNvPr id="167" name="object 167"/>
          <p:cNvSpPr txBox="1"/>
          <p:nvPr/>
        </p:nvSpPr>
        <p:spPr>
          <a:xfrm>
            <a:off x="8604309" y="5164500"/>
            <a:ext cx="274031" cy="68215"/>
          </a:xfrm>
          <a:prstGeom prst="rect">
            <a:avLst/>
          </a:prstGeom>
        </p:spPr>
        <p:txBody>
          <a:bodyPr vert="horz" wrap="square" lIns="0" tIns="5198" rIns="0" bIns="0" rtlCol="0">
            <a:spAutoFit/>
          </a:bodyPr>
          <a:lstStyle/>
          <a:p>
            <a:pPr>
              <a:spcBef>
                <a:spcPts val="41"/>
              </a:spcBef>
            </a:pPr>
            <a:r>
              <a:rPr sz="409" spc="41" dirty="0">
                <a:solidFill>
                  <a:srgbClr val="666666"/>
                </a:solidFill>
                <a:latin typeface="Arial"/>
                <a:cs typeface="Arial"/>
              </a:rPr>
              <a:t>ILLINOIS </a:t>
            </a:r>
            <a:endParaRPr sz="409">
              <a:latin typeface="Arial"/>
              <a:cs typeface="Arial"/>
            </a:endParaRPr>
          </a:p>
        </p:txBody>
      </p:sp>
      <p:pic>
        <p:nvPicPr>
          <p:cNvPr id="168" name="object 16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718592" y="4756294"/>
            <a:ext cx="96509" cy="100048"/>
          </a:xfrm>
          <a:prstGeom prst="rect">
            <a:avLst/>
          </a:prstGeom>
        </p:spPr>
      </p:pic>
      <p:sp>
        <p:nvSpPr>
          <p:cNvPr id="169" name="object 169"/>
          <p:cNvSpPr txBox="1"/>
          <p:nvPr/>
        </p:nvSpPr>
        <p:spPr>
          <a:xfrm>
            <a:off x="8738427" y="4774660"/>
            <a:ext cx="63238" cy="61581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>
              <a:spcBef>
                <a:spcPts val="43"/>
              </a:spcBef>
            </a:pPr>
            <a:r>
              <a:rPr sz="364" spc="-11" dirty="0">
                <a:solidFill>
                  <a:srgbClr val="FFFFFF"/>
                </a:solidFill>
                <a:latin typeface="Arial"/>
                <a:cs typeface="Arial"/>
              </a:rPr>
              <a:t>55</a:t>
            </a:r>
            <a:endParaRPr sz="364">
              <a:latin typeface="Arial"/>
              <a:cs typeface="Arial"/>
            </a:endParaRPr>
          </a:p>
        </p:txBody>
      </p:sp>
      <p:pic>
        <p:nvPicPr>
          <p:cNvPr id="170" name="object 170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108975" y="4175891"/>
            <a:ext cx="96512" cy="100048"/>
          </a:xfrm>
          <a:prstGeom prst="rect">
            <a:avLst/>
          </a:prstGeom>
        </p:spPr>
      </p:pic>
      <p:sp>
        <p:nvSpPr>
          <p:cNvPr id="171" name="object 171"/>
          <p:cNvSpPr txBox="1"/>
          <p:nvPr/>
        </p:nvSpPr>
        <p:spPr>
          <a:xfrm>
            <a:off x="8125820" y="4194258"/>
            <a:ext cx="68724" cy="61581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>
              <a:spcBef>
                <a:spcPts val="43"/>
              </a:spcBef>
            </a:pPr>
            <a:r>
              <a:rPr sz="364" spc="30" dirty="0">
                <a:solidFill>
                  <a:srgbClr val="FFFFFF"/>
                </a:solidFill>
                <a:latin typeface="Arial"/>
                <a:cs typeface="Arial"/>
              </a:rPr>
              <a:t>44</a:t>
            </a:r>
            <a:endParaRPr sz="364">
              <a:latin typeface="Arial"/>
              <a:cs typeface="Arial"/>
            </a:endParaRPr>
          </a:p>
        </p:txBody>
      </p:sp>
      <p:pic>
        <p:nvPicPr>
          <p:cNvPr id="172" name="object 17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067081" y="3882256"/>
            <a:ext cx="96509" cy="100048"/>
          </a:xfrm>
          <a:prstGeom prst="rect">
            <a:avLst/>
          </a:prstGeom>
        </p:spPr>
      </p:pic>
      <p:sp>
        <p:nvSpPr>
          <p:cNvPr id="173" name="object 173"/>
          <p:cNvSpPr txBox="1"/>
          <p:nvPr/>
        </p:nvSpPr>
        <p:spPr>
          <a:xfrm>
            <a:off x="8084522" y="3900623"/>
            <a:ext cx="67569" cy="61581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>
              <a:spcBef>
                <a:spcPts val="43"/>
              </a:spcBef>
            </a:pPr>
            <a:r>
              <a:rPr sz="364" spc="25" dirty="0">
                <a:solidFill>
                  <a:srgbClr val="FFFFFF"/>
                </a:solidFill>
                <a:latin typeface="Arial"/>
                <a:cs typeface="Arial"/>
              </a:rPr>
              <a:t>64</a:t>
            </a:r>
            <a:endParaRPr sz="364">
              <a:latin typeface="Arial"/>
              <a:cs typeface="Arial"/>
            </a:endParaRPr>
          </a:p>
        </p:txBody>
      </p:sp>
      <p:pic>
        <p:nvPicPr>
          <p:cNvPr id="174" name="object 174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955451" y="3082761"/>
            <a:ext cx="96512" cy="100048"/>
          </a:xfrm>
          <a:prstGeom prst="rect">
            <a:avLst/>
          </a:prstGeom>
        </p:spPr>
      </p:pic>
      <p:sp>
        <p:nvSpPr>
          <p:cNvPr id="175" name="object 175"/>
          <p:cNvSpPr txBox="1"/>
          <p:nvPr/>
        </p:nvSpPr>
        <p:spPr>
          <a:xfrm>
            <a:off x="8973471" y="3101128"/>
            <a:ext cx="65548" cy="61581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>
              <a:spcBef>
                <a:spcPts val="43"/>
              </a:spcBef>
            </a:pPr>
            <a:r>
              <a:rPr sz="364" spc="16" dirty="0">
                <a:solidFill>
                  <a:srgbClr val="FFFFFF"/>
                </a:solidFill>
                <a:latin typeface="Arial"/>
                <a:cs typeface="Arial"/>
              </a:rPr>
              <a:t>70</a:t>
            </a:r>
            <a:endParaRPr sz="364">
              <a:latin typeface="Arial"/>
              <a:cs typeface="Arial"/>
            </a:endParaRPr>
          </a:p>
        </p:txBody>
      </p:sp>
      <p:sp>
        <p:nvSpPr>
          <p:cNvPr id="176" name="object 176"/>
          <p:cNvSpPr txBox="1"/>
          <p:nvPr/>
        </p:nvSpPr>
        <p:spPr>
          <a:xfrm rot="16740000">
            <a:off x="8485925" y="4644084"/>
            <a:ext cx="301576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227" spc="32" dirty="0">
                <a:solidFill>
                  <a:srgbClr val="808080"/>
                </a:solidFill>
                <a:latin typeface="Arial"/>
                <a:cs typeface="Arial"/>
              </a:rPr>
              <a:t>JEFFERSON</a:t>
            </a:r>
            <a:r>
              <a:rPr sz="227" spc="59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341" spc="24" baseline="5555" dirty="0">
                <a:solidFill>
                  <a:srgbClr val="808080"/>
                </a:solidFill>
                <a:latin typeface="Arial"/>
                <a:cs typeface="Arial"/>
              </a:rPr>
              <a:t>AVE</a:t>
            </a:r>
            <a:endParaRPr sz="341" baseline="5555">
              <a:latin typeface="Arial"/>
              <a:cs typeface="Arial"/>
            </a:endParaRPr>
          </a:p>
        </p:txBody>
      </p:sp>
      <p:sp>
        <p:nvSpPr>
          <p:cNvPr id="177" name="object 177"/>
          <p:cNvSpPr txBox="1"/>
          <p:nvPr/>
        </p:nvSpPr>
        <p:spPr>
          <a:xfrm rot="18960000">
            <a:off x="7753872" y="4951730"/>
            <a:ext cx="249638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227" spc="27" dirty="0">
                <a:solidFill>
                  <a:srgbClr val="999999"/>
                </a:solidFill>
                <a:latin typeface="Arial"/>
                <a:cs typeface="Arial"/>
              </a:rPr>
              <a:t>GRAV</a:t>
            </a:r>
            <a:r>
              <a:rPr sz="341" spc="40" baseline="5555" dirty="0">
                <a:solidFill>
                  <a:srgbClr val="999999"/>
                </a:solidFill>
                <a:latin typeface="Arial"/>
                <a:cs typeface="Arial"/>
              </a:rPr>
              <a:t>OIS</a:t>
            </a:r>
            <a:r>
              <a:rPr sz="341" spc="78" baseline="55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341" spc="24" baseline="5555" dirty="0">
                <a:solidFill>
                  <a:srgbClr val="999999"/>
                </a:solidFill>
                <a:latin typeface="Arial"/>
                <a:cs typeface="Arial"/>
              </a:rPr>
              <a:t>AVE</a:t>
            </a:r>
            <a:endParaRPr sz="341" baseline="5555">
              <a:latin typeface="Arial"/>
              <a:cs typeface="Arial"/>
            </a:endParaRPr>
          </a:p>
        </p:txBody>
      </p:sp>
      <p:sp>
        <p:nvSpPr>
          <p:cNvPr id="178" name="object 178"/>
          <p:cNvSpPr txBox="1"/>
          <p:nvPr/>
        </p:nvSpPr>
        <p:spPr>
          <a:xfrm rot="16740000">
            <a:off x="7594276" y="4508338"/>
            <a:ext cx="394765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227" spc="32" dirty="0">
                <a:solidFill>
                  <a:srgbClr val="999999"/>
                </a:solidFill>
                <a:latin typeface="Arial"/>
                <a:cs typeface="Arial"/>
              </a:rPr>
              <a:t>KINGSHIG</a:t>
            </a:r>
            <a:r>
              <a:rPr sz="341" spc="47" baseline="5555" dirty="0">
                <a:solidFill>
                  <a:srgbClr val="999999"/>
                </a:solidFill>
                <a:latin typeface="Arial"/>
                <a:cs typeface="Arial"/>
              </a:rPr>
              <a:t>HWAY</a:t>
            </a:r>
            <a:r>
              <a:rPr sz="341" spc="89" baseline="55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341" spc="30" baseline="5555" dirty="0">
                <a:solidFill>
                  <a:srgbClr val="999999"/>
                </a:solidFill>
                <a:latin typeface="Arial"/>
                <a:cs typeface="Arial"/>
              </a:rPr>
              <a:t>BLVD</a:t>
            </a:r>
            <a:endParaRPr sz="341" baseline="5555">
              <a:latin typeface="Arial"/>
              <a:cs typeface="Arial"/>
            </a:endParaRPr>
          </a:p>
        </p:txBody>
      </p:sp>
      <p:sp>
        <p:nvSpPr>
          <p:cNvPr id="179" name="object 179"/>
          <p:cNvSpPr txBox="1"/>
          <p:nvPr/>
        </p:nvSpPr>
        <p:spPr>
          <a:xfrm rot="1680000">
            <a:off x="8124340" y="3013435"/>
            <a:ext cx="410601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341" spc="55" baseline="5555" dirty="0">
                <a:solidFill>
                  <a:srgbClr val="999999"/>
                </a:solidFill>
                <a:latin typeface="Arial"/>
                <a:cs typeface="Arial"/>
              </a:rPr>
              <a:t>NAT</a:t>
            </a:r>
            <a:r>
              <a:rPr sz="227" spc="36" dirty="0">
                <a:solidFill>
                  <a:srgbClr val="999999"/>
                </a:solidFill>
                <a:latin typeface="Arial"/>
                <a:cs typeface="Arial"/>
              </a:rPr>
              <a:t>URAL</a:t>
            </a:r>
            <a:r>
              <a:rPr sz="227" spc="61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27" dirty="0">
                <a:solidFill>
                  <a:srgbClr val="999999"/>
                </a:solidFill>
                <a:latin typeface="Arial"/>
                <a:cs typeface="Arial"/>
              </a:rPr>
              <a:t>BRIDGE</a:t>
            </a:r>
            <a:r>
              <a:rPr sz="227" spc="64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16" dirty="0">
                <a:solidFill>
                  <a:srgbClr val="999999"/>
                </a:solidFill>
                <a:latin typeface="Arial"/>
                <a:cs typeface="Arial"/>
              </a:rPr>
              <a:t>AVE</a:t>
            </a:r>
            <a:endParaRPr sz="227">
              <a:latin typeface="Arial"/>
              <a:cs typeface="Arial"/>
            </a:endParaRPr>
          </a:p>
        </p:txBody>
      </p:sp>
      <p:sp>
        <p:nvSpPr>
          <p:cNvPr id="180" name="object 180"/>
          <p:cNvSpPr txBox="1"/>
          <p:nvPr/>
        </p:nvSpPr>
        <p:spPr>
          <a:xfrm rot="840000">
            <a:off x="7891116" y="3754620"/>
            <a:ext cx="340381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341" spc="44" baseline="5555" dirty="0">
                <a:solidFill>
                  <a:srgbClr val="999999"/>
                </a:solidFill>
                <a:latin typeface="Arial"/>
                <a:cs typeface="Arial"/>
              </a:rPr>
              <a:t>FORE</a:t>
            </a:r>
            <a:r>
              <a:rPr sz="227" spc="30" dirty="0">
                <a:solidFill>
                  <a:srgbClr val="999999"/>
                </a:solidFill>
                <a:latin typeface="Arial"/>
                <a:cs typeface="Arial"/>
              </a:rPr>
              <a:t>ST</a:t>
            </a:r>
            <a:r>
              <a:rPr sz="227" spc="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27" dirty="0">
                <a:solidFill>
                  <a:srgbClr val="999999"/>
                </a:solidFill>
                <a:latin typeface="Arial"/>
                <a:cs typeface="Arial"/>
              </a:rPr>
              <a:t>PARK</a:t>
            </a:r>
            <a:r>
              <a:rPr sz="227" spc="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16" dirty="0">
                <a:solidFill>
                  <a:srgbClr val="999999"/>
                </a:solidFill>
                <a:latin typeface="Arial"/>
                <a:cs typeface="Arial"/>
              </a:rPr>
              <a:t>AVE</a:t>
            </a:r>
            <a:endParaRPr sz="227">
              <a:latin typeface="Arial"/>
              <a:cs typeface="Arial"/>
            </a:endParaRPr>
          </a:p>
        </p:txBody>
      </p:sp>
      <p:sp>
        <p:nvSpPr>
          <p:cNvPr id="181" name="object 181"/>
          <p:cNvSpPr txBox="1"/>
          <p:nvPr/>
        </p:nvSpPr>
        <p:spPr>
          <a:xfrm rot="780000">
            <a:off x="8169221" y="3987656"/>
            <a:ext cx="403690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341" spc="55" baseline="11111" dirty="0">
                <a:solidFill>
                  <a:srgbClr val="999999"/>
                </a:solidFill>
                <a:latin typeface="Arial"/>
                <a:cs typeface="Arial"/>
              </a:rPr>
              <a:t>Scott</a:t>
            </a:r>
            <a:r>
              <a:rPr sz="341" spc="95" baseline="11111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341" spc="55" baseline="11111" dirty="0">
                <a:solidFill>
                  <a:srgbClr val="999999"/>
                </a:solidFill>
                <a:latin typeface="Arial"/>
                <a:cs typeface="Arial"/>
              </a:rPr>
              <a:t>A</a:t>
            </a:r>
            <a:r>
              <a:rPr sz="341" spc="55" baseline="5555" dirty="0">
                <a:solidFill>
                  <a:srgbClr val="999999"/>
                </a:solidFill>
                <a:latin typeface="Arial"/>
                <a:cs typeface="Arial"/>
              </a:rPr>
              <a:t>ve./Ewing</a:t>
            </a:r>
            <a:r>
              <a:rPr sz="341" spc="99" baseline="55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20" dirty="0">
                <a:solidFill>
                  <a:srgbClr val="999999"/>
                </a:solidFill>
                <a:latin typeface="Arial"/>
                <a:cs typeface="Arial"/>
              </a:rPr>
              <a:t>Yard</a:t>
            </a:r>
            <a:endParaRPr sz="227">
              <a:latin typeface="Arial"/>
              <a:cs typeface="Arial"/>
            </a:endParaRPr>
          </a:p>
        </p:txBody>
      </p:sp>
      <p:sp>
        <p:nvSpPr>
          <p:cNvPr id="182" name="object 182"/>
          <p:cNvSpPr txBox="1"/>
          <p:nvPr/>
        </p:nvSpPr>
        <p:spPr>
          <a:xfrm rot="720000">
            <a:off x="8748074" y="3979301"/>
            <a:ext cx="286930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341" spc="44" baseline="5555" dirty="0">
                <a:solidFill>
                  <a:srgbClr val="999999"/>
                </a:solidFill>
                <a:latin typeface="Arial"/>
                <a:cs typeface="Arial"/>
              </a:rPr>
              <a:t>Transfer</a:t>
            </a:r>
            <a:r>
              <a:rPr sz="341" spc="89" baseline="55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341" spc="44" baseline="5555" dirty="0">
                <a:solidFill>
                  <a:srgbClr val="999999"/>
                </a:solidFill>
                <a:latin typeface="Arial"/>
                <a:cs typeface="Arial"/>
              </a:rPr>
              <a:t>S</a:t>
            </a:r>
            <a:r>
              <a:rPr sz="227" spc="30" dirty="0">
                <a:solidFill>
                  <a:srgbClr val="999999"/>
                </a:solidFill>
                <a:latin typeface="Arial"/>
                <a:cs typeface="Arial"/>
              </a:rPr>
              <a:t>tation</a:t>
            </a:r>
            <a:endParaRPr sz="227">
              <a:latin typeface="Arial"/>
              <a:cs typeface="Arial"/>
            </a:endParaRPr>
          </a:p>
        </p:txBody>
      </p:sp>
      <p:sp>
        <p:nvSpPr>
          <p:cNvPr id="183" name="object 183"/>
          <p:cNvSpPr txBox="1"/>
          <p:nvPr/>
        </p:nvSpPr>
        <p:spPr>
          <a:xfrm>
            <a:off x="9396197" y="3973962"/>
            <a:ext cx="208194" cy="88820"/>
          </a:xfrm>
          <a:prstGeom prst="rect">
            <a:avLst/>
          </a:prstGeom>
        </p:spPr>
        <p:txBody>
          <a:bodyPr vert="horz" wrap="square" lIns="0" tIns="4331" rIns="0" bIns="0" rtlCol="0">
            <a:spAutoFit/>
          </a:bodyPr>
          <a:lstStyle/>
          <a:p>
            <a:pPr marL="54860" marR="2310" indent="-55148">
              <a:lnSpc>
                <a:spcPct val="104400"/>
              </a:lnSpc>
              <a:spcBef>
                <a:spcPts val="34"/>
              </a:spcBef>
            </a:pPr>
            <a:r>
              <a:rPr sz="273" i="1" spc="36" dirty="0">
                <a:solidFill>
                  <a:srgbClr val="808080"/>
                </a:solidFill>
                <a:latin typeface="Arial"/>
                <a:cs typeface="Arial"/>
              </a:rPr>
              <a:t>MetroLink </a:t>
            </a:r>
            <a:r>
              <a:rPr sz="273" i="1" spc="41" dirty="0">
                <a:solidFill>
                  <a:srgbClr val="808080"/>
                </a:solidFill>
                <a:latin typeface="Arial"/>
                <a:cs typeface="Arial"/>
              </a:rPr>
              <a:t>to</a:t>
            </a:r>
            <a:r>
              <a:rPr sz="273" i="1" spc="59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73" i="1" spc="11" dirty="0">
                <a:solidFill>
                  <a:srgbClr val="808080"/>
                </a:solidFill>
                <a:latin typeface="Arial"/>
                <a:cs typeface="Arial"/>
              </a:rPr>
              <a:t>IL</a:t>
            </a:r>
            <a:r>
              <a:rPr sz="273" i="1" spc="227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endParaRPr sz="273">
              <a:latin typeface="Arial"/>
              <a:cs typeface="Arial"/>
            </a:endParaRPr>
          </a:p>
        </p:txBody>
      </p:sp>
      <p:grpSp>
        <p:nvGrpSpPr>
          <p:cNvPr id="184" name="object 184"/>
          <p:cNvGrpSpPr/>
          <p:nvPr/>
        </p:nvGrpSpPr>
        <p:grpSpPr>
          <a:xfrm>
            <a:off x="8568136" y="3977222"/>
            <a:ext cx="993616" cy="1244547"/>
            <a:chOff x="15488460" y="8746206"/>
            <a:chExt cx="2185035" cy="2736850"/>
          </a:xfrm>
        </p:grpSpPr>
        <p:sp>
          <p:nvSpPr>
            <p:cNvPr id="185" name="object 185"/>
            <p:cNvSpPr/>
            <p:nvPr/>
          </p:nvSpPr>
          <p:spPr>
            <a:xfrm>
              <a:off x="17448792" y="9000088"/>
              <a:ext cx="114935" cy="0"/>
            </a:xfrm>
            <a:custGeom>
              <a:avLst/>
              <a:gdLst/>
              <a:ahLst/>
              <a:cxnLst/>
              <a:rect l="l" t="t" r="r" b="b"/>
              <a:pathLst>
                <a:path w="114934">
                  <a:moveTo>
                    <a:pt x="0" y="0"/>
                  </a:moveTo>
                  <a:lnTo>
                    <a:pt x="114474" y="0"/>
                  </a:lnTo>
                </a:path>
              </a:pathLst>
            </a:custGeom>
            <a:ln w="20641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186" name="object 186"/>
            <p:cNvSpPr/>
            <p:nvPr/>
          </p:nvSpPr>
          <p:spPr>
            <a:xfrm>
              <a:off x="17552123" y="8962004"/>
              <a:ext cx="66040" cy="76200"/>
            </a:xfrm>
            <a:custGeom>
              <a:avLst/>
              <a:gdLst/>
              <a:ahLst/>
              <a:cxnLst/>
              <a:rect l="l" t="t" r="r" b="b"/>
              <a:pathLst>
                <a:path w="66040" h="76200">
                  <a:moveTo>
                    <a:pt x="0" y="0"/>
                  </a:moveTo>
                  <a:lnTo>
                    <a:pt x="0" y="76165"/>
                  </a:lnTo>
                  <a:lnTo>
                    <a:pt x="65952" y="380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pic>
          <p:nvPicPr>
            <p:cNvPr id="187" name="object 18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5488460" y="10127391"/>
              <a:ext cx="91152" cy="128952"/>
            </a:xfrm>
            <a:prstGeom prst="rect">
              <a:avLst/>
            </a:prstGeom>
          </p:spPr>
        </p:pic>
        <p:pic>
          <p:nvPicPr>
            <p:cNvPr id="188" name="object 18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582689" y="9535703"/>
              <a:ext cx="91152" cy="128952"/>
            </a:xfrm>
            <a:prstGeom prst="rect">
              <a:avLst/>
            </a:prstGeom>
          </p:spPr>
        </p:pic>
        <p:sp>
          <p:nvSpPr>
            <p:cNvPr id="189" name="object 189"/>
            <p:cNvSpPr/>
            <p:nvPr/>
          </p:nvSpPr>
          <p:spPr>
            <a:xfrm>
              <a:off x="15499932" y="8812676"/>
              <a:ext cx="165735" cy="55880"/>
            </a:xfrm>
            <a:custGeom>
              <a:avLst/>
              <a:gdLst/>
              <a:ahLst/>
              <a:cxnLst/>
              <a:rect l="l" t="t" r="r" b="b"/>
              <a:pathLst>
                <a:path w="165734" h="55879">
                  <a:moveTo>
                    <a:pt x="165705" y="0"/>
                  </a:moveTo>
                  <a:lnTo>
                    <a:pt x="0" y="55837"/>
                  </a:lnTo>
                </a:path>
              </a:pathLst>
            </a:custGeom>
            <a:ln w="3175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190" name="object 190"/>
            <p:cNvSpPr/>
            <p:nvPr/>
          </p:nvSpPr>
          <p:spPr>
            <a:xfrm>
              <a:off x="15824230" y="8747793"/>
              <a:ext cx="101600" cy="114935"/>
            </a:xfrm>
            <a:custGeom>
              <a:avLst/>
              <a:gdLst/>
              <a:ahLst/>
              <a:cxnLst/>
              <a:rect l="l" t="t" r="r" b="b"/>
              <a:pathLst>
                <a:path w="101600" h="114934">
                  <a:moveTo>
                    <a:pt x="101092" y="0"/>
                  </a:moveTo>
                  <a:lnTo>
                    <a:pt x="0" y="114760"/>
                  </a:lnTo>
                </a:path>
              </a:pathLst>
            </a:custGeom>
            <a:ln w="3175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191" name="object 191"/>
            <p:cNvSpPr/>
            <p:nvPr/>
          </p:nvSpPr>
          <p:spPr>
            <a:xfrm>
              <a:off x="16231414" y="10815440"/>
              <a:ext cx="1442085" cy="667385"/>
            </a:xfrm>
            <a:custGeom>
              <a:avLst/>
              <a:gdLst/>
              <a:ahLst/>
              <a:cxnLst/>
              <a:rect l="l" t="t" r="r" b="b"/>
              <a:pathLst>
                <a:path w="1442084" h="667384">
                  <a:moveTo>
                    <a:pt x="1441750" y="0"/>
                  </a:moveTo>
                  <a:lnTo>
                    <a:pt x="0" y="0"/>
                  </a:lnTo>
                  <a:lnTo>
                    <a:pt x="0" y="667295"/>
                  </a:lnTo>
                  <a:lnTo>
                    <a:pt x="1441750" y="667295"/>
                  </a:lnTo>
                  <a:lnTo>
                    <a:pt x="14417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</p:grpSp>
      <p:sp>
        <p:nvSpPr>
          <p:cNvPr id="192" name="object 192"/>
          <p:cNvSpPr txBox="1"/>
          <p:nvPr/>
        </p:nvSpPr>
        <p:spPr>
          <a:xfrm>
            <a:off x="7687090" y="3843230"/>
            <a:ext cx="147844" cy="80625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 marR="2310">
              <a:lnSpc>
                <a:spcPct val="111700"/>
              </a:lnSpc>
              <a:spcBef>
                <a:spcPts val="43"/>
              </a:spcBef>
            </a:pPr>
            <a:r>
              <a:rPr sz="227" spc="25" dirty="0">
                <a:solidFill>
                  <a:srgbClr val="999999"/>
                </a:solidFill>
                <a:latin typeface="Arial"/>
                <a:cs typeface="Arial"/>
              </a:rPr>
              <a:t>FOREST</a:t>
            </a:r>
            <a:r>
              <a:rPr sz="227" spc="227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20" dirty="0">
                <a:solidFill>
                  <a:srgbClr val="999999"/>
                </a:solidFill>
                <a:latin typeface="Arial"/>
                <a:cs typeface="Arial"/>
              </a:rPr>
              <a:t>PARK</a:t>
            </a:r>
            <a:r>
              <a:rPr sz="227" spc="227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endParaRPr sz="227">
              <a:latin typeface="Arial"/>
              <a:cs typeface="Arial"/>
            </a:endParaRPr>
          </a:p>
        </p:txBody>
      </p:sp>
      <p:sp>
        <p:nvSpPr>
          <p:cNvPr id="193" name="object 193"/>
          <p:cNvSpPr txBox="1"/>
          <p:nvPr/>
        </p:nvSpPr>
        <p:spPr>
          <a:xfrm>
            <a:off x="9350612" y="3016346"/>
            <a:ext cx="196933" cy="109882"/>
          </a:xfrm>
          <a:prstGeom prst="rect">
            <a:avLst/>
          </a:prstGeom>
        </p:spPr>
        <p:txBody>
          <a:bodyPr vert="horz" wrap="square" lIns="0" tIns="7219" rIns="0" bIns="0" rtlCol="0">
            <a:spAutoFit/>
          </a:bodyPr>
          <a:lstStyle/>
          <a:p>
            <a:pPr marR="4620" algn="ctr">
              <a:lnSpc>
                <a:spcPts val="625"/>
              </a:lnSpc>
              <a:spcBef>
                <a:spcPts val="57"/>
              </a:spcBef>
            </a:pPr>
            <a:r>
              <a:rPr sz="523" b="1" spc="20" dirty="0">
                <a:latin typeface="Arial"/>
                <a:cs typeface="Arial"/>
              </a:rPr>
              <a:t>N</a:t>
            </a:r>
            <a:endParaRPr sz="523">
              <a:latin typeface="Arial"/>
              <a:cs typeface="Arial"/>
            </a:endParaRPr>
          </a:p>
          <a:p>
            <a:pPr marR="2310" algn="ctr">
              <a:lnSpc>
                <a:spcPts val="243"/>
              </a:lnSpc>
            </a:pPr>
            <a:r>
              <a:rPr sz="205" spc="30" dirty="0">
                <a:latin typeface="Arial"/>
                <a:cs typeface="Arial"/>
              </a:rPr>
              <a:t>Not</a:t>
            </a:r>
            <a:r>
              <a:rPr sz="205" spc="45" dirty="0">
                <a:latin typeface="Arial"/>
                <a:cs typeface="Arial"/>
              </a:rPr>
              <a:t> </a:t>
            </a:r>
            <a:r>
              <a:rPr sz="205" spc="30" dirty="0">
                <a:latin typeface="Arial"/>
                <a:cs typeface="Arial"/>
              </a:rPr>
              <a:t>to</a:t>
            </a:r>
            <a:r>
              <a:rPr sz="205" spc="48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Scale</a:t>
            </a:r>
            <a:r>
              <a:rPr sz="205" spc="227" dirty="0">
                <a:latin typeface="Arial"/>
                <a:cs typeface="Arial"/>
              </a:rPr>
              <a:t> </a:t>
            </a:r>
            <a:endParaRPr sz="205">
              <a:latin typeface="Arial"/>
              <a:cs typeface="Arial"/>
            </a:endParaRPr>
          </a:p>
        </p:txBody>
      </p:sp>
      <p:sp>
        <p:nvSpPr>
          <p:cNvPr id="194" name="object 194"/>
          <p:cNvSpPr txBox="1"/>
          <p:nvPr/>
        </p:nvSpPr>
        <p:spPr>
          <a:xfrm>
            <a:off x="9409265" y="2953958"/>
            <a:ext cx="77098" cy="102094"/>
          </a:xfrm>
          <a:prstGeom prst="rect">
            <a:avLst/>
          </a:prstGeom>
        </p:spPr>
        <p:txBody>
          <a:bodyPr vert="horz" wrap="square" lIns="0" tIns="7508" rIns="0" bIns="0" rtlCol="0">
            <a:spAutoFit/>
          </a:bodyPr>
          <a:lstStyle/>
          <a:p>
            <a:pPr>
              <a:spcBef>
                <a:spcPts val="59"/>
              </a:spcBef>
            </a:pPr>
            <a:r>
              <a:rPr sz="614" spc="-23" dirty="0">
                <a:latin typeface="Wingdings 3"/>
                <a:cs typeface="Wingdings 3"/>
              </a:rPr>
              <a:t></a:t>
            </a:r>
            <a:endParaRPr sz="614">
              <a:latin typeface="Wingdings 3"/>
              <a:cs typeface="Wingdings 3"/>
            </a:endParaRPr>
          </a:p>
        </p:txBody>
      </p:sp>
      <p:sp>
        <p:nvSpPr>
          <p:cNvPr id="195" name="object 195"/>
          <p:cNvSpPr txBox="1"/>
          <p:nvPr/>
        </p:nvSpPr>
        <p:spPr>
          <a:xfrm>
            <a:off x="8905984" y="4918179"/>
            <a:ext cx="655769" cy="280695"/>
          </a:xfrm>
          <a:prstGeom prst="rect">
            <a:avLst/>
          </a:prstGeom>
          <a:ln w="7741">
            <a:solidFill>
              <a:srgbClr val="999999"/>
            </a:solidFill>
          </a:ln>
        </p:spPr>
        <p:txBody>
          <a:bodyPr vert="horz" wrap="square" lIns="0" tIns="12994" rIns="0" bIns="0" rtlCol="0">
            <a:spAutoFit/>
          </a:bodyPr>
          <a:lstStyle/>
          <a:p>
            <a:pPr marL="20211">
              <a:spcBef>
                <a:spcPts val="102"/>
              </a:spcBef>
            </a:pPr>
            <a:r>
              <a:rPr sz="227" spc="30" dirty="0">
                <a:latin typeface="Arial"/>
                <a:cs typeface="Arial"/>
              </a:rPr>
              <a:t>LEGEND </a:t>
            </a:r>
            <a:endParaRPr sz="227">
              <a:latin typeface="Arial"/>
              <a:cs typeface="Arial"/>
            </a:endParaRPr>
          </a:p>
          <a:p>
            <a:pPr marL="110585" marR="173529">
              <a:lnSpc>
                <a:spcPct val="139200"/>
              </a:lnSpc>
              <a:spcBef>
                <a:spcPts val="75"/>
              </a:spcBef>
            </a:pPr>
            <a:r>
              <a:rPr sz="205" dirty="0">
                <a:latin typeface="Arial"/>
                <a:cs typeface="Arial"/>
              </a:rPr>
              <a:t>MetroLink</a:t>
            </a:r>
            <a:r>
              <a:rPr sz="205" spc="36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Green</a:t>
            </a:r>
            <a:r>
              <a:rPr sz="205" spc="39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Line</a:t>
            </a:r>
            <a:r>
              <a:rPr sz="205" spc="36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Station</a:t>
            </a:r>
            <a:r>
              <a:rPr sz="205" spc="227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Future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Design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Options</a:t>
            </a:r>
            <a:r>
              <a:rPr sz="205" spc="227" dirty="0">
                <a:latin typeface="Arial"/>
                <a:cs typeface="Arial"/>
              </a:rPr>
              <a:t> </a:t>
            </a:r>
            <a:endParaRPr sz="205">
              <a:latin typeface="Arial"/>
              <a:cs typeface="Arial"/>
            </a:endParaRPr>
          </a:p>
          <a:p>
            <a:pPr marL="110585" marR="19056">
              <a:lnSpc>
                <a:spcPct val="139200"/>
              </a:lnSpc>
            </a:pPr>
            <a:r>
              <a:rPr sz="205" dirty="0">
                <a:latin typeface="Arial"/>
                <a:cs typeface="Arial"/>
              </a:rPr>
              <a:t>St.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Louis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MetroLink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Green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Line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Alignment</a:t>
            </a:r>
            <a:r>
              <a:rPr sz="205" spc="227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Future</a:t>
            </a:r>
            <a:r>
              <a:rPr sz="205" spc="52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Extension</a:t>
            </a:r>
            <a:r>
              <a:rPr sz="205" spc="52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Alternatives</a:t>
            </a:r>
            <a:endParaRPr sz="205">
              <a:latin typeface="Arial"/>
              <a:cs typeface="Arial"/>
            </a:endParaRPr>
          </a:p>
          <a:p>
            <a:pPr marL="110585">
              <a:spcBef>
                <a:spcPts val="98"/>
              </a:spcBef>
            </a:pPr>
            <a:r>
              <a:rPr sz="205" dirty="0">
                <a:latin typeface="Arial"/>
                <a:cs typeface="Arial"/>
              </a:rPr>
              <a:t>Existing</a:t>
            </a:r>
            <a:r>
              <a:rPr sz="205" spc="77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MetroLink</a:t>
            </a:r>
            <a:r>
              <a:rPr sz="205" spc="227" dirty="0">
                <a:latin typeface="Arial"/>
                <a:cs typeface="Arial"/>
              </a:rPr>
              <a:t> </a:t>
            </a:r>
            <a:endParaRPr sz="205">
              <a:latin typeface="Arial"/>
              <a:cs typeface="Arial"/>
            </a:endParaRPr>
          </a:p>
        </p:txBody>
      </p:sp>
      <p:grpSp>
        <p:nvGrpSpPr>
          <p:cNvPr id="196" name="object 196"/>
          <p:cNvGrpSpPr/>
          <p:nvPr/>
        </p:nvGrpSpPr>
        <p:grpSpPr>
          <a:xfrm>
            <a:off x="7668810" y="3061590"/>
            <a:ext cx="1323377" cy="2124103"/>
            <a:chOff x="13510775" y="6732664"/>
            <a:chExt cx="2910205" cy="4671060"/>
          </a:xfrm>
        </p:grpSpPr>
        <p:sp>
          <p:nvSpPr>
            <p:cNvPr id="197" name="object 197"/>
            <p:cNvSpPr/>
            <p:nvPr/>
          </p:nvSpPr>
          <p:spPr>
            <a:xfrm>
              <a:off x="16298377" y="11295677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0" y="0"/>
                  </a:moveTo>
                  <a:lnTo>
                    <a:pt x="117329" y="0"/>
                  </a:lnTo>
                </a:path>
              </a:pathLst>
            </a:custGeom>
            <a:ln w="36124">
              <a:solidFill>
                <a:srgbClr val="FBB817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198" name="object 198"/>
            <p:cNvSpPr/>
            <p:nvPr/>
          </p:nvSpPr>
          <p:spPr>
            <a:xfrm>
              <a:off x="16298377" y="11199086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0" y="0"/>
                  </a:moveTo>
                  <a:lnTo>
                    <a:pt x="117329" y="0"/>
                  </a:lnTo>
                </a:path>
              </a:pathLst>
            </a:custGeom>
            <a:ln w="33541">
              <a:solidFill>
                <a:srgbClr val="205C40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199" name="object 199"/>
            <p:cNvSpPr/>
            <p:nvPr/>
          </p:nvSpPr>
          <p:spPr>
            <a:xfrm>
              <a:off x="16333303" y="10981690"/>
              <a:ext cx="47625" cy="47625"/>
            </a:xfrm>
            <a:custGeom>
              <a:avLst/>
              <a:gdLst/>
              <a:ahLst/>
              <a:cxnLst/>
              <a:rect l="l" t="t" r="r" b="b"/>
              <a:pathLst>
                <a:path w="47625" h="47625">
                  <a:moveTo>
                    <a:pt x="23740" y="0"/>
                  </a:moveTo>
                  <a:lnTo>
                    <a:pt x="14500" y="1864"/>
                  </a:lnTo>
                  <a:lnTo>
                    <a:pt x="6954" y="6950"/>
                  </a:lnTo>
                  <a:lnTo>
                    <a:pt x="1865" y="14494"/>
                  </a:lnTo>
                  <a:lnTo>
                    <a:pt x="0" y="23734"/>
                  </a:lnTo>
                  <a:lnTo>
                    <a:pt x="1865" y="32974"/>
                  </a:lnTo>
                  <a:lnTo>
                    <a:pt x="6954" y="40520"/>
                  </a:lnTo>
                  <a:lnTo>
                    <a:pt x="14500" y="45608"/>
                  </a:lnTo>
                  <a:lnTo>
                    <a:pt x="23740" y="47474"/>
                  </a:lnTo>
                  <a:lnTo>
                    <a:pt x="32980" y="45608"/>
                  </a:lnTo>
                  <a:lnTo>
                    <a:pt x="40524" y="40520"/>
                  </a:lnTo>
                  <a:lnTo>
                    <a:pt x="45610" y="32974"/>
                  </a:lnTo>
                  <a:lnTo>
                    <a:pt x="47474" y="23734"/>
                  </a:lnTo>
                  <a:lnTo>
                    <a:pt x="45610" y="14494"/>
                  </a:lnTo>
                  <a:lnTo>
                    <a:pt x="40524" y="6950"/>
                  </a:lnTo>
                  <a:lnTo>
                    <a:pt x="32980" y="1864"/>
                  </a:lnTo>
                  <a:lnTo>
                    <a:pt x="237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200" name="object 200"/>
            <p:cNvSpPr/>
            <p:nvPr/>
          </p:nvSpPr>
          <p:spPr>
            <a:xfrm>
              <a:off x="16333303" y="10981690"/>
              <a:ext cx="47625" cy="47625"/>
            </a:xfrm>
            <a:custGeom>
              <a:avLst/>
              <a:gdLst/>
              <a:ahLst/>
              <a:cxnLst/>
              <a:rect l="l" t="t" r="r" b="b"/>
              <a:pathLst>
                <a:path w="47625" h="47625">
                  <a:moveTo>
                    <a:pt x="47474" y="23734"/>
                  </a:moveTo>
                  <a:lnTo>
                    <a:pt x="45610" y="32974"/>
                  </a:lnTo>
                  <a:lnTo>
                    <a:pt x="40524" y="40520"/>
                  </a:lnTo>
                  <a:lnTo>
                    <a:pt x="32980" y="45608"/>
                  </a:lnTo>
                  <a:lnTo>
                    <a:pt x="23740" y="47474"/>
                  </a:lnTo>
                  <a:lnTo>
                    <a:pt x="14500" y="45608"/>
                  </a:lnTo>
                  <a:lnTo>
                    <a:pt x="6954" y="40520"/>
                  </a:lnTo>
                  <a:lnTo>
                    <a:pt x="1865" y="32974"/>
                  </a:lnTo>
                  <a:lnTo>
                    <a:pt x="0" y="23734"/>
                  </a:lnTo>
                  <a:lnTo>
                    <a:pt x="1865" y="14494"/>
                  </a:lnTo>
                  <a:lnTo>
                    <a:pt x="6954" y="6950"/>
                  </a:lnTo>
                  <a:lnTo>
                    <a:pt x="14500" y="1864"/>
                  </a:lnTo>
                  <a:lnTo>
                    <a:pt x="23740" y="0"/>
                  </a:lnTo>
                  <a:lnTo>
                    <a:pt x="32980" y="1864"/>
                  </a:lnTo>
                  <a:lnTo>
                    <a:pt x="40524" y="6950"/>
                  </a:lnTo>
                  <a:lnTo>
                    <a:pt x="45610" y="14494"/>
                  </a:lnTo>
                  <a:lnTo>
                    <a:pt x="47474" y="23734"/>
                  </a:lnTo>
                  <a:close/>
                </a:path>
              </a:pathLst>
            </a:custGeom>
            <a:ln w="14575">
              <a:solidFill>
                <a:srgbClr val="A4D65E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201" name="object 201"/>
            <p:cNvSpPr/>
            <p:nvPr/>
          </p:nvSpPr>
          <p:spPr>
            <a:xfrm>
              <a:off x="16282390" y="11391694"/>
              <a:ext cx="138430" cy="12065"/>
            </a:xfrm>
            <a:custGeom>
              <a:avLst/>
              <a:gdLst/>
              <a:ahLst/>
              <a:cxnLst/>
              <a:rect l="l" t="t" r="r" b="b"/>
              <a:pathLst>
                <a:path w="138430" h="12065">
                  <a:moveTo>
                    <a:pt x="0" y="11538"/>
                  </a:moveTo>
                  <a:lnTo>
                    <a:pt x="138048" y="11538"/>
                  </a:lnTo>
                  <a:lnTo>
                    <a:pt x="138048" y="0"/>
                  </a:lnTo>
                  <a:lnTo>
                    <a:pt x="0" y="0"/>
                  </a:lnTo>
                  <a:lnTo>
                    <a:pt x="0" y="11538"/>
                  </a:lnTo>
                  <a:close/>
                </a:path>
              </a:pathLst>
            </a:custGeom>
            <a:solidFill>
              <a:srgbClr val="0071BC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202" name="object 202"/>
            <p:cNvSpPr/>
            <p:nvPr/>
          </p:nvSpPr>
          <p:spPr>
            <a:xfrm>
              <a:off x="16282390" y="11381320"/>
              <a:ext cx="138430" cy="12065"/>
            </a:xfrm>
            <a:custGeom>
              <a:avLst/>
              <a:gdLst/>
              <a:ahLst/>
              <a:cxnLst/>
              <a:rect l="l" t="t" r="r" b="b"/>
              <a:pathLst>
                <a:path w="138430" h="12065">
                  <a:moveTo>
                    <a:pt x="0" y="11510"/>
                  </a:moveTo>
                  <a:lnTo>
                    <a:pt x="138048" y="11510"/>
                  </a:lnTo>
                  <a:lnTo>
                    <a:pt x="138048" y="0"/>
                  </a:lnTo>
                  <a:lnTo>
                    <a:pt x="0" y="0"/>
                  </a:lnTo>
                  <a:lnTo>
                    <a:pt x="0" y="11510"/>
                  </a:lnTo>
                  <a:close/>
                </a:path>
              </a:pathLst>
            </a:custGeom>
            <a:solidFill>
              <a:srgbClr val="C1272D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pic>
          <p:nvPicPr>
            <p:cNvPr id="203" name="object 20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6325003" y="11059269"/>
              <a:ext cx="64074" cy="90649"/>
            </a:xfrm>
            <a:prstGeom prst="rect">
              <a:avLst/>
            </a:prstGeom>
          </p:spPr>
        </p:pic>
        <p:pic>
          <p:nvPicPr>
            <p:cNvPr id="204" name="object 20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3510775" y="6732664"/>
              <a:ext cx="1044526" cy="432382"/>
            </a:xfrm>
            <a:prstGeom prst="rect">
              <a:avLst/>
            </a:prstGeom>
          </p:spPr>
        </p:pic>
        <p:pic>
          <p:nvPicPr>
            <p:cNvPr id="205" name="object 20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3847957" y="7859781"/>
              <a:ext cx="195644" cy="195672"/>
            </a:xfrm>
            <a:prstGeom prst="rect">
              <a:avLst/>
            </a:prstGeom>
          </p:spPr>
        </p:pic>
        <p:sp>
          <p:nvSpPr>
            <p:cNvPr id="206" name="object 206"/>
            <p:cNvSpPr/>
            <p:nvPr/>
          </p:nvSpPr>
          <p:spPr>
            <a:xfrm>
              <a:off x="15949094" y="9280013"/>
              <a:ext cx="306705" cy="16510"/>
            </a:xfrm>
            <a:custGeom>
              <a:avLst/>
              <a:gdLst/>
              <a:ahLst/>
              <a:cxnLst/>
              <a:rect l="l" t="t" r="r" b="b"/>
              <a:pathLst>
                <a:path w="306705" h="16509">
                  <a:moveTo>
                    <a:pt x="0" y="0"/>
                  </a:moveTo>
                  <a:lnTo>
                    <a:pt x="306685" y="16062"/>
                  </a:lnTo>
                </a:path>
              </a:pathLst>
            </a:custGeom>
            <a:ln w="132631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207" name="object 207"/>
            <p:cNvSpPr/>
            <p:nvPr/>
          </p:nvSpPr>
          <p:spPr>
            <a:xfrm>
              <a:off x="15756609" y="9172524"/>
              <a:ext cx="318770" cy="227965"/>
            </a:xfrm>
            <a:custGeom>
              <a:avLst/>
              <a:gdLst/>
              <a:ahLst/>
              <a:cxnLst/>
              <a:rect l="l" t="t" r="r" b="b"/>
              <a:pathLst>
                <a:path w="318769" h="227965">
                  <a:moveTo>
                    <a:pt x="318601" y="0"/>
                  </a:moveTo>
                  <a:lnTo>
                    <a:pt x="0" y="97372"/>
                  </a:lnTo>
                  <a:lnTo>
                    <a:pt x="306685" y="227546"/>
                  </a:lnTo>
                  <a:lnTo>
                    <a:pt x="318601" y="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</p:grpSp>
      <p:sp>
        <p:nvSpPr>
          <p:cNvPr id="208" name="object 208"/>
          <p:cNvSpPr txBox="1"/>
          <p:nvPr/>
        </p:nvSpPr>
        <p:spPr>
          <a:xfrm>
            <a:off x="1976359" y="5514877"/>
            <a:ext cx="2034877" cy="938872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 marL="259861" marR="2310" indent="-254375">
              <a:spcBef>
                <a:spcPts val="43"/>
              </a:spcBef>
              <a:buClr>
                <a:srgbClr val="509E45"/>
              </a:buClr>
              <a:buFont typeface="Wingdings 3"/>
              <a:buChar char="►"/>
              <a:tabLst>
                <a:tab pos="259861" algn="l"/>
              </a:tabLst>
            </a:pPr>
            <a:r>
              <a:rPr sz="1200" spc="-157" dirty="0">
                <a:latin typeface="Arial"/>
                <a:cs typeface="Arial"/>
              </a:rPr>
              <a:t>Serves</a:t>
            </a:r>
            <a:r>
              <a:rPr sz="1200" spc="-80" dirty="0">
                <a:latin typeface="Arial"/>
                <a:cs typeface="Arial"/>
              </a:rPr>
              <a:t> </a:t>
            </a:r>
            <a:r>
              <a:rPr sz="1200" spc="-95" dirty="0">
                <a:latin typeface="Arial"/>
                <a:cs typeface="Arial"/>
              </a:rPr>
              <a:t>the</a:t>
            </a:r>
            <a:r>
              <a:rPr sz="1200" spc="-80" dirty="0">
                <a:latin typeface="Arial"/>
                <a:cs typeface="Arial"/>
              </a:rPr>
              <a:t> </a:t>
            </a:r>
            <a:r>
              <a:rPr sz="1200" spc="-127" dirty="0">
                <a:latin typeface="Arial"/>
                <a:cs typeface="Arial"/>
              </a:rPr>
              <a:t>extensive </a:t>
            </a:r>
            <a:r>
              <a:rPr sz="1200" spc="-125" dirty="0">
                <a:latin typeface="Arial"/>
                <a:cs typeface="Arial"/>
              </a:rPr>
              <a:t>development</a:t>
            </a:r>
            <a:r>
              <a:rPr sz="1200" spc="-86" dirty="0">
                <a:latin typeface="Arial"/>
                <a:cs typeface="Arial"/>
              </a:rPr>
              <a:t> </a:t>
            </a:r>
            <a:r>
              <a:rPr sz="1200" spc="-66" dirty="0">
                <a:latin typeface="Arial"/>
                <a:cs typeface="Arial"/>
              </a:rPr>
              <a:t>that</a:t>
            </a:r>
            <a:r>
              <a:rPr sz="1200" spc="-80" dirty="0">
                <a:latin typeface="Arial"/>
                <a:cs typeface="Arial"/>
              </a:rPr>
              <a:t> </a:t>
            </a:r>
            <a:r>
              <a:rPr sz="1200" spc="-155" dirty="0">
                <a:latin typeface="Arial"/>
                <a:cs typeface="Arial"/>
              </a:rPr>
              <a:t>has</a:t>
            </a:r>
            <a:r>
              <a:rPr sz="1200" spc="-77" dirty="0">
                <a:latin typeface="Arial"/>
                <a:cs typeface="Arial"/>
              </a:rPr>
              <a:t> </a:t>
            </a:r>
            <a:r>
              <a:rPr sz="1200" spc="-123" dirty="0">
                <a:latin typeface="Arial"/>
                <a:cs typeface="Arial"/>
              </a:rPr>
              <a:t>occurred</a:t>
            </a:r>
            <a:endParaRPr sz="1200" dirty="0">
              <a:latin typeface="Arial"/>
              <a:cs typeface="Arial"/>
            </a:endParaRPr>
          </a:p>
          <a:p>
            <a:pPr marL="259861" marR="28873" indent="-254375">
              <a:lnSpc>
                <a:spcPts val="1501"/>
              </a:lnSpc>
              <a:spcBef>
                <a:spcPts val="43"/>
              </a:spcBef>
              <a:buClr>
                <a:srgbClr val="509E45"/>
              </a:buClr>
              <a:buFont typeface="Wingdings 3"/>
              <a:buChar char="►"/>
              <a:tabLst>
                <a:tab pos="259861" algn="l"/>
              </a:tabLst>
            </a:pPr>
            <a:r>
              <a:rPr sz="1200" spc="-130" dirty="0">
                <a:latin typeface="Arial"/>
                <a:cs typeface="Arial"/>
              </a:rPr>
              <a:t>Establishes</a:t>
            </a:r>
            <a:r>
              <a:rPr sz="1200" spc="-80" dirty="0">
                <a:latin typeface="Arial"/>
                <a:cs typeface="Arial"/>
              </a:rPr>
              <a:t> </a:t>
            </a:r>
            <a:r>
              <a:rPr sz="1200" spc="-168" dirty="0">
                <a:latin typeface="Arial"/>
                <a:cs typeface="Arial"/>
              </a:rPr>
              <a:t>a</a:t>
            </a:r>
            <a:r>
              <a:rPr sz="1200" spc="-77" dirty="0">
                <a:latin typeface="Arial"/>
                <a:cs typeface="Arial"/>
              </a:rPr>
              <a:t> </a:t>
            </a:r>
            <a:r>
              <a:rPr sz="1200" spc="-95" dirty="0">
                <a:latin typeface="Arial"/>
                <a:cs typeface="Arial"/>
              </a:rPr>
              <a:t>Light</a:t>
            </a:r>
            <a:r>
              <a:rPr sz="1200" spc="-80" dirty="0">
                <a:latin typeface="Arial"/>
                <a:cs typeface="Arial"/>
              </a:rPr>
              <a:t> </a:t>
            </a:r>
            <a:r>
              <a:rPr sz="1200" spc="-136" dirty="0">
                <a:latin typeface="Arial"/>
                <a:cs typeface="Arial"/>
              </a:rPr>
              <a:t>Rail</a:t>
            </a:r>
            <a:r>
              <a:rPr sz="1200" spc="-80" dirty="0">
                <a:latin typeface="Arial"/>
                <a:cs typeface="Arial"/>
              </a:rPr>
              <a:t> </a:t>
            </a:r>
            <a:r>
              <a:rPr sz="1200" spc="-120" dirty="0">
                <a:latin typeface="Arial"/>
                <a:cs typeface="Arial"/>
              </a:rPr>
              <a:t>Transit </a:t>
            </a:r>
            <a:r>
              <a:rPr sz="1200" spc="-148" dirty="0">
                <a:latin typeface="Arial"/>
                <a:cs typeface="Arial"/>
              </a:rPr>
              <a:t>node</a:t>
            </a:r>
            <a:r>
              <a:rPr sz="1200" spc="-77" dirty="0">
                <a:latin typeface="Arial"/>
                <a:cs typeface="Arial"/>
              </a:rPr>
              <a:t> </a:t>
            </a:r>
            <a:r>
              <a:rPr sz="1200" spc="-82" dirty="0">
                <a:latin typeface="Arial"/>
                <a:cs typeface="Arial"/>
              </a:rPr>
              <a:t>in</a:t>
            </a:r>
            <a:r>
              <a:rPr sz="1200" spc="-77" dirty="0">
                <a:latin typeface="Arial"/>
                <a:cs typeface="Arial"/>
              </a:rPr>
              <a:t> </a:t>
            </a:r>
            <a:r>
              <a:rPr sz="1200" spc="-95" dirty="0">
                <a:latin typeface="Arial"/>
                <a:cs typeface="Arial"/>
              </a:rPr>
              <a:t>the</a:t>
            </a:r>
            <a:r>
              <a:rPr sz="1200" spc="-77" dirty="0">
                <a:latin typeface="Arial"/>
                <a:cs typeface="Arial"/>
              </a:rPr>
              <a:t> </a:t>
            </a:r>
            <a:r>
              <a:rPr sz="1200" spc="-95" dirty="0">
                <a:latin typeface="Arial"/>
                <a:cs typeface="Arial"/>
              </a:rPr>
              <a:t>heart</a:t>
            </a:r>
            <a:r>
              <a:rPr sz="1200" spc="-77" dirty="0">
                <a:latin typeface="Arial"/>
                <a:cs typeface="Arial"/>
              </a:rPr>
              <a:t> of </a:t>
            </a:r>
            <a:r>
              <a:rPr sz="1200" spc="-11" dirty="0">
                <a:latin typeface="Arial"/>
                <a:cs typeface="Arial"/>
              </a:rPr>
              <a:t>the </a:t>
            </a:r>
            <a:r>
              <a:rPr sz="1200" spc="-161" dirty="0">
                <a:latin typeface="Arial"/>
                <a:cs typeface="Arial"/>
              </a:rPr>
              <a:t>Downtown</a:t>
            </a:r>
            <a:r>
              <a:rPr sz="1200" spc="-82" dirty="0">
                <a:latin typeface="Arial"/>
                <a:cs typeface="Arial"/>
              </a:rPr>
              <a:t> </a:t>
            </a:r>
            <a:r>
              <a:rPr sz="1200" spc="-197" dirty="0">
                <a:latin typeface="Arial"/>
                <a:cs typeface="Arial"/>
              </a:rPr>
              <a:t>West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spc="-139" dirty="0">
                <a:latin typeface="Arial"/>
                <a:cs typeface="Arial"/>
              </a:rPr>
              <a:t>Neighborhood.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09" name="object 209"/>
          <p:cNvSpPr txBox="1"/>
          <p:nvPr/>
        </p:nvSpPr>
        <p:spPr>
          <a:xfrm>
            <a:off x="4742472" y="5514877"/>
            <a:ext cx="2132766" cy="967341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 marL="259861" marR="2310" indent="-254375">
              <a:spcBef>
                <a:spcPts val="43"/>
              </a:spcBef>
              <a:buClr>
                <a:srgbClr val="509E45"/>
              </a:buClr>
              <a:buFont typeface="Wingdings 3"/>
              <a:buChar char="►"/>
              <a:tabLst>
                <a:tab pos="259861" algn="l"/>
              </a:tabLst>
            </a:pPr>
            <a:r>
              <a:rPr sz="1200" spc="-150" dirty="0">
                <a:latin typeface="Arial"/>
                <a:cs typeface="Arial"/>
              </a:rPr>
              <a:t>Connects</a:t>
            </a:r>
            <a:r>
              <a:rPr sz="1200" spc="-77" dirty="0">
                <a:latin typeface="Arial"/>
                <a:cs typeface="Arial"/>
              </a:rPr>
              <a:t> </a:t>
            </a:r>
            <a:r>
              <a:rPr sz="1200" spc="-95" dirty="0">
                <a:latin typeface="Arial"/>
                <a:cs typeface="Arial"/>
              </a:rPr>
              <a:t>the</a:t>
            </a:r>
            <a:r>
              <a:rPr sz="1200" spc="-80" dirty="0">
                <a:latin typeface="Arial"/>
                <a:cs typeface="Arial"/>
              </a:rPr>
              <a:t> </a:t>
            </a:r>
            <a:r>
              <a:rPr sz="1200" spc="-177" dirty="0">
                <a:latin typeface="Arial"/>
                <a:cs typeface="Arial"/>
              </a:rPr>
              <a:t>Green</a:t>
            </a:r>
            <a:r>
              <a:rPr sz="1200" spc="-77" dirty="0">
                <a:latin typeface="Arial"/>
                <a:cs typeface="Arial"/>
              </a:rPr>
              <a:t> </a:t>
            </a:r>
            <a:r>
              <a:rPr sz="1200" spc="-132" dirty="0">
                <a:latin typeface="Arial"/>
                <a:cs typeface="Arial"/>
              </a:rPr>
              <a:t>Line</a:t>
            </a:r>
            <a:r>
              <a:rPr sz="1200" spc="-80" dirty="0">
                <a:latin typeface="Arial"/>
                <a:cs typeface="Arial"/>
              </a:rPr>
              <a:t> </a:t>
            </a:r>
            <a:r>
              <a:rPr sz="1200" spc="-86" dirty="0">
                <a:latin typeface="Arial"/>
                <a:cs typeface="Arial"/>
              </a:rPr>
              <a:t>with</a:t>
            </a:r>
            <a:r>
              <a:rPr sz="1200" spc="-80" dirty="0">
                <a:latin typeface="Arial"/>
                <a:cs typeface="Arial"/>
              </a:rPr>
              <a:t> </a:t>
            </a:r>
            <a:r>
              <a:rPr sz="1200" spc="-70" dirty="0">
                <a:latin typeface="Arial"/>
                <a:cs typeface="Arial"/>
              </a:rPr>
              <a:t>the </a:t>
            </a:r>
            <a:r>
              <a:rPr sz="1200" spc="-100" dirty="0">
                <a:latin typeface="Arial"/>
                <a:cs typeface="Arial"/>
              </a:rPr>
              <a:t>existing</a:t>
            </a:r>
            <a:r>
              <a:rPr sz="1200" spc="-82" dirty="0">
                <a:latin typeface="Arial"/>
                <a:cs typeface="Arial"/>
              </a:rPr>
              <a:t> </a:t>
            </a:r>
            <a:r>
              <a:rPr sz="1200" spc="-123" dirty="0">
                <a:latin typeface="Arial"/>
                <a:cs typeface="Arial"/>
              </a:rPr>
              <a:t>MetroLink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spc="-141" dirty="0">
                <a:latin typeface="Arial"/>
                <a:cs typeface="Arial"/>
              </a:rPr>
              <a:t>system.</a:t>
            </a:r>
            <a:endParaRPr sz="1200" dirty="0">
              <a:latin typeface="Arial"/>
              <a:cs typeface="Arial"/>
            </a:endParaRPr>
          </a:p>
          <a:p>
            <a:pPr marL="259861" marR="4908" indent="-254375">
              <a:lnSpc>
                <a:spcPts val="1501"/>
              </a:lnSpc>
              <a:spcBef>
                <a:spcPts val="43"/>
              </a:spcBef>
              <a:buClr>
                <a:srgbClr val="509E45"/>
              </a:buClr>
              <a:buFont typeface="Wingdings 3"/>
              <a:buChar char="►"/>
              <a:tabLst>
                <a:tab pos="259861" algn="l"/>
              </a:tabLst>
            </a:pPr>
            <a:r>
              <a:rPr sz="1200" spc="-109" dirty="0">
                <a:latin typeface="Arial"/>
                <a:cs typeface="Arial"/>
              </a:rPr>
              <a:t>Station</a:t>
            </a:r>
            <a:r>
              <a:rPr sz="1200" spc="-70" dirty="0">
                <a:latin typeface="Arial"/>
                <a:cs typeface="Arial"/>
              </a:rPr>
              <a:t> </a:t>
            </a:r>
            <a:r>
              <a:rPr sz="1200" spc="-64" dirty="0">
                <a:latin typeface="Arial"/>
                <a:cs typeface="Arial"/>
              </a:rPr>
              <a:t>will</a:t>
            </a:r>
            <a:r>
              <a:rPr sz="1200" spc="-68" dirty="0">
                <a:latin typeface="Arial"/>
                <a:cs typeface="Arial"/>
              </a:rPr>
              <a:t> </a:t>
            </a:r>
            <a:r>
              <a:rPr sz="1200" spc="-114" dirty="0">
                <a:latin typeface="Arial"/>
                <a:cs typeface="Arial"/>
              </a:rPr>
              <a:t>provide</a:t>
            </a:r>
            <a:r>
              <a:rPr sz="1200" spc="-68" dirty="0">
                <a:latin typeface="Arial"/>
                <a:cs typeface="Arial"/>
              </a:rPr>
              <a:t> </a:t>
            </a:r>
            <a:r>
              <a:rPr sz="1200" spc="-161" dirty="0">
                <a:latin typeface="Arial"/>
                <a:cs typeface="Arial"/>
              </a:rPr>
              <a:t>access</a:t>
            </a:r>
            <a:r>
              <a:rPr sz="1200" spc="-68" dirty="0">
                <a:latin typeface="Arial"/>
                <a:cs typeface="Arial"/>
              </a:rPr>
              <a:t> </a:t>
            </a:r>
            <a:r>
              <a:rPr sz="1200" spc="-70" dirty="0">
                <a:latin typeface="Arial"/>
                <a:cs typeface="Arial"/>
              </a:rPr>
              <a:t>to </a:t>
            </a:r>
            <a:r>
              <a:rPr sz="1200" spc="-64" dirty="0">
                <a:latin typeface="Arial"/>
                <a:cs typeface="Arial"/>
              </a:rPr>
              <a:t>the </a:t>
            </a:r>
            <a:r>
              <a:rPr sz="1200" spc="-123" dirty="0">
                <a:latin typeface="Arial"/>
                <a:cs typeface="Arial"/>
              </a:rPr>
              <a:t>enlarged</a:t>
            </a:r>
            <a:r>
              <a:rPr sz="1200" spc="-77" dirty="0">
                <a:latin typeface="Arial"/>
                <a:cs typeface="Arial"/>
              </a:rPr>
              <a:t> </a:t>
            </a:r>
            <a:r>
              <a:rPr sz="1200" spc="-134" dirty="0">
                <a:latin typeface="Arial"/>
                <a:cs typeface="Arial"/>
              </a:rPr>
              <a:t>Vehicle</a:t>
            </a:r>
            <a:r>
              <a:rPr sz="1200" spc="-77" dirty="0">
                <a:latin typeface="Arial"/>
                <a:cs typeface="Arial"/>
              </a:rPr>
              <a:t> </a:t>
            </a:r>
            <a:r>
              <a:rPr sz="1200" spc="-148" dirty="0">
                <a:latin typeface="Arial"/>
                <a:cs typeface="Arial"/>
              </a:rPr>
              <a:t>Maintenance </a:t>
            </a:r>
            <a:r>
              <a:rPr sz="1200" spc="-59" dirty="0">
                <a:latin typeface="Arial"/>
                <a:cs typeface="Arial"/>
              </a:rPr>
              <a:t>Facility.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10" name="object 210"/>
          <p:cNvSpPr txBox="1"/>
          <p:nvPr/>
        </p:nvSpPr>
        <p:spPr>
          <a:xfrm>
            <a:off x="7508584" y="5514877"/>
            <a:ext cx="2102735" cy="1159702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 marL="259861" marR="2310" indent="-254375">
              <a:spcBef>
                <a:spcPts val="43"/>
              </a:spcBef>
              <a:buClr>
                <a:srgbClr val="509E45"/>
              </a:buClr>
              <a:buFont typeface="Wingdings 3"/>
              <a:buChar char="►"/>
              <a:tabLst>
                <a:tab pos="259861" algn="l"/>
              </a:tabLst>
            </a:pPr>
            <a:r>
              <a:rPr sz="1200" spc="-136" dirty="0">
                <a:latin typeface="Arial"/>
                <a:cs typeface="Arial"/>
              </a:rPr>
              <a:t>Provides</a:t>
            </a:r>
            <a:r>
              <a:rPr sz="1200" spc="-61" dirty="0">
                <a:latin typeface="Arial"/>
                <a:cs typeface="Arial"/>
              </a:rPr>
              <a:t> </a:t>
            </a:r>
            <a:r>
              <a:rPr sz="1200" spc="-82" dirty="0">
                <a:latin typeface="Arial"/>
                <a:cs typeface="Arial"/>
              </a:rPr>
              <a:t>direct</a:t>
            </a:r>
            <a:r>
              <a:rPr sz="1200" spc="-64" dirty="0">
                <a:latin typeface="Arial"/>
                <a:cs typeface="Arial"/>
              </a:rPr>
              <a:t> </a:t>
            </a:r>
            <a:r>
              <a:rPr sz="1200" spc="-115" dirty="0">
                <a:latin typeface="Arial"/>
                <a:cs typeface="Arial"/>
              </a:rPr>
              <a:t>connection</a:t>
            </a:r>
            <a:r>
              <a:rPr sz="1200" spc="-61" dirty="0">
                <a:latin typeface="Arial"/>
                <a:cs typeface="Arial"/>
              </a:rPr>
              <a:t> </a:t>
            </a:r>
            <a:r>
              <a:rPr sz="1200" spc="-11" dirty="0">
                <a:latin typeface="Arial"/>
                <a:cs typeface="Arial"/>
              </a:rPr>
              <a:t>to </a:t>
            </a:r>
            <a:r>
              <a:rPr sz="1200" spc="-115" dirty="0">
                <a:latin typeface="Arial"/>
                <a:cs typeface="Arial"/>
              </a:rPr>
              <a:t>Lafayette</a:t>
            </a:r>
            <a:r>
              <a:rPr sz="1200" spc="-73" dirty="0">
                <a:latin typeface="Arial"/>
                <a:cs typeface="Arial"/>
              </a:rPr>
              <a:t> </a:t>
            </a:r>
            <a:r>
              <a:rPr sz="1200" spc="-152" dirty="0">
                <a:latin typeface="Arial"/>
                <a:cs typeface="Arial"/>
              </a:rPr>
              <a:t>Park</a:t>
            </a:r>
            <a:r>
              <a:rPr sz="1200" spc="-70" dirty="0">
                <a:latin typeface="Arial"/>
                <a:cs typeface="Arial"/>
              </a:rPr>
              <a:t> </a:t>
            </a:r>
            <a:r>
              <a:rPr sz="1200" spc="-148" dirty="0">
                <a:latin typeface="Arial"/>
                <a:cs typeface="Arial"/>
              </a:rPr>
              <a:t>and</a:t>
            </a:r>
            <a:r>
              <a:rPr sz="1200" spc="-73" dirty="0">
                <a:latin typeface="Arial"/>
                <a:cs typeface="Arial"/>
              </a:rPr>
              <a:t> </a:t>
            </a:r>
            <a:r>
              <a:rPr sz="1200" spc="-95" dirty="0">
                <a:latin typeface="Arial"/>
                <a:cs typeface="Arial"/>
              </a:rPr>
              <a:t>the</a:t>
            </a:r>
            <a:r>
              <a:rPr sz="1200" spc="-73" dirty="0">
                <a:latin typeface="Arial"/>
                <a:cs typeface="Arial"/>
              </a:rPr>
              <a:t> </a:t>
            </a:r>
            <a:r>
              <a:rPr sz="1200" spc="-104" dirty="0">
                <a:latin typeface="Arial"/>
                <a:cs typeface="Arial"/>
              </a:rPr>
              <a:t>Lafayette </a:t>
            </a:r>
            <a:r>
              <a:rPr sz="1200" spc="-152" dirty="0">
                <a:latin typeface="Arial"/>
                <a:cs typeface="Arial"/>
              </a:rPr>
              <a:t>Park</a:t>
            </a:r>
            <a:r>
              <a:rPr sz="1200" spc="-77" dirty="0">
                <a:latin typeface="Arial"/>
                <a:cs typeface="Arial"/>
              </a:rPr>
              <a:t> </a:t>
            </a:r>
            <a:r>
              <a:rPr sz="1200" spc="-150" dirty="0">
                <a:latin typeface="Arial"/>
                <a:cs typeface="Arial"/>
              </a:rPr>
              <a:t>Business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spc="-80" dirty="0">
                <a:latin typeface="Arial"/>
                <a:cs typeface="Arial"/>
              </a:rPr>
              <a:t>District</a:t>
            </a:r>
            <a:r>
              <a:rPr sz="1200" spc="-77" dirty="0">
                <a:latin typeface="Arial"/>
                <a:cs typeface="Arial"/>
              </a:rPr>
              <a:t> </a:t>
            </a:r>
            <a:r>
              <a:rPr sz="1200" spc="-127" dirty="0">
                <a:latin typeface="Arial"/>
                <a:cs typeface="Arial"/>
              </a:rPr>
              <a:t>along</a:t>
            </a:r>
            <a:r>
              <a:rPr sz="1200" spc="311" dirty="0">
                <a:latin typeface="Arial"/>
                <a:cs typeface="Arial"/>
              </a:rPr>
              <a:t> </a:t>
            </a:r>
            <a:r>
              <a:rPr sz="1200" spc="-152" dirty="0">
                <a:latin typeface="Arial"/>
                <a:cs typeface="Arial"/>
              </a:rPr>
              <a:t>Park</a:t>
            </a:r>
            <a:r>
              <a:rPr sz="1200" spc="-82" dirty="0">
                <a:latin typeface="Arial"/>
                <a:cs typeface="Arial"/>
              </a:rPr>
              <a:t> </a:t>
            </a:r>
            <a:r>
              <a:rPr sz="1200" spc="-189" dirty="0">
                <a:latin typeface="Arial"/>
                <a:cs typeface="Arial"/>
              </a:rPr>
              <a:t>Ave.</a:t>
            </a:r>
            <a:endParaRPr sz="1200" dirty="0">
              <a:latin typeface="Arial"/>
              <a:cs typeface="Arial"/>
            </a:endParaRPr>
          </a:p>
          <a:p>
            <a:pPr marL="259861" marR="81134" indent="-254375">
              <a:lnSpc>
                <a:spcPts val="1501"/>
              </a:lnSpc>
              <a:spcBef>
                <a:spcPts val="41"/>
              </a:spcBef>
              <a:buClr>
                <a:srgbClr val="509E45"/>
              </a:buClr>
              <a:buFont typeface="Wingdings 3"/>
              <a:buChar char="►"/>
              <a:tabLst>
                <a:tab pos="259861" algn="l"/>
              </a:tabLst>
            </a:pPr>
            <a:r>
              <a:rPr sz="1200" spc="-136" dirty="0">
                <a:latin typeface="Arial"/>
                <a:cs typeface="Arial"/>
              </a:rPr>
              <a:t>Provides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spc="-168" dirty="0">
                <a:latin typeface="Arial"/>
                <a:cs typeface="Arial"/>
              </a:rPr>
              <a:t>a</a:t>
            </a:r>
            <a:r>
              <a:rPr sz="1200" spc="-77" dirty="0">
                <a:latin typeface="Arial"/>
                <a:cs typeface="Arial"/>
              </a:rPr>
              <a:t> </a:t>
            </a:r>
            <a:r>
              <a:rPr sz="1200" spc="-70" dirty="0">
                <a:latin typeface="Arial"/>
                <a:cs typeface="Arial"/>
              </a:rPr>
              <a:t>transit</a:t>
            </a:r>
            <a:r>
              <a:rPr sz="1200" spc="-77" dirty="0">
                <a:latin typeface="Arial"/>
                <a:cs typeface="Arial"/>
              </a:rPr>
              <a:t> </a:t>
            </a:r>
            <a:r>
              <a:rPr sz="1200" spc="-139" dirty="0">
                <a:latin typeface="Arial"/>
                <a:cs typeface="Arial"/>
              </a:rPr>
              <a:t>hub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spc="-70" dirty="0">
                <a:latin typeface="Arial"/>
                <a:cs typeface="Arial"/>
              </a:rPr>
              <a:t>to</a:t>
            </a:r>
            <a:r>
              <a:rPr sz="1200" spc="-77" dirty="0">
                <a:latin typeface="Arial"/>
                <a:cs typeface="Arial"/>
              </a:rPr>
              <a:t> </a:t>
            </a:r>
            <a:r>
              <a:rPr sz="1200" spc="-159" dirty="0">
                <a:latin typeface="Arial"/>
                <a:cs typeface="Arial"/>
              </a:rPr>
              <a:t>dense </a:t>
            </a:r>
            <a:r>
              <a:rPr sz="1200" spc="-93" dirty="0">
                <a:latin typeface="Arial"/>
                <a:cs typeface="Arial"/>
              </a:rPr>
              <a:t>residential</a:t>
            </a:r>
            <a:r>
              <a:rPr sz="1200" spc="-57" dirty="0">
                <a:latin typeface="Arial"/>
                <a:cs typeface="Arial"/>
              </a:rPr>
              <a:t> </a:t>
            </a:r>
            <a:r>
              <a:rPr sz="1200" spc="-127" dirty="0">
                <a:latin typeface="Arial"/>
                <a:cs typeface="Arial"/>
              </a:rPr>
              <a:t>neighborhoods.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211" name="object 211"/>
          <p:cNvGrpSpPr/>
          <p:nvPr/>
        </p:nvGrpSpPr>
        <p:grpSpPr>
          <a:xfrm>
            <a:off x="3232753" y="3888184"/>
            <a:ext cx="257283" cy="103664"/>
            <a:chOff x="3755557" y="8550405"/>
            <a:chExt cx="565785" cy="227965"/>
          </a:xfrm>
        </p:grpSpPr>
        <p:sp>
          <p:nvSpPr>
            <p:cNvPr id="212" name="object 212"/>
            <p:cNvSpPr/>
            <p:nvPr/>
          </p:nvSpPr>
          <p:spPr>
            <a:xfrm>
              <a:off x="3948041" y="8657895"/>
              <a:ext cx="306705" cy="16510"/>
            </a:xfrm>
            <a:custGeom>
              <a:avLst/>
              <a:gdLst/>
              <a:ahLst/>
              <a:cxnLst/>
              <a:rect l="l" t="t" r="r" b="b"/>
              <a:pathLst>
                <a:path w="306704" h="16509">
                  <a:moveTo>
                    <a:pt x="0" y="0"/>
                  </a:moveTo>
                  <a:lnTo>
                    <a:pt x="306685" y="16062"/>
                  </a:lnTo>
                </a:path>
              </a:pathLst>
            </a:custGeom>
            <a:ln w="132631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213" name="object 213"/>
            <p:cNvSpPr/>
            <p:nvPr/>
          </p:nvSpPr>
          <p:spPr>
            <a:xfrm>
              <a:off x="3755557" y="8550405"/>
              <a:ext cx="318770" cy="227965"/>
            </a:xfrm>
            <a:custGeom>
              <a:avLst/>
              <a:gdLst/>
              <a:ahLst/>
              <a:cxnLst/>
              <a:rect l="l" t="t" r="r" b="b"/>
              <a:pathLst>
                <a:path w="318770" h="227965">
                  <a:moveTo>
                    <a:pt x="318601" y="0"/>
                  </a:moveTo>
                  <a:lnTo>
                    <a:pt x="0" y="97372"/>
                  </a:lnTo>
                  <a:lnTo>
                    <a:pt x="306685" y="227546"/>
                  </a:lnTo>
                  <a:lnTo>
                    <a:pt x="318601" y="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27"/>
          <p:cNvSpPr txBox="1"/>
          <p:nvPr/>
        </p:nvSpPr>
        <p:spPr>
          <a:xfrm>
            <a:off x="8906368" y="418314"/>
            <a:ext cx="1537925" cy="205537"/>
          </a:xfrm>
          <a:prstGeom prst="rect">
            <a:avLst/>
          </a:prstGeom>
        </p:spPr>
        <p:txBody>
          <a:bodyPr vert="horz" wrap="square" lIns="0" tIns="6064" rIns="0" bIns="0" rtlCol="0">
            <a:spAutoFit/>
          </a:bodyPr>
          <a:lstStyle/>
          <a:p>
            <a:pPr marL="5775">
              <a:spcBef>
                <a:spcPts val="48"/>
              </a:spcBef>
            </a:pPr>
            <a:r>
              <a:rPr sz="1296" b="1" i="1" spc="-175" dirty="0">
                <a:solidFill>
                  <a:srgbClr val="FFFFFF"/>
                </a:solidFill>
                <a:latin typeface="Arial"/>
                <a:cs typeface="Arial"/>
              </a:rPr>
              <a:t>MetroLinkGreenLine.com</a:t>
            </a:r>
            <a:endParaRPr sz="1296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809400" y="5995668"/>
            <a:ext cx="627760" cy="209861"/>
          </a:xfrm>
          <a:prstGeom prst="rect">
            <a:avLst/>
          </a:prstGeom>
        </p:spPr>
        <p:txBody>
          <a:bodyPr vert="horz" wrap="square" lIns="0" tIns="30031" rIns="0" bIns="0" rtlCol="0">
            <a:spAutoFit/>
          </a:bodyPr>
          <a:lstStyle/>
          <a:p>
            <a:pPr marL="156205" marR="143790" indent="-9240">
              <a:lnSpc>
                <a:spcPts val="668"/>
              </a:lnSpc>
              <a:spcBef>
                <a:spcPts val="236"/>
              </a:spcBef>
            </a:pPr>
            <a:r>
              <a:rPr sz="637" b="1" spc="-82" dirty="0">
                <a:solidFill>
                  <a:srgbClr val="FFFFFF"/>
                </a:solidFill>
                <a:latin typeface="Arial"/>
                <a:cs typeface="Arial"/>
              </a:rPr>
              <a:t>Escanea</a:t>
            </a:r>
            <a:r>
              <a:rPr sz="637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37" b="1" spc="-43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637" b="1" spc="-73" dirty="0">
                <a:solidFill>
                  <a:srgbClr val="FFFFFF"/>
                </a:solidFill>
                <a:latin typeface="Arial"/>
                <a:cs typeface="Arial"/>
              </a:rPr>
              <a:t>código</a:t>
            </a:r>
            <a:r>
              <a:rPr sz="637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37" b="1" spc="-150" dirty="0">
                <a:solidFill>
                  <a:srgbClr val="FFFFFF"/>
                </a:solidFill>
                <a:latin typeface="Arial"/>
                <a:cs typeface="Arial"/>
              </a:rPr>
              <a:t>QR</a:t>
            </a:r>
            <a:endParaRPr sz="637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1982066" y="995217"/>
            <a:ext cx="2161353" cy="4375837"/>
            <a:chOff x="1005204" y="2188555"/>
            <a:chExt cx="4752975" cy="9622790"/>
          </a:xfrm>
        </p:grpSpPr>
        <p:sp>
          <p:nvSpPr>
            <p:cNvPr id="31" name="object 31"/>
            <p:cNvSpPr/>
            <p:nvPr/>
          </p:nvSpPr>
          <p:spPr>
            <a:xfrm>
              <a:off x="1005204" y="2188555"/>
              <a:ext cx="4752975" cy="9622790"/>
            </a:xfrm>
            <a:custGeom>
              <a:avLst/>
              <a:gdLst/>
              <a:ahLst/>
              <a:cxnLst/>
              <a:rect l="l" t="t" r="r" b="b"/>
              <a:pathLst>
                <a:path w="4752975" h="9622790">
                  <a:moveTo>
                    <a:pt x="4752427" y="0"/>
                  </a:moveTo>
                  <a:lnTo>
                    <a:pt x="0" y="0"/>
                  </a:lnTo>
                  <a:lnTo>
                    <a:pt x="0" y="9622603"/>
                  </a:lnTo>
                  <a:lnTo>
                    <a:pt x="4752427" y="9622603"/>
                  </a:lnTo>
                  <a:lnTo>
                    <a:pt x="4752427" y="0"/>
                  </a:lnTo>
                  <a:close/>
                </a:path>
              </a:pathLst>
            </a:custGeom>
            <a:solidFill>
              <a:srgbClr val="A3CF62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pic>
          <p:nvPicPr>
            <p:cNvPr id="32" name="object 3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6152" y="2344292"/>
              <a:ext cx="4406888" cy="381946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0993" y="6276538"/>
              <a:ext cx="4417212" cy="5352531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3307647" y="3748137"/>
            <a:ext cx="391844" cy="145684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 marR="189409">
              <a:lnSpc>
                <a:spcPct val="102600"/>
              </a:lnSpc>
              <a:spcBef>
                <a:spcPts val="50"/>
              </a:spcBef>
            </a:pPr>
            <a:r>
              <a:rPr sz="296" i="1" spc="45" dirty="0">
                <a:solidFill>
                  <a:srgbClr val="231F20"/>
                </a:solidFill>
                <a:latin typeface="Arial"/>
                <a:cs typeface="Arial"/>
              </a:rPr>
              <a:t>CityPark </a:t>
            </a:r>
            <a:r>
              <a:rPr sz="296" i="1" spc="52" dirty="0">
                <a:solidFill>
                  <a:srgbClr val="231F20"/>
                </a:solidFill>
                <a:latin typeface="Arial"/>
                <a:cs typeface="Arial"/>
              </a:rPr>
              <a:t>home</a:t>
            </a:r>
            <a:r>
              <a:rPr sz="296" i="1" spc="7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96" i="1" spc="36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endParaRPr sz="296">
              <a:latin typeface="Arial"/>
              <a:cs typeface="Arial"/>
            </a:endParaRPr>
          </a:p>
          <a:p>
            <a:pPr>
              <a:spcBef>
                <a:spcPts val="9"/>
              </a:spcBef>
            </a:pPr>
            <a:r>
              <a:rPr sz="296" i="1" spc="36" dirty="0">
                <a:solidFill>
                  <a:srgbClr val="231F20"/>
                </a:solidFill>
                <a:latin typeface="Arial"/>
                <a:cs typeface="Arial"/>
              </a:rPr>
              <a:t>St.</a:t>
            </a:r>
            <a:r>
              <a:rPr sz="296" i="1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96" i="1" spc="43" dirty="0">
                <a:solidFill>
                  <a:srgbClr val="231F20"/>
                </a:solidFill>
                <a:latin typeface="Arial"/>
                <a:cs typeface="Arial"/>
              </a:rPr>
              <a:t>Louis</a:t>
            </a:r>
            <a:r>
              <a:rPr sz="296" i="1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96" i="1" spc="48" dirty="0">
                <a:solidFill>
                  <a:srgbClr val="231F20"/>
                </a:solidFill>
                <a:latin typeface="Arial"/>
                <a:cs typeface="Arial"/>
              </a:rPr>
              <a:t>City</a:t>
            </a:r>
            <a:r>
              <a:rPr sz="296" i="1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96" i="1" spc="-11" dirty="0">
                <a:solidFill>
                  <a:srgbClr val="231F20"/>
                </a:solidFill>
                <a:latin typeface="Arial"/>
                <a:cs typeface="Arial"/>
              </a:rPr>
              <a:t>SC</a:t>
            </a:r>
            <a:endParaRPr sz="296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588673" y="4878994"/>
            <a:ext cx="372498" cy="62456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>
              <a:spcBef>
                <a:spcPts val="50"/>
              </a:spcBef>
            </a:pPr>
            <a:r>
              <a:rPr sz="364" spc="57" dirty="0">
                <a:solidFill>
                  <a:srgbClr val="231F20"/>
                </a:solidFill>
                <a:latin typeface="Arial"/>
                <a:cs typeface="Arial"/>
              </a:rPr>
              <a:t>Chippewa</a:t>
            </a:r>
            <a:r>
              <a:rPr sz="364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23" dirty="0">
                <a:solidFill>
                  <a:srgbClr val="231F2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615659" y="4443469"/>
            <a:ext cx="418121" cy="347374"/>
          </a:xfrm>
          <a:prstGeom prst="rect">
            <a:avLst/>
          </a:prstGeom>
        </p:spPr>
        <p:txBody>
          <a:bodyPr vert="horz" wrap="square" lIns="0" tIns="12417" rIns="0" bIns="0" rtlCol="0">
            <a:spAutoFit/>
          </a:bodyPr>
          <a:lstStyle/>
          <a:p>
            <a:pPr marL="130219" marR="2310" indent="-94704">
              <a:lnSpc>
                <a:spcPts val="395"/>
              </a:lnSpc>
              <a:spcBef>
                <a:spcPts val="98"/>
              </a:spcBef>
            </a:pPr>
            <a:r>
              <a:rPr sz="364" spc="48" dirty="0">
                <a:solidFill>
                  <a:srgbClr val="231F20"/>
                </a:solidFill>
                <a:latin typeface="Arial"/>
                <a:cs typeface="Arial"/>
              </a:rPr>
              <a:t>Gravois</a:t>
            </a:r>
            <a:r>
              <a:rPr sz="364" spc="9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2" dirty="0">
                <a:solidFill>
                  <a:srgbClr val="231F20"/>
                </a:solidFill>
                <a:latin typeface="Arial"/>
                <a:cs typeface="Arial"/>
              </a:rPr>
              <a:t>Ave./ Sidney</a:t>
            </a:r>
            <a:r>
              <a:rPr sz="364" spc="8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23" dirty="0">
                <a:solidFill>
                  <a:srgbClr val="231F2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  <a:p>
            <a:pPr marR="37535" algn="ctr">
              <a:spcBef>
                <a:spcPts val="375"/>
              </a:spcBef>
            </a:pPr>
            <a:r>
              <a:rPr sz="364" i="1" spc="48" dirty="0">
                <a:solidFill>
                  <a:srgbClr val="808080"/>
                </a:solidFill>
                <a:latin typeface="Arial"/>
                <a:cs typeface="Arial"/>
              </a:rPr>
              <a:t>Arsenal</a:t>
            </a:r>
            <a:r>
              <a:rPr sz="364" i="1" spc="91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364" i="1" spc="20" dirty="0">
                <a:solidFill>
                  <a:srgbClr val="80808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  <a:p>
            <a:pPr>
              <a:spcBef>
                <a:spcPts val="109"/>
              </a:spcBef>
            </a:pPr>
            <a:endParaRPr sz="364">
              <a:latin typeface="Arial"/>
              <a:cs typeface="Arial"/>
            </a:endParaRPr>
          </a:p>
          <a:p>
            <a:pPr marR="58036" algn="ctr">
              <a:spcBef>
                <a:spcPts val="2"/>
              </a:spcBef>
            </a:pPr>
            <a:r>
              <a:rPr sz="364" spc="52" dirty="0">
                <a:solidFill>
                  <a:srgbClr val="231F20"/>
                </a:solidFill>
                <a:latin typeface="Arial"/>
                <a:cs typeface="Arial"/>
              </a:rPr>
              <a:t>Cherokee</a:t>
            </a:r>
            <a:r>
              <a:rPr sz="364" spc="98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23" dirty="0">
                <a:solidFill>
                  <a:srgbClr val="231F2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700229" y="3251642"/>
            <a:ext cx="455371" cy="115130"/>
          </a:xfrm>
          <a:prstGeom prst="rect">
            <a:avLst/>
          </a:prstGeom>
        </p:spPr>
        <p:txBody>
          <a:bodyPr vert="horz" wrap="square" lIns="0" tIns="12417" rIns="0" bIns="0" rtlCol="0">
            <a:spAutoFit/>
          </a:bodyPr>
          <a:lstStyle/>
          <a:p>
            <a:pPr marR="2310" indent="92973">
              <a:lnSpc>
                <a:spcPts val="395"/>
              </a:lnSpc>
              <a:spcBef>
                <a:spcPts val="98"/>
              </a:spcBef>
            </a:pPr>
            <a:r>
              <a:rPr sz="364" spc="50" dirty="0">
                <a:solidFill>
                  <a:srgbClr val="231F20"/>
                </a:solidFill>
                <a:latin typeface="Arial"/>
                <a:cs typeface="Arial"/>
              </a:rPr>
              <a:t>Grand</a:t>
            </a:r>
            <a:r>
              <a:rPr sz="364" spc="8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9" dirty="0">
                <a:solidFill>
                  <a:srgbClr val="231F20"/>
                </a:solidFill>
                <a:latin typeface="Arial"/>
                <a:cs typeface="Arial"/>
              </a:rPr>
              <a:t>Blvd./ </a:t>
            </a:r>
            <a:r>
              <a:rPr sz="364" spc="57" dirty="0">
                <a:solidFill>
                  <a:srgbClr val="231F20"/>
                </a:solidFill>
                <a:latin typeface="Arial"/>
                <a:cs typeface="Arial"/>
              </a:rPr>
              <a:t>Fairground</a:t>
            </a:r>
            <a:r>
              <a:rPr sz="364" spc="10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34" dirty="0">
                <a:solidFill>
                  <a:srgbClr val="231F20"/>
                </a:solidFill>
                <a:latin typeface="Arial"/>
                <a:cs typeface="Arial"/>
              </a:rPr>
              <a:t>Park </a:t>
            </a:r>
            <a:endParaRPr sz="364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342441" y="3270696"/>
            <a:ext cx="351996" cy="109007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>
              <a:lnSpc>
                <a:spcPts val="434"/>
              </a:lnSpc>
              <a:spcBef>
                <a:spcPts val="50"/>
              </a:spcBef>
            </a:pPr>
            <a:r>
              <a:rPr sz="364" i="1" spc="43" dirty="0">
                <a:solidFill>
                  <a:srgbClr val="808080"/>
                </a:solidFill>
                <a:latin typeface="Arial"/>
                <a:cs typeface="Arial"/>
              </a:rPr>
              <a:t>Palm</a:t>
            </a:r>
            <a:r>
              <a:rPr sz="364" i="1" spc="84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364" i="1" spc="45" dirty="0">
                <a:solidFill>
                  <a:srgbClr val="808080"/>
                </a:solidFill>
                <a:latin typeface="Arial"/>
                <a:cs typeface="Arial"/>
              </a:rPr>
              <a:t>St./ </a:t>
            </a:r>
            <a:endParaRPr sz="364">
              <a:latin typeface="Arial"/>
              <a:cs typeface="Arial"/>
            </a:endParaRPr>
          </a:p>
          <a:p>
            <a:pPr>
              <a:lnSpc>
                <a:spcPts val="434"/>
              </a:lnSpc>
            </a:pPr>
            <a:r>
              <a:rPr sz="364" i="1" spc="48" dirty="0">
                <a:solidFill>
                  <a:srgbClr val="808080"/>
                </a:solidFill>
                <a:latin typeface="Arial"/>
                <a:cs typeface="Arial"/>
              </a:rPr>
              <a:t>Salisbury</a:t>
            </a:r>
            <a:r>
              <a:rPr sz="364" i="1" spc="9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364" i="1" spc="20" dirty="0">
                <a:solidFill>
                  <a:srgbClr val="80808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706706" y="4046334"/>
            <a:ext cx="419854" cy="360198"/>
          </a:xfrm>
          <a:prstGeom prst="rect">
            <a:avLst/>
          </a:prstGeom>
        </p:spPr>
        <p:txBody>
          <a:bodyPr vert="horz" wrap="square" lIns="0" tIns="12417" rIns="0" bIns="0" rtlCol="0">
            <a:spAutoFit/>
          </a:bodyPr>
          <a:lstStyle/>
          <a:p>
            <a:pPr marL="100768" marR="2310" indent="-3754">
              <a:lnSpc>
                <a:spcPts val="395"/>
              </a:lnSpc>
              <a:spcBef>
                <a:spcPts val="98"/>
              </a:spcBef>
            </a:pPr>
            <a:r>
              <a:rPr sz="364" spc="57" dirty="0">
                <a:solidFill>
                  <a:srgbClr val="231F20"/>
                </a:solidFill>
                <a:latin typeface="Arial"/>
                <a:cs typeface="Arial"/>
              </a:rPr>
              <a:t>Scott</a:t>
            </a:r>
            <a:r>
              <a:rPr sz="364" spc="8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2" dirty="0">
                <a:solidFill>
                  <a:srgbClr val="231F20"/>
                </a:solidFill>
                <a:latin typeface="Arial"/>
                <a:cs typeface="Arial"/>
              </a:rPr>
              <a:t>Ave./ </a:t>
            </a:r>
            <a:r>
              <a:rPr sz="364" spc="57" dirty="0">
                <a:solidFill>
                  <a:srgbClr val="231F20"/>
                </a:solidFill>
                <a:latin typeface="Arial"/>
                <a:cs typeface="Arial"/>
              </a:rPr>
              <a:t>Ewing</a:t>
            </a:r>
            <a:r>
              <a:rPr sz="364" spc="9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32" dirty="0">
                <a:solidFill>
                  <a:srgbClr val="231F20"/>
                </a:solidFill>
                <a:latin typeface="Arial"/>
                <a:cs typeface="Arial"/>
              </a:rPr>
              <a:t>Yard</a:t>
            </a:r>
            <a:endParaRPr sz="364">
              <a:latin typeface="Arial"/>
              <a:cs typeface="Arial"/>
            </a:endParaRPr>
          </a:p>
          <a:p>
            <a:pPr marL="112606">
              <a:spcBef>
                <a:spcPts val="161"/>
              </a:spcBef>
            </a:pPr>
            <a:r>
              <a:rPr sz="364" spc="43" dirty="0">
                <a:solidFill>
                  <a:srgbClr val="231F20"/>
                </a:solidFill>
                <a:latin typeface="Arial"/>
                <a:cs typeface="Arial"/>
              </a:rPr>
              <a:t>Park</a:t>
            </a:r>
            <a:r>
              <a:rPr sz="364" spc="9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32" dirty="0">
                <a:solidFill>
                  <a:srgbClr val="231F20"/>
                </a:solidFill>
                <a:latin typeface="Arial"/>
                <a:cs typeface="Arial"/>
              </a:rPr>
              <a:t>Ave.</a:t>
            </a:r>
            <a:endParaRPr sz="364">
              <a:latin typeface="Arial"/>
              <a:cs typeface="Arial"/>
            </a:endParaRPr>
          </a:p>
          <a:p>
            <a:pPr>
              <a:spcBef>
                <a:spcPts val="382"/>
              </a:spcBef>
            </a:pPr>
            <a:endParaRPr sz="364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364" i="1" spc="41" dirty="0">
                <a:solidFill>
                  <a:srgbClr val="808080"/>
                </a:solidFill>
                <a:latin typeface="Arial"/>
                <a:cs typeface="Arial"/>
              </a:rPr>
              <a:t>Russell</a:t>
            </a:r>
            <a:r>
              <a:rPr sz="364" i="1" spc="82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364" i="1" spc="41" dirty="0">
                <a:solidFill>
                  <a:srgbClr val="808080"/>
                </a:solidFill>
                <a:latin typeface="Arial"/>
                <a:cs typeface="Arial"/>
              </a:rPr>
              <a:t>Blvd. </a:t>
            </a:r>
            <a:endParaRPr sz="364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873923" y="3885547"/>
            <a:ext cx="290202" cy="62456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>
              <a:spcBef>
                <a:spcPts val="50"/>
              </a:spcBef>
            </a:pPr>
            <a:r>
              <a:rPr sz="364" spc="55" dirty="0">
                <a:solidFill>
                  <a:srgbClr val="231F20"/>
                </a:solidFill>
                <a:latin typeface="Arial"/>
                <a:cs typeface="Arial"/>
              </a:rPr>
              <a:t>Market</a:t>
            </a:r>
            <a:r>
              <a:rPr sz="364" spc="9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23" dirty="0">
                <a:solidFill>
                  <a:srgbClr val="231F2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858530" y="3414073"/>
            <a:ext cx="383181" cy="62456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>
              <a:spcBef>
                <a:spcPts val="50"/>
              </a:spcBef>
            </a:pPr>
            <a:r>
              <a:rPr sz="364" spc="34" dirty="0">
                <a:solidFill>
                  <a:srgbClr val="231F20"/>
                </a:solidFill>
                <a:latin typeface="Arial"/>
                <a:cs typeface="Arial"/>
              </a:rPr>
              <a:t>St.</a:t>
            </a:r>
            <a:r>
              <a:rPr sz="364" spc="8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0" dirty="0">
                <a:solidFill>
                  <a:srgbClr val="231F20"/>
                </a:solidFill>
                <a:latin typeface="Arial"/>
                <a:cs typeface="Arial"/>
              </a:rPr>
              <a:t>Louis</a:t>
            </a:r>
            <a:r>
              <a:rPr sz="364" spc="8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32" dirty="0">
                <a:solidFill>
                  <a:srgbClr val="231F20"/>
                </a:solidFill>
                <a:latin typeface="Arial"/>
                <a:cs typeface="Arial"/>
              </a:rPr>
              <a:t>Ave.</a:t>
            </a:r>
            <a:endParaRPr sz="364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312458" y="3527628"/>
            <a:ext cx="116947" cy="56505"/>
          </a:xfrm>
          <a:prstGeom prst="rect">
            <a:avLst/>
          </a:prstGeom>
        </p:spPr>
        <p:txBody>
          <a:bodyPr vert="horz" wrap="square" lIns="0" tIns="7508" rIns="0" bIns="0" rtlCol="0">
            <a:spAutoFit/>
          </a:bodyPr>
          <a:lstStyle/>
          <a:p>
            <a:pPr>
              <a:spcBef>
                <a:spcPts val="59"/>
              </a:spcBef>
            </a:pPr>
            <a:r>
              <a:rPr sz="318" i="1" spc="36" dirty="0">
                <a:solidFill>
                  <a:srgbClr val="231F20"/>
                </a:solidFill>
                <a:latin typeface="Arial"/>
                <a:cs typeface="Arial"/>
              </a:rPr>
              <a:t>NGA </a:t>
            </a:r>
            <a:endParaRPr sz="318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782219" y="3586195"/>
            <a:ext cx="431404" cy="256227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 marR="6640" algn="r">
              <a:spcBef>
                <a:spcPts val="50"/>
              </a:spcBef>
            </a:pPr>
            <a:r>
              <a:rPr sz="364" spc="32" dirty="0">
                <a:solidFill>
                  <a:srgbClr val="231F20"/>
                </a:solidFill>
                <a:latin typeface="Arial"/>
                <a:cs typeface="Arial"/>
              </a:rPr>
              <a:t>Cass</a:t>
            </a:r>
            <a:r>
              <a:rPr sz="364" spc="8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32" dirty="0">
                <a:solidFill>
                  <a:srgbClr val="231F20"/>
                </a:solidFill>
                <a:latin typeface="Arial"/>
                <a:cs typeface="Arial"/>
              </a:rPr>
              <a:t>Ave.</a:t>
            </a:r>
            <a:endParaRPr sz="364">
              <a:latin typeface="Arial"/>
              <a:cs typeface="Arial"/>
            </a:endParaRPr>
          </a:p>
          <a:p>
            <a:pPr>
              <a:spcBef>
                <a:spcPts val="161"/>
              </a:spcBef>
            </a:pPr>
            <a:endParaRPr sz="364">
              <a:latin typeface="Arial"/>
              <a:cs typeface="Arial"/>
            </a:endParaRPr>
          </a:p>
          <a:p>
            <a:pPr marR="2310" indent="150142" algn="r">
              <a:spcBef>
                <a:spcPts val="2"/>
              </a:spcBef>
            </a:pPr>
            <a:r>
              <a:rPr sz="364" spc="30" dirty="0">
                <a:solidFill>
                  <a:srgbClr val="231F20"/>
                </a:solidFill>
                <a:latin typeface="Arial"/>
                <a:cs typeface="Arial"/>
              </a:rPr>
              <a:t>Dr.</a:t>
            </a:r>
            <a:r>
              <a:rPr sz="364" spc="8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2" dirty="0">
                <a:solidFill>
                  <a:srgbClr val="231F20"/>
                </a:solidFill>
                <a:latin typeface="Arial"/>
                <a:cs typeface="Arial"/>
              </a:rPr>
              <a:t>Martin </a:t>
            </a:r>
            <a:r>
              <a:rPr sz="364" spc="57" dirty="0">
                <a:solidFill>
                  <a:srgbClr val="231F20"/>
                </a:solidFill>
                <a:latin typeface="Arial"/>
                <a:cs typeface="Arial"/>
              </a:rPr>
              <a:t>Luther</a:t>
            </a:r>
            <a:r>
              <a:rPr sz="364" spc="9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5" dirty="0">
                <a:solidFill>
                  <a:srgbClr val="231F20"/>
                </a:solidFill>
                <a:latin typeface="Arial"/>
                <a:cs typeface="Arial"/>
              </a:rPr>
              <a:t>King</a:t>
            </a:r>
            <a:r>
              <a:rPr sz="364" spc="9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18" dirty="0">
                <a:solidFill>
                  <a:srgbClr val="231F20"/>
                </a:solidFill>
                <a:latin typeface="Arial"/>
                <a:cs typeface="Arial"/>
              </a:rPr>
              <a:t>Dr.</a:t>
            </a:r>
            <a:endParaRPr sz="364">
              <a:latin typeface="Arial"/>
              <a:cs typeface="Arial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2966096" y="2855147"/>
            <a:ext cx="892839" cy="2440293"/>
            <a:chOff x="3169159" y="6278680"/>
            <a:chExt cx="1963420" cy="5366385"/>
          </a:xfrm>
        </p:grpSpPr>
        <p:sp>
          <p:nvSpPr>
            <p:cNvPr id="45" name="object 45"/>
            <p:cNvSpPr/>
            <p:nvPr/>
          </p:nvSpPr>
          <p:spPr>
            <a:xfrm>
              <a:off x="3184716" y="6294238"/>
              <a:ext cx="1932305" cy="5335270"/>
            </a:xfrm>
            <a:custGeom>
              <a:avLst/>
              <a:gdLst/>
              <a:ahLst/>
              <a:cxnLst/>
              <a:rect l="l" t="t" r="r" b="b"/>
              <a:pathLst>
                <a:path w="1932304" h="5335270">
                  <a:moveTo>
                    <a:pt x="0" y="5334832"/>
                  </a:moveTo>
                  <a:lnTo>
                    <a:pt x="184632" y="5044006"/>
                  </a:lnTo>
                  <a:lnTo>
                    <a:pt x="258941" y="4978668"/>
                  </a:lnTo>
                  <a:lnTo>
                    <a:pt x="471618" y="4859516"/>
                  </a:lnTo>
                  <a:lnTo>
                    <a:pt x="707353" y="4622497"/>
                  </a:lnTo>
                  <a:lnTo>
                    <a:pt x="1005871" y="4385478"/>
                  </a:lnTo>
                  <a:lnTo>
                    <a:pt x="1251853" y="4104900"/>
                  </a:lnTo>
                  <a:lnTo>
                    <a:pt x="1406878" y="3887099"/>
                  </a:lnTo>
                  <a:lnTo>
                    <a:pt x="1679770" y="3283662"/>
                  </a:lnTo>
                  <a:lnTo>
                    <a:pt x="1783543" y="2873685"/>
                  </a:lnTo>
                  <a:lnTo>
                    <a:pt x="1868099" y="2527769"/>
                  </a:lnTo>
                  <a:lnTo>
                    <a:pt x="1900133" y="2374021"/>
                  </a:lnTo>
                  <a:lnTo>
                    <a:pt x="1927036" y="2099852"/>
                  </a:lnTo>
                  <a:lnTo>
                    <a:pt x="1932160" y="1780839"/>
                  </a:lnTo>
                  <a:lnTo>
                    <a:pt x="1854012" y="1295269"/>
                  </a:lnTo>
                  <a:lnTo>
                    <a:pt x="1795075" y="900670"/>
                  </a:lnTo>
                  <a:lnTo>
                    <a:pt x="1752801" y="698240"/>
                  </a:lnTo>
                  <a:lnTo>
                    <a:pt x="1610585" y="252390"/>
                  </a:lnTo>
                  <a:lnTo>
                    <a:pt x="1474444" y="0"/>
                  </a:lnTo>
                </a:path>
              </a:pathLst>
            </a:custGeom>
            <a:ln w="30958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46" name="object 46"/>
            <p:cNvSpPr/>
            <p:nvPr/>
          </p:nvSpPr>
          <p:spPr>
            <a:xfrm>
              <a:off x="3201605" y="6294237"/>
              <a:ext cx="1915795" cy="5308600"/>
            </a:xfrm>
            <a:custGeom>
              <a:avLst/>
              <a:gdLst/>
              <a:ahLst/>
              <a:cxnLst/>
              <a:rect l="l" t="t" r="r" b="b"/>
              <a:pathLst>
                <a:path w="1915795" h="5308600">
                  <a:moveTo>
                    <a:pt x="0" y="5308229"/>
                  </a:moveTo>
                  <a:lnTo>
                    <a:pt x="167743" y="5044007"/>
                  </a:lnTo>
                  <a:lnTo>
                    <a:pt x="242051" y="4978669"/>
                  </a:lnTo>
                  <a:lnTo>
                    <a:pt x="454729" y="4859517"/>
                  </a:lnTo>
                  <a:lnTo>
                    <a:pt x="690464" y="4622498"/>
                  </a:lnTo>
                  <a:lnTo>
                    <a:pt x="988982" y="4385479"/>
                  </a:lnTo>
                  <a:lnTo>
                    <a:pt x="1234964" y="4104901"/>
                  </a:lnTo>
                  <a:lnTo>
                    <a:pt x="1389989" y="3887100"/>
                  </a:lnTo>
                  <a:lnTo>
                    <a:pt x="1662881" y="3283663"/>
                  </a:lnTo>
                  <a:lnTo>
                    <a:pt x="1766654" y="2873686"/>
                  </a:lnTo>
                  <a:lnTo>
                    <a:pt x="1851217" y="2527769"/>
                  </a:lnTo>
                  <a:lnTo>
                    <a:pt x="1883244" y="2374029"/>
                  </a:lnTo>
                  <a:lnTo>
                    <a:pt x="1910147" y="2099852"/>
                  </a:lnTo>
                  <a:lnTo>
                    <a:pt x="1915271" y="1780839"/>
                  </a:lnTo>
                  <a:lnTo>
                    <a:pt x="1837123" y="1295269"/>
                  </a:lnTo>
                  <a:lnTo>
                    <a:pt x="1778186" y="900664"/>
                  </a:lnTo>
                  <a:lnTo>
                    <a:pt x="1735912" y="698241"/>
                  </a:lnTo>
                  <a:lnTo>
                    <a:pt x="1593696" y="252390"/>
                  </a:lnTo>
                  <a:lnTo>
                    <a:pt x="1457555" y="0"/>
                  </a:lnTo>
                </a:path>
              </a:pathLst>
            </a:custGeom>
            <a:ln w="12900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pic>
          <p:nvPicPr>
            <p:cNvPr id="47" name="object 4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62668" y="7290540"/>
              <a:ext cx="91152" cy="128952"/>
            </a:xfrm>
            <a:prstGeom prst="rect">
              <a:avLst/>
            </a:prstGeom>
          </p:spPr>
        </p:pic>
      </p:grpSp>
      <p:sp>
        <p:nvSpPr>
          <p:cNvPr id="48" name="object 48"/>
          <p:cNvSpPr txBox="1"/>
          <p:nvPr/>
        </p:nvSpPr>
        <p:spPr>
          <a:xfrm>
            <a:off x="2557981" y="5165913"/>
            <a:ext cx="308105" cy="68215"/>
          </a:xfrm>
          <a:prstGeom prst="rect">
            <a:avLst/>
          </a:prstGeom>
        </p:spPr>
        <p:txBody>
          <a:bodyPr vert="horz" wrap="square" lIns="0" tIns="5198" rIns="0" bIns="0" rtlCol="0">
            <a:spAutoFit/>
          </a:bodyPr>
          <a:lstStyle/>
          <a:p>
            <a:pPr>
              <a:spcBef>
                <a:spcPts val="41"/>
              </a:spcBef>
            </a:pPr>
            <a:r>
              <a:rPr sz="409" spc="32" dirty="0">
                <a:solidFill>
                  <a:srgbClr val="666666"/>
                </a:solidFill>
                <a:latin typeface="Arial"/>
                <a:cs typeface="Arial"/>
              </a:rPr>
              <a:t>MISSOURI </a:t>
            </a:r>
            <a:endParaRPr sz="409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072165" y="5165913"/>
            <a:ext cx="274031" cy="68215"/>
          </a:xfrm>
          <a:prstGeom prst="rect">
            <a:avLst/>
          </a:prstGeom>
        </p:spPr>
        <p:txBody>
          <a:bodyPr vert="horz" wrap="square" lIns="0" tIns="5198" rIns="0" bIns="0" rtlCol="0">
            <a:spAutoFit/>
          </a:bodyPr>
          <a:lstStyle/>
          <a:p>
            <a:pPr>
              <a:spcBef>
                <a:spcPts val="41"/>
              </a:spcBef>
            </a:pPr>
            <a:r>
              <a:rPr sz="409" spc="41" dirty="0">
                <a:solidFill>
                  <a:srgbClr val="666666"/>
                </a:solidFill>
                <a:latin typeface="Arial"/>
                <a:cs typeface="Arial"/>
              </a:rPr>
              <a:t>ILLINOIS </a:t>
            </a:r>
            <a:endParaRPr sz="409">
              <a:latin typeface="Arial"/>
              <a:cs typeface="Arial"/>
            </a:endParaRPr>
          </a:p>
        </p:txBody>
      </p:sp>
      <p:pic>
        <p:nvPicPr>
          <p:cNvPr id="50" name="object 5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86448" y="4757706"/>
            <a:ext cx="96509" cy="100048"/>
          </a:xfrm>
          <a:prstGeom prst="rect">
            <a:avLst/>
          </a:prstGeom>
        </p:spPr>
      </p:pic>
      <p:sp>
        <p:nvSpPr>
          <p:cNvPr id="51" name="object 51"/>
          <p:cNvSpPr txBox="1"/>
          <p:nvPr/>
        </p:nvSpPr>
        <p:spPr>
          <a:xfrm>
            <a:off x="3206283" y="4776073"/>
            <a:ext cx="63238" cy="61581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>
              <a:spcBef>
                <a:spcPts val="43"/>
              </a:spcBef>
            </a:pPr>
            <a:r>
              <a:rPr sz="364" spc="-11" dirty="0">
                <a:solidFill>
                  <a:srgbClr val="FFFFFF"/>
                </a:solidFill>
                <a:latin typeface="Arial"/>
                <a:cs typeface="Arial"/>
              </a:rPr>
              <a:t>55</a:t>
            </a:r>
            <a:endParaRPr sz="364">
              <a:latin typeface="Arial"/>
              <a:cs typeface="Arial"/>
            </a:endParaRPr>
          </a:p>
        </p:txBody>
      </p:sp>
      <p:pic>
        <p:nvPicPr>
          <p:cNvPr id="52" name="object 5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76833" y="4177303"/>
            <a:ext cx="96509" cy="100048"/>
          </a:xfrm>
          <a:prstGeom prst="rect">
            <a:avLst/>
          </a:prstGeom>
        </p:spPr>
      </p:pic>
      <p:sp>
        <p:nvSpPr>
          <p:cNvPr id="53" name="object 53"/>
          <p:cNvSpPr txBox="1"/>
          <p:nvPr/>
        </p:nvSpPr>
        <p:spPr>
          <a:xfrm>
            <a:off x="2593676" y="4195670"/>
            <a:ext cx="68724" cy="61581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>
              <a:spcBef>
                <a:spcPts val="43"/>
              </a:spcBef>
            </a:pPr>
            <a:r>
              <a:rPr sz="364" spc="30" dirty="0">
                <a:solidFill>
                  <a:srgbClr val="FFFFFF"/>
                </a:solidFill>
                <a:latin typeface="Arial"/>
                <a:cs typeface="Arial"/>
              </a:rPr>
              <a:t>44</a:t>
            </a:r>
            <a:endParaRPr sz="364">
              <a:latin typeface="Arial"/>
              <a:cs typeface="Arial"/>
            </a:endParaRPr>
          </a:p>
        </p:txBody>
      </p:sp>
      <p:pic>
        <p:nvPicPr>
          <p:cNvPr id="54" name="object 5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534937" y="3883668"/>
            <a:ext cx="96509" cy="100048"/>
          </a:xfrm>
          <a:prstGeom prst="rect">
            <a:avLst/>
          </a:prstGeom>
        </p:spPr>
      </p:pic>
      <p:sp>
        <p:nvSpPr>
          <p:cNvPr id="55" name="object 55"/>
          <p:cNvSpPr txBox="1"/>
          <p:nvPr/>
        </p:nvSpPr>
        <p:spPr>
          <a:xfrm>
            <a:off x="2552378" y="3902035"/>
            <a:ext cx="67569" cy="61581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>
              <a:spcBef>
                <a:spcPts val="43"/>
              </a:spcBef>
            </a:pPr>
            <a:r>
              <a:rPr sz="364" spc="25" dirty="0">
                <a:solidFill>
                  <a:srgbClr val="FFFFFF"/>
                </a:solidFill>
                <a:latin typeface="Arial"/>
                <a:cs typeface="Arial"/>
              </a:rPr>
              <a:t>64</a:t>
            </a:r>
            <a:endParaRPr sz="364">
              <a:latin typeface="Arial"/>
              <a:cs typeface="Arial"/>
            </a:endParaRPr>
          </a:p>
        </p:txBody>
      </p:sp>
      <p:pic>
        <p:nvPicPr>
          <p:cNvPr id="56" name="object 5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423310" y="3084174"/>
            <a:ext cx="96509" cy="100048"/>
          </a:xfrm>
          <a:prstGeom prst="rect">
            <a:avLst/>
          </a:prstGeom>
        </p:spPr>
      </p:pic>
      <p:sp>
        <p:nvSpPr>
          <p:cNvPr id="57" name="object 57"/>
          <p:cNvSpPr txBox="1"/>
          <p:nvPr/>
        </p:nvSpPr>
        <p:spPr>
          <a:xfrm>
            <a:off x="3441327" y="3102540"/>
            <a:ext cx="65548" cy="61581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>
              <a:spcBef>
                <a:spcPts val="43"/>
              </a:spcBef>
            </a:pPr>
            <a:r>
              <a:rPr sz="364" spc="16" dirty="0">
                <a:solidFill>
                  <a:srgbClr val="FFFFFF"/>
                </a:solidFill>
                <a:latin typeface="Arial"/>
                <a:cs typeface="Arial"/>
              </a:rPr>
              <a:t>70</a:t>
            </a:r>
            <a:endParaRPr sz="364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 rot="16740000">
            <a:off x="2953781" y="4645496"/>
            <a:ext cx="301576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227" spc="32" dirty="0">
                <a:solidFill>
                  <a:srgbClr val="808080"/>
                </a:solidFill>
                <a:latin typeface="Arial"/>
                <a:cs typeface="Arial"/>
              </a:rPr>
              <a:t>JEFFERSON</a:t>
            </a:r>
            <a:r>
              <a:rPr sz="227" spc="59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341" spc="24" baseline="5555" dirty="0">
                <a:solidFill>
                  <a:srgbClr val="808080"/>
                </a:solidFill>
                <a:latin typeface="Arial"/>
                <a:cs typeface="Arial"/>
              </a:rPr>
              <a:t>AVE</a:t>
            </a:r>
            <a:endParaRPr sz="341" baseline="5555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 rot="18960000">
            <a:off x="2221727" y="4953143"/>
            <a:ext cx="249638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227" spc="27" dirty="0">
                <a:solidFill>
                  <a:srgbClr val="999999"/>
                </a:solidFill>
                <a:latin typeface="Arial"/>
                <a:cs typeface="Arial"/>
              </a:rPr>
              <a:t>GRAV</a:t>
            </a:r>
            <a:r>
              <a:rPr sz="341" spc="40" baseline="5555" dirty="0">
                <a:solidFill>
                  <a:srgbClr val="999999"/>
                </a:solidFill>
                <a:latin typeface="Arial"/>
                <a:cs typeface="Arial"/>
              </a:rPr>
              <a:t>OIS</a:t>
            </a:r>
            <a:r>
              <a:rPr sz="341" spc="78" baseline="55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341" spc="24" baseline="5555" dirty="0">
                <a:solidFill>
                  <a:srgbClr val="999999"/>
                </a:solidFill>
                <a:latin typeface="Arial"/>
                <a:cs typeface="Arial"/>
              </a:rPr>
              <a:t>AVE</a:t>
            </a:r>
            <a:endParaRPr sz="341" baseline="5555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 rot="16740000">
            <a:off x="2062131" y="4509750"/>
            <a:ext cx="394765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227" spc="32" dirty="0">
                <a:solidFill>
                  <a:srgbClr val="999999"/>
                </a:solidFill>
                <a:latin typeface="Arial"/>
                <a:cs typeface="Arial"/>
              </a:rPr>
              <a:t>KINGSHIG</a:t>
            </a:r>
            <a:r>
              <a:rPr sz="341" spc="47" baseline="5555" dirty="0">
                <a:solidFill>
                  <a:srgbClr val="999999"/>
                </a:solidFill>
                <a:latin typeface="Arial"/>
                <a:cs typeface="Arial"/>
              </a:rPr>
              <a:t>HWAY</a:t>
            </a:r>
            <a:r>
              <a:rPr sz="341" spc="89" baseline="55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341" spc="30" baseline="5555" dirty="0">
                <a:solidFill>
                  <a:srgbClr val="999999"/>
                </a:solidFill>
                <a:latin typeface="Arial"/>
                <a:cs typeface="Arial"/>
              </a:rPr>
              <a:t>BLVD</a:t>
            </a:r>
            <a:endParaRPr sz="341" baseline="5555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 rot="1680000">
            <a:off x="2592196" y="3014847"/>
            <a:ext cx="410601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341" spc="55" baseline="5555" dirty="0">
                <a:solidFill>
                  <a:srgbClr val="999999"/>
                </a:solidFill>
                <a:latin typeface="Arial"/>
                <a:cs typeface="Arial"/>
              </a:rPr>
              <a:t>NAT</a:t>
            </a:r>
            <a:r>
              <a:rPr sz="227" spc="36" dirty="0">
                <a:solidFill>
                  <a:srgbClr val="999999"/>
                </a:solidFill>
                <a:latin typeface="Arial"/>
                <a:cs typeface="Arial"/>
              </a:rPr>
              <a:t>URAL</a:t>
            </a:r>
            <a:r>
              <a:rPr sz="227" spc="61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27" dirty="0">
                <a:solidFill>
                  <a:srgbClr val="999999"/>
                </a:solidFill>
                <a:latin typeface="Arial"/>
                <a:cs typeface="Arial"/>
              </a:rPr>
              <a:t>BRIDGE</a:t>
            </a:r>
            <a:r>
              <a:rPr sz="227" spc="64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16" dirty="0">
                <a:solidFill>
                  <a:srgbClr val="999999"/>
                </a:solidFill>
                <a:latin typeface="Arial"/>
                <a:cs typeface="Arial"/>
              </a:rPr>
              <a:t>AVE</a:t>
            </a:r>
            <a:endParaRPr sz="227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 rot="840000">
            <a:off x="2358971" y="3756032"/>
            <a:ext cx="340381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341" spc="44" baseline="5555" dirty="0">
                <a:solidFill>
                  <a:srgbClr val="999999"/>
                </a:solidFill>
                <a:latin typeface="Arial"/>
                <a:cs typeface="Arial"/>
              </a:rPr>
              <a:t>FORE</a:t>
            </a:r>
            <a:r>
              <a:rPr sz="227" spc="30" dirty="0">
                <a:solidFill>
                  <a:srgbClr val="999999"/>
                </a:solidFill>
                <a:latin typeface="Arial"/>
                <a:cs typeface="Arial"/>
              </a:rPr>
              <a:t>ST</a:t>
            </a:r>
            <a:r>
              <a:rPr sz="227" spc="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27" dirty="0">
                <a:solidFill>
                  <a:srgbClr val="999999"/>
                </a:solidFill>
                <a:latin typeface="Arial"/>
                <a:cs typeface="Arial"/>
              </a:rPr>
              <a:t>PARK</a:t>
            </a:r>
            <a:r>
              <a:rPr sz="227" spc="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16" dirty="0">
                <a:solidFill>
                  <a:srgbClr val="999999"/>
                </a:solidFill>
                <a:latin typeface="Arial"/>
                <a:cs typeface="Arial"/>
              </a:rPr>
              <a:t>AVE</a:t>
            </a:r>
            <a:endParaRPr sz="227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 rot="780000">
            <a:off x="2637076" y="3989069"/>
            <a:ext cx="403690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341" spc="55" baseline="11111" dirty="0">
                <a:solidFill>
                  <a:srgbClr val="999999"/>
                </a:solidFill>
                <a:latin typeface="Arial"/>
                <a:cs typeface="Arial"/>
              </a:rPr>
              <a:t>Scott</a:t>
            </a:r>
            <a:r>
              <a:rPr sz="341" spc="95" baseline="11111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341" spc="55" baseline="11111" dirty="0">
                <a:solidFill>
                  <a:srgbClr val="999999"/>
                </a:solidFill>
                <a:latin typeface="Arial"/>
                <a:cs typeface="Arial"/>
              </a:rPr>
              <a:t>A</a:t>
            </a:r>
            <a:r>
              <a:rPr sz="341" spc="55" baseline="5555" dirty="0">
                <a:solidFill>
                  <a:srgbClr val="999999"/>
                </a:solidFill>
                <a:latin typeface="Arial"/>
                <a:cs typeface="Arial"/>
              </a:rPr>
              <a:t>ve./Ewing</a:t>
            </a:r>
            <a:r>
              <a:rPr sz="341" spc="99" baseline="55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20" dirty="0">
                <a:solidFill>
                  <a:srgbClr val="999999"/>
                </a:solidFill>
                <a:latin typeface="Arial"/>
                <a:cs typeface="Arial"/>
              </a:rPr>
              <a:t>Yard</a:t>
            </a:r>
            <a:endParaRPr sz="227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 rot="720000">
            <a:off x="3215931" y="3980714"/>
            <a:ext cx="286930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341" spc="44" baseline="5555" dirty="0">
                <a:solidFill>
                  <a:srgbClr val="999999"/>
                </a:solidFill>
                <a:latin typeface="Arial"/>
                <a:cs typeface="Arial"/>
              </a:rPr>
              <a:t>Transfer</a:t>
            </a:r>
            <a:r>
              <a:rPr sz="341" spc="89" baseline="55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341" spc="44" baseline="5555" dirty="0">
                <a:solidFill>
                  <a:srgbClr val="999999"/>
                </a:solidFill>
                <a:latin typeface="Arial"/>
                <a:cs typeface="Arial"/>
              </a:rPr>
              <a:t>S</a:t>
            </a:r>
            <a:r>
              <a:rPr sz="227" spc="30" dirty="0">
                <a:solidFill>
                  <a:srgbClr val="999999"/>
                </a:solidFill>
                <a:latin typeface="Arial"/>
                <a:cs typeface="Arial"/>
              </a:rPr>
              <a:t>tation</a:t>
            </a:r>
            <a:endParaRPr sz="227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3864052" y="3975374"/>
            <a:ext cx="208194" cy="88820"/>
          </a:xfrm>
          <a:prstGeom prst="rect">
            <a:avLst/>
          </a:prstGeom>
        </p:spPr>
        <p:txBody>
          <a:bodyPr vert="horz" wrap="square" lIns="0" tIns="4331" rIns="0" bIns="0" rtlCol="0">
            <a:spAutoFit/>
          </a:bodyPr>
          <a:lstStyle/>
          <a:p>
            <a:pPr marL="54860" marR="2310" indent="-55148">
              <a:lnSpc>
                <a:spcPct val="104400"/>
              </a:lnSpc>
              <a:spcBef>
                <a:spcPts val="34"/>
              </a:spcBef>
            </a:pPr>
            <a:r>
              <a:rPr sz="273" i="1" spc="36" dirty="0">
                <a:solidFill>
                  <a:srgbClr val="808080"/>
                </a:solidFill>
                <a:latin typeface="Arial"/>
                <a:cs typeface="Arial"/>
              </a:rPr>
              <a:t>MetroLink </a:t>
            </a:r>
            <a:r>
              <a:rPr sz="273" i="1" spc="41" dirty="0">
                <a:solidFill>
                  <a:srgbClr val="808080"/>
                </a:solidFill>
                <a:latin typeface="Arial"/>
                <a:cs typeface="Arial"/>
              </a:rPr>
              <a:t>to</a:t>
            </a:r>
            <a:r>
              <a:rPr sz="273" i="1" spc="59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73" i="1" spc="11" dirty="0">
                <a:solidFill>
                  <a:srgbClr val="808080"/>
                </a:solidFill>
                <a:latin typeface="Arial"/>
                <a:cs typeface="Arial"/>
              </a:rPr>
              <a:t>IL</a:t>
            </a:r>
            <a:r>
              <a:rPr sz="273" i="1" spc="227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endParaRPr sz="273">
              <a:latin typeface="Arial"/>
              <a:cs typeface="Arial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3035992" y="3978634"/>
            <a:ext cx="993616" cy="1244547"/>
            <a:chOff x="3322866" y="8749312"/>
            <a:chExt cx="2185035" cy="2736850"/>
          </a:xfrm>
        </p:grpSpPr>
        <p:sp>
          <p:nvSpPr>
            <p:cNvPr id="67" name="object 67"/>
            <p:cNvSpPr/>
            <p:nvPr/>
          </p:nvSpPr>
          <p:spPr>
            <a:xfrm>
              <a:off x="5283197" y="9003193"/>
              <a:ext cx="114935" cy="0"/>
            </a:xfrm>
            <a:custGeom>
              <a:avLst/>
              <a:gdLst/>
              <a:ahLst/>
              <a:cxnLst/>
              <a:rect l="l" t="t" r="r" b="b"/>
              <a:pathLst>
                <a:path w="114935">
                  <a:moveTo>
                    <a:pt x="0" y="0"/>
                  </a:moveTo>
                  <a:lnTo>
                    <a:pt x="114474" y="0"/>
                  </a:lnTo>
                </a:path>
              </a:pathLst>
            </a:custGeom>
            <a:ln w="20641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68" name="object 68"/>
            <p:cNvSpPr/>
            <p:nvPr/>
          </p:nvSpPr>
          <p:spPr>
            <a:xfrm>
              <a:off x="5386528" y="8965109"/>
              <a:ext cx="66040" cy="76200"/>
            </a:xfrm>
            <a:custGeom>
              <a:avLst/>
              <a:gdLst/>
              <a:ahLst/>
              <a:cxnLst/>
              <a:rect l="l" t="t" r="r" b="b"/>
              <a:pathLst>
                <a:path w="66039" h="76200">
                  <a:moveTo>
                    <a:pt x="0" y="0"/>
                  </a:moveTo>
                  <a:lnTo>
                    <a:pt x="0" y="76165"/>
                  </a:lnTo>
                  <a:lnTo>
                    <a:pt x="65952" y="380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pic>
          <p:nvPicPr>
            <p:cNvPr id="69" name="object 6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22866" y="10130497"/>
              <a:ext cx="91152" cy="12895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17095" y="9538808"/>
              <a:ext cx="91152" cy="128952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3334337" y="8815781"/>
              <a:ext cx="165735" cy="55880"/>
            </a:xfrm>
            <a:custGeom>
              <a:avLst/>
              <a:gdLst/>
              <a:ahLst/>
              <a:cxnLst/>
              <a:rect l="l" t="t" r="r" b="b"/>
              <a:pathLst>
                <a:path w="165735" h="55879">
                  <a:moveTo>
                    <a:pt x="165705" y="0"/>
                  </a:moveTo>
                  <a:lnTo>
                    <a:pt x="0" y="55837"/>
                  </a:lnTo>
                </a:path>
              </a:pathLst>
            </a:custGeom>
            <a:ln w="3175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72" name="object 72"/>
            <p:cNvSpPr/>
            <p:nvPr/>
          </p:nvSpPr>
          <p:spPr>
            <a:xfrm>
              <a:off x="3658635" y="8750899"/>
              <a:ext cx="101600" cy="114935"/>
            </a:xfrm>
            <a:custGeom>
              <a:avLst/>
              <a:gdLst/>
              <a:ahLst/>
              <a:cxnLst/>
              <a:rect l="l" t="t" r="r" b="b"/>
              <a:pathLst>
                <a:path w="101600" h="114934">
                  <a:moveTo>
                    <a:pt x="101092" y="0"/>
                  </a:moveTo>
                  <a:lnTo>
                    <a:pt x="0" y="114760"/>
                  </a:lnTo>
                </a:path>
              </a:pathLst>
            </a:custGeom>
            <a:ln w="3175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73" name="object 73"/>
            <p:cNvSpPr/>
            <p:nvPr/>
          </p:nvSpPr>
          <p:spPr>
            <a:xfrm>
              <a:off x="4065816" y="10818546"/>
              <a:ext cx="1442085" cy="667385"/>
            </a:xfrm>
            <a:custGeom>
              <a:avLst/>
              <a:gdLst/>
              <a:ahLst/>
              <a:cxnLst/>
              <a:rect l="l" t="t" r="r" b="b"/>
              <a:pathLst>
                <a:path w="1442085" h="667384">
                  <a:moveTo>
                    <a:pt x="1441750" y="0"/>
                  </a:moveTo>
                  <a:lnTo>
                    <a:pt x="0" y="0"/>
                  </a:lnTo>
                  <a:lnTo>
                    <a:pt x="0" y="667295"/>
                  </a:lnTo>
                  <a:lnTo>
                    <a:pt x="1441750" y="667295"/>
                  </a:lnTo>
                  <a:lnTo>
                    <a:pt x="14417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</p:grpSp>
      <p:sp>
        <p:nvSpPr>
          <p:cNvPr id="74" name="object 74"/>
          <p:cNvSpPr txBox="1"/>
          <p:nvPr/>
        </p:nvSpPr>
        <p:spPr>
          <a:xfrm>
            <a:off x="2154945" y="3844642"/>
            <a:ext cx="147844" cy="80625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 marR="2310">
              <a:lnSpc>
                <a:spcPct val="111700"/>
              </a:lnSpc>
              <a:spcBef>
                <a:spcPts val="43"/>
              </a:spcBef>
            </a:pPr>
            <a:r>
              <a:rPr sz="227" spc="25" dirty="0">
                <a:solidFill>
                  <a:srgbClr val="999999"/>
                </a:solidFill>
                <a:latin typeface="Arial"/>
                <a:cs typeface="Arial"/>
              </a:rPr>
              <a:t>FOREST</a:t>
            </a:r>
            <a:r>
              <a:rPr sz="227" spc="227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20" dirty="0">
                <a:solidFill>
                  <a:srgbClr val="999999"/>
                </a:solidFill>
                <a:latin typeface="Arial"/>
                <a:cs typeface="Arial"/>
              </a:rPr>
              <a:t>PARK</a:t>
            </a:r>
            <a:r>
              <a:rPr sz="227" spc="227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endParaRPr sz="227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3818467" y="3017759"/>
            <a:ext cx="196933" cy="109882"/>
          </a:xfrm>
          <a:prstGeom prst="rect">
            <a:avLst/>
          </a:prstGeom>
        </p:spPr>
        <p:txBody>
          <a:bodyPr vert="horz" wrap="square" lIns="0" tIns="7219" rIns="0" bIns="0" rtlCol="0">
            <a:spAutoFit/>
          </a:bodyPr>
          <a:lstStyle/>
          <a:p>
            <a:pPr marR="4620" algn="ctr">
              <a:lnSpc>
                <a:spcPts val="625"/>
              </a:lnSpc>
              <a:spcBef>
                <a:spcPts val="57"/>
              </a:spcBef>
            </a:pPr>
            <a:r>
              <a:rPr sz="523" b="1" spc="20" dirty="0">
                <a:latin typeface="Arial"/>
                <a:cs typeface="Arial"/>
              </a:rPr>
              <a:t>N</a:t>
            </a:r>
            <a:endParaRPr sz="523">
              <a:latin typeface="Arial"/>
              <a:cs typeface="Arial"/>
            </a:endParaRPr>
          </a:p>
          <a:p>
            <a:pPr marR="2310" algn="ctr">
              <a:lnSpc>
                <a:spcPts val="243"/>
              </a:lnSpc>
            </a:pPr>
            <a:r>
              <a:rPr sz="205" spc="30" dirty="0">
                <a:latin typeface="Arial"/>
                <a:cs typeface="Arial"/>
              </a:rPr>
              <a:t>Not</a:t>
            </a:r>
            <a:r>
              <a:rPr sz="205" spc="45" dirty="0">
                <a:latin typeface="Arial"/>
                <a:cs typeface="Arial"/>
              </a:rPr>
              <a:t> </a:t>
            </a:r>
            <a:r>
              <a:rPr sz="205" spc="30" dirty="0">
                <a:latin typeface="Arial"/>
                <a:cs typeface="Arial"/>
              </a:rPr>
              <a:t>to</a:t>
            </a:r>
            <a:r>
              <a:rPr sz="205" spc="48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Scale</a:t>
            </a:r>
            <a:r>
              <a:rPr sz="205" spc="227" dirty="0">
                <a:latin typeface="Arial"/>
                <a:cs typeface="Arial"/>
              </a:rPr>
              <a:t> </a:t>
            </a:r>
            <a:endParaRPr sz="205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3877121" y="2955370"/>
            <a:ext cx="77098" cy="102094"/>
          </a:xfrm>
          <a:prstGeom prst="rect">
            <a:avLst/>
          </a:prstGeom>
        </p:spPr>
        <p:txBody>
          <a:bodyPr vert="horz" wrap="square" lIns="0" tIns="7508" rIns="0" bIns="0" rtlCol="0">
            <a:spAutoFit/>
          </a:bodyPr>
          <a:lstStyle/>
          <a:p>
            <a:pPr>
              <a:spcBef>
                <a:spcPts val="59"/>
              </a:spcBef>
            </a:pPr>
            <a:r>
              <a:rPr sz="614" spc="-23" dirty="0">
                <a:latin typeface="Wingdings 3"/>
                <a:cs typeface="Wingdings 3"/>
              </a:rPr>
              <a:t></a:t>
            </a:r>
            <a:endParaRPr sz="614">
              <a:latin typeface="Wingdings 3"/>
              <a:cs typeface="Wingdings 3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3373840" y="4919591"/>
            <a:ext cx="655769" cy="280695"/>
          </a:xfrm>
          <a:prstGeom prst="rect">
            <a:avLst/>
          </a:prstGeom>
          <a:ln w="7741">
            <a:solidFill>
              <a:srgbClr val="999999"/>
            </a:solidFill>
          </a:ln>
        </p:spPr>
        <p:txBody>
          <a:bodyPr vert="horz" wrap="square" lIns="0" tIns="12994" rIns="0" bIns="0" rtlCol="0">
            <a:spAutoFit/>
          </a:bodyPr>
          <a:lstStyle/>
          <a:p>
            <a:pPr marL="20211">
              <a:spcBef>
                <a:spcPts val="102"/>
              </a:spcBef>
            </a:pPr>
            <a:r>
              <a:rPr sz="227" spc="30" dirty="0">
                <a:latin typeface="Arial"/>
                <a:cs typeface="Arial"/>
              </a:rPr>
              <a:t>LEGEND </a:t>
            </a:r>
            <a:endParaRPr sz="227">
              <a:latin typeface="Arial"/>
              <a:cs typeface="Arial"/>
            </a:endParaRPr>
          </a:p>
          <a:p>
            <a:pPr marL="110585" marR="173529">
              <a:lnSpc>
                <a:spcPct val="139200"/>
              </a:lnSpc>
              <a:spcBef>
                <a:spcPts val="75"/>
              </a:spcBef>
            </a:pPr>
            <a:r>
              <a:rPr sz="205" dirty="0">
                <a:latin typeface="Arial"/>
                <a:cs typeface="Arial"/>
              </a:rPr>
              <a:t>MetroLink</a:t>
            </a:r>
            <a:r>
              <a:rPr sz="205" spc="36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Green</a:t>
            </a:r>
            <a:r>
              <a:rPr sz="205" spc="39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Line</a:t>
            </a:r>
            <a:r>
              <a:rPr sz="205" spc="36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Station</a:t>
            </a:r>
            <a:r>
              <a:rPr sz="205" spc="227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Future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Design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Options</a:t>
            </a:r>
            <a:r>
              <a:rPr sz="205" spc="227" dirty="0">
                <a:latin typeface="Arial"/>
                <a:cs typeface="Arial"/>
              </a:rPr>
              <a:t> </a:t>
            </a:r>
            <a:endParaRPr sz="205">
              <a:latin typeface="Arial"/>
              <a:cs typeface="Arial"/>
            </a:endParaRPr>
          </a:p>
          <a:p>
            <a:pPr marL="110585" marR="19056">
              <a:lnSpc>
                <a:spcPct val="139200"/>
              </a:lnSpc>
            </a:pPr>
            <a:r>
              <a:rPr sz="205" dirty="0">
                <a:latin typeface="Arial"/>
                <a:cs typeface="Arial"/>
              </a:rPr>
              <a:t>St.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Louis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MetroLink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Green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Line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Alignment</a:t>
            </a:r>
            <a:r>
              <a:rPr sz="205" spc="227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Future</a:t>
            </a:r>
            <a:r>
              <a:rPr sz="205" spc="52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Extension</a:t>
            </a:r>
            <a:r>
              <a:rPr sz="205" spc="52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Alternatives</a:t>
            </a:r>
            <a:endParaRPr sz="205">
              <a:latin typeface="Arial"/>
              <a:cs typeface="Arial"/>
            </a:endParaRPr>
          </a:p>
          <a:p>
            <a:pPr marL="110585">
              <a:spcBef>
                <a:spcPts val="98"/>
              </a:spcBef>
            </a:pPr>
            <a:r>
              <a:rPr sz="205" dirty="0">
                <a:latin typeface="Arial"/>
                <a:cs typeface="Arial"/>
              </a:rPr>
              <a:t>Existing</a:t>
            </a:r>
            <a:r>
              <a:rPr sz="205" spc="77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MetroLink</a:t>
            </a:r>
            <a:r>
              <a:rPr sz="205" spc="227" dirty="0">
                <a:latin typeface="Arial"/>
                <a:cs typeface="Arial"/>
              </a:rPr>
              <a:t> </a:t>
            </a:r>
            <a:endParaRPr sz="205">
              <a:latin typeface="Arial"/>
              <a:cs typeface="Arial"/>
            </a:endParaRPr>
          </a:p>
        </p:txBody>
      </p:sp>
      <p:grpSp>
        <p:nvGrpSpPr>
          <p:cNvPr id="78" name="object 78"/>
          <p:cNvGrpSpPr/>
          <p:nvPr/>
        </p:nvGrpSpPr>
        <p:grpSpPr>
          <a:xfrm>
            <a:off x="2136666" y="3063002"/>
            <a:ext cx="1323377" cy="2124103"/>
            <a:chOff x="1345180" y="6735768"/>
            <a:chExt cx="2910205" cy="4671060"/>
          </a:xfrm>
        </p:grpSpPr>
        <p:sp>
          <p:nvSpPr>
            <p:cNvPr id="79" name="object 79"/>
            <p:cNvSpPr/>
            <p:nvPr/>
          </p:nvSpPr>
          <p:spPr>
            <a:xfrm>
              <a:off x="4132782" y="11298783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0" y="0"/>
                  </a:moveTo>
                  <a:lnTo>
                    <a:pt x="117329" y="0"/>
                  </a:lnTo>
                </a:path>
              </a:pathLst>
            </a:custGeom>
            <a:ln w="36124">
              <a:solidFill>
                <a:srgbClr val="FBB817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80" name="object 80"/>
            <p:cNvSpPr/>
            <p:nvPr/>
          </p:nvSpPr>
          <p:spPr>
            <a:xfrm>
              <a:off x="4132782" y="11202191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0" y="0"/>
                  </a:moveTo>
                  <a:lnTo>
                    <a:pt x="117329" y="0"/>
                  </a:lnTo>
                </a:path>
              </a:pathLst>
            </a:custGeom>
            <a:ln w="33541">
              <a:solidFill>
                <a:srgbClr val="205C40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81" name="object 81"/>
            <p:cNvSpPr/>
            <p:nvPr/>
          </p:nvSpPr>
          <p:spPr>
            <a:xfrm>
              <a:off x="4167708" y="10984795"/>
              <a:ext cx="47625" cy="47625"/>
            </a:xfrm>
            <a:custGeom>
              <a:avLst/>
              <a:gdLst/>
              <a:ahLst/>
              <a:cxnLst/>
              <a:rect l="l" t="t" r="r" b="b"/>
              <a:pathLst>
                <a:path w="47625" h="47625">
                  <a:moveTo>
                    <a:pt x="23734" y="0"/>
                  </a:moveTo>
                  <a:lnTo>
                    <a:pt x="14497" y="1864"/>
                  </a:lnTo>
                  <a:lnTo>
                    <a:pt x="6953" y="6950"/>
                  </a:lnTo>
                  <a:lnTo>
                    <a:pt x="1865" y="14494"/>
                  </a:lnTo>
                  <a:lnTo>
                    <a:pt x="0" y="23734"/>
                  </a:lnTo>
                  <a:lnTo>
                    <a:pt x="1865" y="32974"/>
                  </a:lnTo>
                  <a:lnTo>
                    <a:pt x="6953" y="40520"/>
                  </a:lnTo>
                  <a:lnTo>
                    <a:pt x="14497" y="45608"/>
                  </a:lnTo>
                  <a:lnTo>
                    <a:pt x="23734" y="47474"/>
                  </a:lnTo>
                  <a:lnTo>
                    <a:pt x="32977" y="45608"/>
                  </a:lnTo>
                  <a:lnTo>
                    <a:pt x="40523" y="40520"/>
                  </a:lnTo>
                  <a:lnTo>
                    <a:pt x="45609" y="32974"/>
                  </a:lnTo>
                  <a:lnTo>
                    <a:pt x="47474" y="23734"/>
                  </a:lnTo>
                  <a:lnTo>
                    <a:pt x="45609" y="14494"/>
                  </a:lnTo>
                  <a:lnTo>
                    <a:pt x="40523" y="6950"/>
                  </a:lnTo>
                  <a:lnTo>
                    <a:pt x="32977" y="1864"/>
                  </a:lnTo>
                  <a:lnTo>
                    <a:pt x="237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82" name="object 82"/>
            <p:cNvSpPr/>
            <p:nvPr/>
          </p:nvSpPr>
          <p:spPr>
            <a:xfrm>
              <a:off x="4167708" y="10984795"/>
              <a:ext cx="47625" cy="47625"/>
            </a:xfrm>
            <a:custGeom>
              <a:avLst/>
              <a:gdLst/>
              <a:ahLst/>
              <a:cxnLst/>
              <a:rect l="l" t="t" r="r" b="b"/>
              <a:pathLst>
                <a:path w="47625" h="47625">
                  <a:moveTo>
                    <a:pt x="47474" y="23734"/>
                  </a:moveTo>
                  <a:lnTo>
                    <a:pt x="45609" y="32974"/>
                  </a:lnTo>
                  <a:lnTo>
                    <a:pt x="40523" y="40520"/>
                  </a:lnTo>
                  <a:lnTo>
                    <a:pt x="32977" y="45608"/>
                  </a:lnTo>
                  <a:lnTo>
                    <a:pt x="23734" y="47474"/>
                  </a:lnTo>
                  <a:lnTo>
                    <a:pt x="14497" y="45608"/>
                  </a:lnTo>
                  <a:lnTo>
                    <a:pt x="6953" y="40520"/>
                  </a:lnTo>
                  <a:lnTo>
                    <a:pt x="1865" y="32974"/>
                  </a:lnTo>
                  <a:lnTo>
                    <a:pt x="0" y="23734"/>
                  </a:lnTo>
                  <a:lnTo>
                    <a:pt x="1865" y="14494"/>
                  </a:lnTo>
                  <a:lnTo>
                    <a:pt x="6953" y="6950"/>
                  </a:lnTo>
                  <a:lnTo>
                    <a:pt x="14497" y="1864"/>
                  </a:lnTo>
                  <a:lnTo>
                    <a:pt x="23734" y="0"/>
                  </a:lnTo>
                  <a:lnTo>
                    <a:pt x="32977" y="1864"/>
                  </a:lnTo>
                  <a:lnTo>
                    <a:pt x="40523" y="6950"/>
                  </a:lnTo>
                  <a:lnTo>
                    <a:pt x="45609" y="14494"/>
                  </a:lnTo>
                  <a:lnTo>
                    <a:pt x="47474" y="23734"/>
                  </a:lnTo>
                  <a:close/>
                </a:path>
              </a:pathLst>
            </a:custGeom>
            <a:ln w="14575">
              <a:solidFill>
                <a:srgbClr val="A4D65E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83" name="object 83"/>
            <p:cNvSpPr/>
            <p:nvPr/>
          </p:nvSpPr>
          <p:spPr>
            <a:xfrm>
              <a:off x="4116794" y="11394799"/>
              <a:ext cx="138430" cy="12065"/>
            </a:xfrm>
            <a:custGeom>
              <a:avLst/>
              <a:gdLst/>
              <a:ahLst/>
              <a:cxnLst/>
              <a:rect l="l" t="t" r="r" b="b"/>
              <a:pathLst>
                <a:path w="138429" h="12065">
                  <a:moveTo>
                    <a:pt x="0" y="11538"/>
                  </a:moveTo>
                  <a:lnTo>
                    <a:pt x="138048" y="11538"/>
                  </a:lnTo>
                  <a:lnTo>
                    <a:pt x="138048" y="0"/>
                  </a:lnTo>
                  <a:lnTo>
                    <a:pt x="0" y="0"/>
                  </a:lnTo>
                  <a:lnTo>
                    <a:pt x="0" y="11538"/>
                  </a:lnTo>
                  <a:close/>
                </a:path>
              </a:pathLst>
            </a:custGeom>
            <a:solidFill>
              <a:srgbClr val="0071BC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84" name="object 84"/>
            <p:cNvSpPr/>
            <p:nvPr/>
          </p:nvSpPr>
          <p:spPr>
            <a:xfrm>
              <a:off x="4116794" y="11384426"/>
              <a:ext cx="138430" cy="12065"/>
            </a:xfrm>
            <a:custGeom>
              <a:avLst/>
              <a:gdLst/>
              <a:ahLst/>
              <a:cxnLst/>
              <a:rect l="l" t="t" r="r" b="b"/>
              <a:pathLst>
                <a:path w="138429" h="12065">
                  <a:moveTo>
                    <a:pt x="0" y="11510"/>
                  </a:moveTo>
                  <a:lnTo>
                    <a:pt x="138048" y="11510"/>
                  </a:lnTo>
                  <a:lnTo>
                    <a:pt x="138048" y="0"/>
                  </a:lnTo>
                  <a:lnTo>
                    <a:pt x="0" y="0"/>
                  </a:lnTo>
                  <a:lnTo>
                    <a:pt x="0" y="11510"/>
                  </a:lnTo>
                  <a:close/>
                </a:path>
              </a:pathLst>
            </a:custGeom>
            <a:solidFill>
              <a:srgbClr val="C1272D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pic>
          <p:nvPicPr>
            <p:cNvPr id="85" name="object 8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59408" y="11062375"/>
              <a:ext cx="64074" cy="90649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45180" y="6735768"/>
              <a:ext cx="1044526" cy="432382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82362" y="7862887"/>
              <a:ext cx="195644" cy="195672"/>
            </a:xfrm>
            <a:prstGeom prst="rect">
              <a:avLst/>
            </a:prstGeom>
          </p:spPr>
        </p:pic>
      </p:grpSp>
      <p:grpSp>
        <p:nvGrpSpPr>
          <p:cNvPr id="88" name="object 88"/>
          <p:cNvGrpSpPr/>
          <p:nvPr/>
        </p:nvGrpSpPr>
        <p:grpSpPr>
          <a:xfrm>
            <a:off x="4748137" y="995217"/>
            <a:ext cx="2161353" cy="4375837"/>
            <a:chOff x="7088000" y="2188555"/>
            <a:chExt cx="4752975" cy="9622790"/>
          </a:xfrm>
        </p:grpSpPr>
        <p:sp>
          <p:nvSpPr>
            <p:cNvPr id="89" name="object 89"/>
            <p:cNvSpPr/>
            <p:nvPr/>
          </p:nvSpPr>
          <p:spPr>
            <a:xfrm>
              <a:off x="7088000" y="2188555"/>
              <a:ext cx="4752975" cy="9622790"/>
            </a:xfrm>
            <a:custGeom>
              <a:avLst/>
              <a:gdLst/>
              <a:ahLst/>
              <a:cxnLst/>
              <a:rect l="l" t="t" r="r" b="b"/>
              <a:pathLst>
                <a:path w="4752975" h="9622790">
                  <a:moveTo>
                    <a:pt x="4752427" y="0"/>
                  </a:moveTo>
                  <a:lnTo>
                    <a:pt x="0" y="0"/>
                  </a:lnTo>
                  <a:lnTo>
                    <a:pt x="0" y="9622603"/>
                  </a:lnTo>
                  <a:lnTo>
                    <a:pt x="4752427" y="9622603"/>
                  </a:lnTo>
                  <a:lnTo>
                    <a:pt x="4752427" y="0"/>
                  </a:lnTo>
                  <a:close/>
                </a:path>
              </a:pathLst>
            </a:custGeom>
            <a:solidFill>
              <a:srgbClr val="A3CF62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pic>
          <p:nvPicPr>
            <p:cNvPr id="90" name="object 9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258948" y="2344292"/>
              <a:ext cx="4406888" cy="3819464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253789" y="6276538"/>
              <a:ext cx="4417212" cy="5352531"/>
            </a:xfrm>
            <a:prstGeom prst="rect">
              <a:avLst/>
            </a:prstGeom>
          </p:spPr>
        </p:pic>
      </p:grpSp>
      <p:sp>
        <p:nvSpPr>
          <p:cNvPr id="92" name="object 92"/>
          <p:cNvSpPr txBox="1"/>
          <p:nvPr/>
        </p:nvSpPr>
        <p:spPr>
          <a:xfrm>
            <a:off x="6073719" y="3748137"/>
            <a:ext cx="391844" cy="145684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 marR="189409">
              <a:lnSpc>
                <a:spcPct val="102600"/>
              </a:lnSpc>
              <a:spcBef>
                <a:spcPts val="50"/>
              </a:spcBef>
            </a:pPr>
            <a:r>
              <a:rPr sz="296" i="1" spc="45" dirty="0">
                <a:solidFill>
                  <a:srgbClr val="231F20"/>
                </a:solidFill>
                <a:latin typeface="Arial"/>
                <a:cs typeface="Arial"/>
              </a:rPr>
              <a:t>CityPark </a:t>
            </a:r>
            <a:r>
              <a:rPr sz="296" i="1" spc="52" dirty="0">
                <a:solidFill>
                  <a:srgbClr val="231F20"/>
                </a:solidFill>
                <a:latin typeface="Arial"/>
                <a:cs typeface="Arial"/>
              </a:rPr>
              <a:t>home</a:t>
            </a:r>
            <a:r>
              <a:rPr sz="296" i="1" spc="7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96" i="1" spc="36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endParaRPr sz="296">
              <a:latin typeface="Arial"/>
              <a:cs typeface="Arial"/>
            </a:endParaRPr>
          </a:p>
          <a:p>
            <a:pPr>
              <a:spcBef>
                <a:spcPts val="9"/>
              </a:spcBef>
            </a:pPr>
            <a:r>
              <a:rPr sz="296" i="1" spc="36" dirty="0">
                <a:solidFill>
                  <a:srgbClr val="231F20"/>
                </a:solidFill>
                <a:latin typeface="Arial"/>
                <a:cs typeface="Arial"/>
              </a:rPr>
              <a:t>St.</a:t>
            </a:r>
            <a:r>
              <a:rPr sz="296" i="1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96" i="1" spc="43" dirty="0">
                <a:solidFill>
                  <a:srgbClr val="231F20"/>
                </a:solidFill>
                <a:latin typeface="Arial"/>
                <a:cs typeface="Arial"/>
              </a:rPr>
              <a:t>Louis</a:t>
            </a:r>
            <a:r>
              <a:rPr sz="296" i="1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96" i="1" spc="48" dirty="0">
                <a:solidFill>
                  <a:srgbClr val="231F20"/>
                </a:solidFill>
                <a:latin typeface="Arial"/>
                <a:cs typeface="Arial"/>
              </a:rPr>
              <a:t>City</a:t>
            </a:r>
            <a:r>
              <a:rPr sz="296" i="1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96" i="1" spc="-11" dirty="0">
                <a:solidFill>
                  <a:srgbClr val="231F20"/>
                </a:solidFill>
                <a:latin typeface="Arial"/>
                <a:cs typeface="Arial"/>
              </a:rPr>
              <a:t>SC</a:t>
            </a:r>
            <a:endParaRPr sz="296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5354745" y="4878994"/>
            <a:ext cx="372498" cy="62456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>
              <a:spcBef>
                <a:spcPts val="50"/>
              </a:spcBef>
            </a:pPr>
            <a:r>
              <a:rPr sz="364" spc="57" dirty="0">
                <a:solidFill>
                  <a:srgbClr val="231F20"/>
                </a:solidFill>
                <a:latin typeface="Arial"/>
                <a:cs typeface="Arial"/>
              </a:rPr>
              <a:t>Chippewa</a:t>
            </a:r>
            <a:r>
              <a:rPr sz="364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23" dirty="0">
                <a:solidFill>
                  <a:srgbClr val="231F2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5381731" y="4443469"/>
            <a:ext cx="418121" cy="347374"/>
          </a:xfrm>
          <a:prstGeom prst="rect">
            <a:avLst/>
          </a:prstGeom>
        </p:spPr>
        <p:txBody>
          <a:bodyPr vert="horz" wrap="square" lIns="0" tIns="12417" rIns="0" bIns="0" rtlCol="0">
            <a:spAutoFit/>
          </a:bodyPr>
          <a:lstStyle/>
          <a:p>
            <a:pPr marL="130219" marR="2310" indent="-94704">
              <a:lnSpc>
                <a:spcPts val="395"/>
              </a:lnSpc>
              <a:spcBef>
                <a:spcPts val="98"/>
              </a:spcBef>
            </a:pPr>
            <a:r>
              <a:rPr sz="364" spc="48" dirty="0">
                <a:solidFill>
                  <a:srgbClr val="231F20"/>
                </a:solidFill>
                <a:latin typeface="Arial"/>
                <a:cs typeface="Arial"/>
              </a:rPr>
              <a:t>Gravois</a:t>
            </a:r>
            <a:r>
              <a:rPr sz="364" spc="9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2" dirty="0">
                <a:solidFill>
                  <a:srgbClr val="231F20"/>
                </a:solidFill>
                <a:latin typeface="Arial"/>
                <a:cs typeface="Arial"/>
              </a:rPr>
              <a:t>Ave./ Sidney</a:t>
            </a:r>
            <a:r>
              <a:rPr sz="364" spc="8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23" dirty="0">
                <a:solidFill>
                  <a:srgbClr val="231F2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  <a:p>
            <a:pPr marR="37535" algn="ctr">
              <a:spcBef>
                <a:spcPts val="375"/>
              </a:spcBef>
            </a:pPr>
            <a:r>
              <a:rPr sz="364" i="1" spc="48" dirty="0">
                <a:solidFill>
                  <a:srgbClr val="808080"/>
                </a:solidFill>
                <a:latin typeface="Arial"/>
                <a:cs typeface="Arial"/>
              </a:rPr>
              <a:t>Arsenal</a:t>
            </a:r>
            <a:r>
              <a:rPr sz="364" i="1" spc="91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364" i="1" spc="20" dirty="0">
                <a:solidFill>
                  <a:srgbClr val="80808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  <a:p>
            <a:pPr>
              <a:spcBef>
                <a:spcPts val="109"/>
              </a:spcBef>
            </a:pPr>
            <a:endParaRPr sz="364">
              <a:latin typeface="Arial"/>
              <a:cs typeface="Arial"/>
            </a:endParaRPr>
          </a:p>
          <a:p>
            <a:pPr marR="58036" algn="ctr">
              <a:spcBef>
                <a:spcPts val="2"/>
              </a:spcBef>
            </a:pPr>
            <a:r>
              <a:rPr sz="364" spc="52" dirty="0">
                <a:solidFill>
                  <a:srgbClr val="231F20"/>
                </a:solidFill>
                <a:latin typeface="Arial"/>
                <a:cs typeface="Arial"/>
              </a:rPr>
              <a:t>Cherokee</a:t>
            </a:r>
            <a:r>
              <a:rPr sz="364" spc="98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23" dirty="0">
                <a:solidFill>
                  <a:srgbClr val="231F2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5466302" y="3251642"/>
            <a:ext cx="455371" cy="115130"/>
          </a:xfrm>
          <a:prstGeom prst="rect">
            <a:avLst/>
          </a:prstGeom>
        </p:spPr>
        <p:txBody>
          <a:bodyPr vert="horz" wrap="square" lIns="0" tIns="12417" rIns="0" bIns="0" rtlCol="0">
            <a:spAutoFit/>
          </a:bodyPr>
          <a:lstStyle/>
          <a:p>
            <a:pPr marR="2310" indent="92973">
              <a:lnSpc>
                <a:spcPts val="395"/>
              </a:lnSpc>
              <a:spcBef>
                <a:spcPts val="98"/>
              </a:spcBef>
            </a:pPr>
            <a:r>
              <a:rPr sz="364" spc="50" dirty="0">
                <a:solidFill>
                  <a:srgbClr val="231F20"/>
                </a:solidFill>
                <a:latin typeface="Arial"/>
                <a:cs typeface="Arial"/>
              </a:rPr>
              <a:t>Grand</a:t>
            </a:r>
            <a:r>
              <a:rPr sz="364" spc="8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9" dirty="0">
                <a:solidFill>
                  <a:srgbClr val="231F20"/>
                </a:solidFill>
                <a:latin typeface="Arial"/>
                <a:cs typeface="Arial"/>
              </a:rPr>
              <a:t>Blvd./ </a:t>
            </a:r>
            <a:r>
              <a:rPr sz="364" spc="57" dirty="0">
                <a:solidFill>
                  <a:srgbClr val="231F20"/>
                </a:solidFill>
                <a:latin typeface="Arial"/>
                <a:cs typeface="Arial"/>
              </a:rPr>
              <a:t>Fairground</a:t>
            </a:r>
            <a:r>
              <a:rPr sz="364" spc="10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34" dirty="0">
                <a:solidFill>
                  <a:srgbClr val="231F20"/>
                </a:solidFill>
                <a:latin typeface="Arial"/>
                <a:cs typeface="Arial"/>
              </a:rPr>
              <a:t>Park </a:t>
            </a:r>
            <a:endParaRPr sz="364"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6108513" y="3270696"/>
            <a:ext cx="351996" cy="109007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>
              <a:lnSpc>
                <a:spcPts val="434"/>
              </a:lnSpc>
              <a:spcBef>
                <a:spcPts val="50"/>
              </a:spcBef>
            </a:pPr>
            <a:r>
              <a:rPr sz="364" i="1" spc="43" dirty="0">
                <a:solidFill>
                  <a:srgbClr val="808080"/>
                </a:solidFill>
                <a:latin typeface="Arial"/>
                <a:cs typeface="Arial"/>
              </a:rPr>
              <a:t>Palm</a:t>
            </a:r>
            <a:r>
              <a:rPr sz="364" i="1" spc="84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364" i="1" spc="45" dirty="0">
                <a:solidFill>
                  <a:srgbClr val="808080"/>
                </a:solidFill>
                <a:latin typeface="Arial"/>
                <a:cs typeface="Arial"/>
              </a:rPr>
              <a:t>St./ </a:t>
            </a:r>
            <a:endParaRPr sz="364">
              <a:latin typeface="Arial"/>
              <a:cs typeface="Arial"/>
            </a:endParaRPr>
          </a:p>
          <a:p>
            <a:pPr>
              <a:lnSpc>
                <a:spcPts val="434"/>
              </a:lnSpc>
            </a:pPr>
            <a:r>
              <a:rPr sz="364" i="1" spc="48" dirty="0">
                <a:solidFill>
                  <a:srgbClr val="808080"/>
                </a:solidFill>
                <a:latin typeface="Arial"/>
                <a:cs typeface="Arial"/>
              </a:rPr>
              <a:t>Salisbury</a:t>
            </a:r>
            <a:r>
              <a:rPr sz="364" i="1" spc="9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364" i="1" spc="20" dirty="0">
                <a:solidFill>
                  <a:srgbClr val="80808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5472778" y="4046334"/>
            <a:ext cx="419854" cy="360198"/>
          </a:xfrm>
          <a:prstGeom prst="rect">
            <a:avLst/>
          </a:prstGeom>
        </p:spPr>
        <p:txBody>
          <a:bodyPr vert="horz" wrap="square" lIns="0" tIns="12417" rIns="0" bIns="0" rtlCol="0">
            <a:spAutoFit/>
          </a:bodyPr>
          <a:lstStyle/>
          <a:p>
            <a:pPr marL="100768" marR="2310" indent="-3754">
              <a:lnSpc>
                <a:spcPts val="395"/>
              </a:lnSpc>
              <a:spcBef>
                <a:spcPts val="98"/>
              </a:spcBef>
            </a:pPr>
            <a:r>
              <a:rPr sz="364" spc="57" dirty="0">
                <a:solidFill>
                  <a:srgbClr val="231F20"/>
                </a:solidFill>
                <a:latin typeface="Arial"/>
                <a:cs typeface="Arial"/>
              </a:rPr>
              <a:t>Scott</a:t>
            </a:r>
            <a:r>
              <a:rPr sz="364" spc="8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2" dirty="0">
                <a:solidFill>
                  <a:srgbClr val="231F20"/>
                </a:solidFill>
                <a:latin typeface="Arial"/>
                <a:cs typeface="Arial"/>
              </a:rPr>
              <a:t>Ave./ </a:t>
            </a:r>
            <a:r>
              <a:rPr sz="364" spc="57" dirty="0">
                <a:solidFill>
                  <a:srgbClr val="231F20"/>
                </a:solidFill>
                <a:latin typeface="Arial"/>
                <a:cs typeface="Arial"/>
              </a:rPr>
              <a:t>Ewing</a:t>
            </a:r>
            <a:r>
              <a:rPr sz="364" spc="9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34" dirty="0">
                <a:solidFill>
                  <a:srgbClr val="231F20"/>
                </a:solidFill>
                <a:latin typeface="Arial"/>
                <a:cs typeface="Arial"/>
              </a:rPr>
              <a:t>Yard</a:t>
            </a:r>
            <a:endParaRPr sz="364">
              <a:latin typeface="Arial"/>
              <a:cs typeface="Arial"/>
            </a:endParaRPr>
          </a:p>
          <a:p>
            <a:pPr marL="112606">
              <a:spcBef>
                <a:spcPts val="161"/>
              </a:spcBef>
            </a:pPr>
            <a:r>
              <a:rPr sz="364" spc="43" dirty="0">
                <a:solidFill>
                  <a:srgbClr val="231F20"/>
                </a:solidFill>
                <a:latin typeface="Arial"/>
                <a:cs typeface="Arial"/>
              </a:rPr>
              <a:t>Park</a:t>
            </a:r>
            <a:r>
              <a:rPr sz="364" spc="9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32" dirty="0">
                <a:solidFill>
                  <a:srgbClr val="231F20"/>
                </a:solidFill>
                <a:latin typeface="Arial"/>
                <a:cs typeface="Arial"/>
              </a:rPr>
              <a:t>Ave.</a:t>
            </a:r>
            <a:endParaRPr sz="364">
              <a:latin typeface="Arial"/>
              <a:cs typeface="Arial"/>
            </a:endParaRPr>
          </a:p>
          <a:p>
            <a:pPr>
              <a:spcBef>
                <a:spcPts val="382"/>
              </a:spcBef>
            </a:pPr>
            <a:endParaRPr sz="364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364" i="1" spc="41" dirty="0">
                <a:solidFill>
                  <a:srgbClr val="808080"/>
                </a:solidFill>
                <a:latin typeface="Arial"/>
                <a:cs typeface="Arial"/>
              </a:rPr>
              <a:t>Russell</a:t>
            </a:r>
            <a:r>
              <a:rPr sz="364" i="1" spc="82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364" i="1" spc="41" dirty="0">
                <a:solidFill>
                  <a:srgbClr val="808080"/>
                </a:solidFill>
                <a:latin typeface="Arial"/>
                <a:cs typeface="Arial"/>
              </a:rPr>
              <a:t>Blvd. </a:t>
            </a:r>
            <a:endParaRPr sz="364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5639995" y="3885547"/>
            <a:ext cx="290202" cy="62456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>
              <a:spcBef>
                <a:spcPts val="50"/>
              </a:spcBef>
            </a:pPr>
            <a:r>
              <a:rPr sz="364" spc="55" dirty="0">
                <a:solidFill>
                  <a:srgbClr val="231F20"/>
                </a:solidFill>
                <a:latin typeface="Arial"/>
                <a:cs typeface="Arial"/>
              </a:rPr>
              <a:t>Market</a:t>
            </a:r>
            <a:r>
              <a:rPr sz="364" spc="9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23" dirty="0">
                <a:solidFill>
                  <a:srgbClr val="231F2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5624602" y="3414073"/>
            <a:ext cx="383181" cy="62456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>
              <a:spcBef>
                <a:spcPts val="50"/>
              </a:spcBef>
            </a:pPr>
            <a:r>
              <a:rPr sz="364" spc="34" dirty="0">
                <a:solidFill>
                  <a:srgbClr val="231F20"/>
                </a:solidFill>
                <a:latin typeface="Arial"/>
                <a:cs typeface="Arial"/>
              </a:rPr>
              <a:t>St.</a:t>
            </a:r>
            <a:r>
              <a:rPr sz="364" spc="8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0" dirty="0">
                <a:solidFill>
                  <a:srgbClr val="231F20"/>
                </a:solidFill>
                <a:latin typeface="Arial"/>
                <a:cs typeface="Arial"/>
              </a:rPr>
              <a:t>Louis</a:t>
            </a:r>
            <a:r>
              <a:rPr sz="364" spc="8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32" dirty="0">
                <a:solidFill>
                  <a:srgbClr val="231F20"/>
                </a:solidFill>
                <a:latin typeface="Arial"/>
                <a:cs typeface="Arial"/>
              </a:rPr>
              <a:t>Ave.</a:t>
            </a:r>
            <a:endParaRPr sz="364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6078530" y="3527628"/>
            <a:ext cx="116947" cy="56505"/>
          </a:xfrm>
          <a:prstGeom prst="rect">
            <a:avLst/>
          </a:prstGeom>
        </p:spPr>
        <p:txBody>
          <a:bodyPr vert="horz" wrap="square" lIns="0" tIns="7508" rIns="0" bIns="0" rtlCol="0">
            <a:spAutoFit/>
          </a:bodyPr>
          <a:lstStyle/>
          <a:p>
            <a:pPr>
              <a:spcBef>
                <a:spcPts val="59"/>
              </a:spcBef>
            </a:pPr>
            <a:r>
              <a:rPr sz="318" i="1" spc="36" dirty="0">
                <a:solidFill>
                  <a:srgbClr val="231F20"/>
                </a:solidFill>
                <a:latin typeface="Arial"/>
                <a:cs typeface="Arial"/>
              </a:rPr>
              <a:t>NGA </a:t>
            </a:r>
            <a:endParaRPr sz="318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5548291" y="3586195"/>
            <a:ext cx="431404" cy="256227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 marR="6640" algn="r">
              <a:spcBef>
                <a:spcPts val="50"/>
              </a:spcBef>
            </a:pPr>
            <a:r>
              <a:rPr sz="364" spc="32" dirty="0">
                <a:solidFill>
                  <a:srgbClr val="231F20"/>
                </a:solidFill>
                <a:latin typeface="Arial"/>
                <a:cs typeface="Arial"/>
              </a:rPr>
              <a:t>Cass</a:t>
            </a:r>
            <a:r>
              <a:rPr sz="364" spc="8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32" dirty="0">
                <a:solidFill>
                  <a:srgbClr val="231F20"/>
                </a:solidFill>
                <a:latin typeface="Arial"/>
                <a:cs typeface="Arial"/>
              </a:rPr>
              <a:t>Ave.</a:t>
            </a:r>
            <a:endParaRPr sz="364">
              <a:latin typeface="Arial"/>
              <a:cs typeface="Arial"/>
            </a:endParaRPr>
          </a:p>
          <a:p>
            <a:pPr>
              <a:spcBef>
                <a:spcPts val="161"/>
              </a:spcBef>
            </a:pPr>
            <a:endParaRPr sz="364">
              <a:latin typeface="Arial"/>
              <a:cs typeface="Arial"/>
            </a:endParaRPr>
          </a:p>
          <a:p>
            <a:pPr marR="2310" indent="150142" algn="r">
              <a:spcBef>
                <a:spcPts val="2"/>
              </a:spcBef>
            </a:pPr>
            <a:r>
              <a:rPr sz="364" spc="30" dirty="0">
                <a:solidFill>
                  <a:srgbClr val="231F20"/>
                </a:solidFill>
                <a:latin typeface="Arial"/>
                <a:cs typeface="Arial"/>
              </a:rPr>
              <a:t>Dr.</a:t>
            </a:r>
            <a:r>
              <a:rPr sz="364" spc="8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2" dirty="0">
                <a:solidFill>
                  <a:srgbClr val="231F20"/>
                </a:solidFill>
                <a:latin typeface="Arial"/>
                <a:cs typeface="Arial"/>
              </a:rPr>
              <a:t>Martin </a:t>
            </a:r>
            <a:r>
              <a:rPr sz="364" spc="57" dirty="0">
                <a:solidFill>
                  <a:srgbClr val="231F20"/>
                </a:solidFill>
                <a:latin typeface="Arial"/>
                <a:cs typeface="Arial"/>
              </a:rPr>
              <a:t>Luther</a:t>
            </a:r>
            <a:r>
              <a:rPr sz="364" spc="9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5" dirty="0">
                <a:solidFill>
                  <a:srgbClr val="231F20"/>
                </a:solidFill>
                <a:latin typeface="Arial"/>
                <a:cs typeface="Arial"/>
              </a:rPr>
              <a:t>King</a:t>
            </a:r>
            <a:r>
              <a:rPr sz="364" spc="9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18" dirty="0">
                <a:solidFill>
                  <a:srgbClr val="231F20"/>
                </a:solidFill>
                <a:latin typeface="Arial"/>
                <a:cs typeface="Arial"/>
              </a:rPr>
              <a:t>Dr.</a:t>
            </a:r>
            <a:endParaRPr sz="364">
              <a:latin typeface="Arial"/>
              <a:cs typeface="Arial"/>
            </a:endParaRPr>
          </a:p>
        </p:txBody>
      </p:sp>
      <p:grpSp>
        <p:nvGrpSpPr>
          <p:cNvPr id="102" name="object 102"/>
          <p:cNvGrpSpPr/>
          <p:nvPr/>
        </p:nvGrpSpPr>
        <p:grpSpPr>
          <a:xfrm>
            <a:off x="5732168" y="2855147"/>
            <a:ext cx="892839" cy="2440293"/>
            <a:chOff x="9251956" y="6278680"/>
            <a:chExt cx="1963420" cy="5366385"/>
          </a:xfrm>
        </p:grpSpPr>
        <p:sp>
          <p:nvSpPr>
            <p:cNvPr id="103" name="object 103"/>
            <p:cNvSpPr/>
            <p:nvPr/>
          </p:nvSpPr>
          <p:spPr>
            <a:xfrm>
              <a:off x="9267513" y="6294238"/>
              <a:ext cx="1932305" cy="5335270"/>
            </a:xfrm>
            <a:custGeom>
              <a:avLst/>
              <a:gdLst/>
              <a:ahLst/>
              <a:cxnLst/>
              <a:rect l="l" t="t" r="r" b="b"/>
              <a:pathLst>
                <a:path w="1932304" h="5335270">
                  <a:moveTo>
                    <a:pt x="0" y="5334832"/>
                  </a:moveTo>
                  <a:lnTo>
                    <a:pt x="184632" y="5044006"/>
                  </a:lnTo>
                  <a:lnTo>
                    <a:pt x="258941" y="4978668"/>
                  </a:lnTo>
                  <a:lnTo>
                    <a:pt x="471618" y="4859516"/>
                  </a:lnTo>
                  <a:lnTo>
                    <a:pt x="707353" y="4622497"/>
                  </a:lnTo>
                  <a:lnTo>
                    <a:pt x="1005871" y="4385478"/>
                  </a:lnTo>
                  <a:lnTo>
                    <a:pt x="1251853" y="4104900"/>
                  </a:lnTo>
                  <a:lnTo>
                    <a:pt x="1406878" y="3887099"/>
                  </a:lnTo>
                  <a:lnTo>
                    <a:pt x="1679770" y="3283662"/>
                  </a:lnTo>
                  <a:lnTo>
                    <a:pt x="1783543" y="2873685"/>
                  </a:lnTo>
                  <a:lnTo>
                    <a:pt x="1868099" y="2527769"/>
                  </a:lnTo>
                  <a:lnTo>
                    <a:pt x="1900133" y="2374021"/>
                  </a:lnTo>
                  <a:lnTo>
                    <a:pt x="1927036" y="2099852"/>
                  </a:lnTo>
                  <a:lnTo>
                    <a:pt x="1932160" y="1780839"/>
                  </a:lnTo>
                  <a:lnTo>
                    <a:pt x="1854012" y="1295269"/>
                  </a:lnTo>
                  <a:lnTo>
                    <a:pt x="1795075" y="900670"/>
                  </a:lnTo>
                  <a:lnTo>
                    <a:pt x="1752801" y="698240"/>
                  </a:lnTo>
                  <a:lnTo>
                    <a:pt x="1610585" y="252390"/>
                  </a:lnTo>
                  <a:lnTo>
                    <a:pt x="1474444" y="0"/>
                  </a:lnTo>
                </a:path>
              </a:pathLst>
            </a:custGeom>
            <a:ln w="30958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104" name="object 104"/>
            <p:cNvSpPr/>
            <p:nvPr/>
          </p:nvSpPr>
          <p:spPr>
            <a:xfrm>
              <a:off x="9284402" y="6294237"/>
              <a:ext cx="1915795" cy="5308600"/>
            </a:xfrm>
            <a:custGeom>
              <a:avLst/>
              <a:gdLst/>
              <a:ahLst/>
              <a:cxnLst/>
              <a:rect l="l" t="t" r="r" b="b"/>
              <a:pathLst>
                <a:path w="1915795" h="5308600">
                  <a:moveTo>
                    <a:pt x="0" y="5308229"/>
                  </a:moveTo>
                  <a:lnTo>
                    <a:pt x="167743" y="5044007"/>
                  </a:lnTo>
                  <a:lnTo>
                    <a:pt x="242051" y="4978669"/>
                  </a:lnTo>
                  <a:lnTo>
                    <a:pt x="454722" y="4859517"/>
                  </a:lnTo>
                  <a:lnTo>
                    <a:pt x="690464" y="4622498"/>
                  </a:lnTo>
                  <a:lnTo>
                    <a:pt x="988982" y="4385479"/>
                  </a:lnTo>
                  <a:lnTo>
                    <a:pt x="1234964" y="4104901"/>
                  </a:lnTo>
                  <a:lnTo>
                    <a:pt x="1389989" y="3887100"/>
                  </a:lnTo>
                  <a:lnTo>
                    <a:pt x="1662881" y="3283663"/>
                  </a:lnTo>
                  <a:lnTo>
                    <a:pt x="1766654" y="2873686"/>
                  </a:lnTo>
                  <a:lnTo>
                    <a:pt x="1851217" y="2527769"/>
                  </a:lnTo>
                  <a:lnTo>
                    <a:pt x="1883244" y="2374029"/>
                  </a:lnTo>
                  <a:lnTo>
                    <a:pt x="1910147" y="2099852"/>
                  </a:lnTo>
                  <a:lnTo>
                    <a:pt x="1915271" y="1780839"/>
                  </a:lnTo>
                  <a:lnTo>
                    <a:pt x="1837123" y="1295269"/>
                  </a:lnTo>
                  <a:lnTo>
                    <a:pt x="1778186" y="900664"/>
                  </a:lnTo>
                  <a:lnTo>
                    <a:pt x="1735912" y="698241"/>
                  </a:lnTo>
                  <a:lnTo>
                    <a:pt x="1593696" y="252390"/>
                  </a:lnTo>
                  <a:lnTo>
                    <a:pt x="1457555" y="0"/>
                  </a:lnTo>
                </a:path>
              </a:pathLst>
            </a:custGeom>
            <a:ln w="12900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pic>
          <p:nvPicPr>
            <p:cNvPr id="105" name="object 10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45465" y="7290540"/>
              <a:ext cx="91152" cy="128952"/>
            </a:xfrm>
            <a:prstGeom prst="rect">
              <a:avLst/>
            </a:prstGeom>
          </p:spPr>
        </p:pic>
      </p:grpSp>
      <p:sp>
        <p:nvSpPr>
          <p:cNvPr id="106" name="object 106"/>
          <p:cNvSpPr txBox="1"/>
          <p:nvPr/>
        </p:nvSpPr>
        <p:spPr>
          <a:xfrm>
            <a:off x="5324054" y="5165913"/>
            <a:ext cx="308105" cy="68215"/>
          </a:xfrm>
          <a:prstGeom prst="rect">
            <a:avLst/>
          </a:prstGeom>
        </p:spPr>
        <p:txBody>
          <a:bodyPr vert="horz" wrap="square" lIns="0" tIns="5198" rIns="0" bIns="0" rtlCol="0">
            <a:spAutoFit/>
          </a:bodyPr>
          <a:lstStyle/>
          <a:p>
            <a:pPr>
              <a:spcBef>
                <a:spcPts val="41"/>
              </a:spcBef>
            </a:pPr>
            <a:r>
              <a:rPr sz="409" spc="32" dirty="0">
                <a:solidFill>
                  <a:srgbClr val="666666"/>
                </a:solidFill>
                <a:latin typeface="Arial"/>
                <a:cs typeface="Arial"/>
              </a:rPr>
              <a:t>MISSOURI </a:t>
            </a:r>
            <a:endParaRPr sz="409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5838237" y="5165913"/>
            <a:ext cx="274031" cy="68215"/>
          </a:xfrm>
          <a:prstGeom prst="rect">
            <a:avLst/>
          </a:prstGeom>
        </p:spPr>
        <p:txBody>
          <a:bodyPr vert="horz" wrap="square" lIns="0" tIns="5198" rIns="0" bIns="0" rtlCol="0">
            <a:spAutoFit/>
          </a:bodyPr>
          <a:lstStyle/>
          <a:p>
            <a:pPr>
              <a:spcBef>
                <a:spcPts val="41"/>
              </a:spcBef>
            </a:pPr>
            <a:r>
              <a:rPr sz="409" spc="41" dirty="0">
                <a:solidFill>
                  <a:srgbClr val="666666"/>
                </a:solidFill>
                <a:latin typeface="Arial"/>
                <a:cs typeface="Arial"/>
              </a:rPr>
              <a:t>ILLINOIS </a:t>
            </a:r>
            <a:endParaRPr sz="409">
              <a:latin typeface="Arial"/>
              <a:cs typeface="Arial"/>
            </a:endParaRPr>
          </a:p>
        </p:txBody>
      </p:sp>
      <p:pic>
        <p:nvPicPr>
          <p:cNvPr id="108" name="object 10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952520" y="4757706"/>
            <a:ext cx="96509" cy="100048"/>
          </a:xfrm>
          <a:prstGeom prst="rect">
            <a:avLst/>
          </a:prstGeom>
        </p:spPr>
      </p:pic>
      <p:sp>
        <p:nvSpPr>
          <p:cNvPr id="109" name="object 109"/>
          <p:cNvSpPr txBox="1"/>
          <p:nvPr/>
        </p:nvSpPr>
        <p:spPr>
          <a:xfrm>
            <a:off x="5972355" y="4776073"/>
            <a:ext cx="63238" cy="61581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>
              <a:spcBef>
                <a:spcPts val="43"/>
              </a:spcBef>
            </a:pPr>
            <a:r>
              <a:rPr sz="364" spc="-11" dirty="0">
                <a:solidFill>
                  <a:srgbClr val="FFFFFF"/>
                </a:solidFill>
                <a:latin typeface="Arial"/>
                <a:cs typeface="Arial"/>
              </a:rPr>
              <a:t>55</a:t>
            </a:r>
            <a:endParaRPr sz="364">
              <a:latin typeface="Arial"/>
              <a:cs typeface="Arial"/>
            </a:endParaRPr>
          </a:p>
        </p:txBody>
      </p:sp>
      <p:pic>
        <p:nvPicPr>
          <p:cNvPr id="110" name="object 11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342905" y="4177303"/>
            <a:ext cx="96509" cy="100048"/>
          </a:xfrm>
          <a:prstGeom prst="rect">
            <a:avLst/>
          </a:prstGeom>
        </p:spPr>
      </p:pic>
      <p:sp>
        <p:nvSpPr>
          <p:cNvPr id="111" name="object 111"/>
          <p:cNvSpPr txBox="1"/>
          <p:nvPr/>
        </p:nvSpPr>
        <p:spPr>
          <a:xfrm>
            <a:off x="5359748" y="4195670"/>
            <a:ext cx="68724" cy="61581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>
              <a:spcBef>
                <a:spcPts val="43"/>
              </a:spcBef>
            </a:pPr>
            <a:r>
              <a:rPr sz="364" spc="30" dirty="0">
                <a:solidFill>
                  <a:srgbClr val="FFFFFF"/>
                </a:solidFill>
                <a:latin typeface="Arial"/>
                <a:cs typeface="Arial"/>
              </a:rPr>
              <a:t>44</a:t>
            </a:r>
            <a:endParaRPr sz="364">
              <a:latin typeface="Arial"/>
              <a:cs typeface="Arial"/>
            </a:endParaRPr>
          </a:p>
        </p:txBody>
      </p:sp>
      <p:pic>
        <p:nvPicPr>
          <p:cNvPr id="112" name="object 11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301009" y="3883668"/>
            <a:ext cx="96509" cy="100048"/>
          </a:xfrm>
          <a:prstGeom prst="rect">
            <a:avLst/>
          </a:prstGeom>
        </p:spPr>
      </p:pic>
      <p:sp>
        <p:nvSpPr>
          <p:cNvPr id="113" name="object 113"/>
          <p:cNvSpPr txBox="1"/>
          <p:nvPr/>
        </p:nvSpPr>
        <p:spPr>
          <a:xfrm>
            <a:off x="5318450" y="3902035"/>
            <a:ext cx="67569" cy="61581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>
              <a:spcBef>
                <a:spcPts val="43"/>
              </a:spcBef>
            </a:pPr>
            <a:r>
              <a:rPr sz="364" spc="25" dirty="0">
                <a:solidFill>
                  <a:srgbClr val="FFFFFF"/>
                </a:solidFill>
                <a:latin typeface="Arial"/>
                <a:cs typeface="Arial"/>
              </a:rPr>
              <a:t>64</a:t>
            </a:r>
            <a:endParaRPr sz="364">
              <a:latin typeface="Arial"/>
              <a:cs typeface="Arial"/>
            </a:endParaRPr>
          </a:p>
        </p:txBody>
      </p:sp>
      <p:pic>
        <p:nvPicPr>
          <p:cNvPr id="114" name="object 114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6189381" y="3084174"/>
            <a:ext cx="96509" cy="100048"/>
          </a:xfrm>
          <a:prstGeom prst="rect">
            <a:avLst/>
          </a:prstGeom>
        </p:spPr>
      </p:pic>
      <p:sp>
        <p:nvSpPr>
          <p:cNvPr id="115" name="object 115"/>
          <p:cNvSpPr txBox="1"/>
          <p:nvPr/>
        </p:nvSpPr>
        <p:spPr>
          <a:xfrm>
            <a:off x="6207398" y="3102540"/>
            <a:ext cx="65548" cy="61581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>
              <a:spcBef>
                <a:spcPts val="43"/>
              </a:spcBef>
            </a:pPr>
            <a:r>
              <a:rPr sz="364" spc="16" dirty="0">
                <a:solidFill>
                  <a:srgbClr val="FFFFFF"/>
                </a:solidFill>
                <a:latin typeface="Arial"/>
                <a:cs typeface="Arial"/>
              </a:rPr>
              <a:t>70</a:t>
            </a:r>
            <a:endParaRPr sz="364">
              <a:latin typeface="Arial"/>
              <a:cs typeface="Arial"/>
            </a:endParaRPr>
          </a:p>
        </p:txBody>
      </p:sp>
      <p:sp>
        <p:nvSpPr>
          <p:cNvPr id="116" name="object 116"/>
          <p:cNvSpPr txBox="1"/>
          <p:nvPr/>
        </p:nvSpPr>
        <p:spPr>
          <a:xfrm rot="16740000">
            <a:off x="5719853" y="4645496"/>
            <a:ext cx="301576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227" spc="32" dirty="0">
                <a:solidFill>
                  <a:srgbClr val="808080"/>
                </a:solidFill>
                <a:latin typeface="Arial"/>
                <a:cs typeface="Arial"/>
              </a:rPr>
              <a:t>JEFFERSON</a:t>
            </a:r>
            <a:r>
              <a:rPr sz="227" spc="59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341" spc="24" baseline="5555" dirty="0">
                <a:solidFill>
                  <a:srgbClr val="808080"/>
                </a:solidFill>
                <a:latin typeface="Arial"/>
                <a:cs typeface="Arial"/>
              </a:rPr>
              <a:t>AVE</a:t>
            </a:r>
            <a:endParaRPr sz="341" baseline="5555">
              <a:latin typeface="Arial"/>
              <a:cs typeface="Arial"/>
            </a:endParaRPr>
          </a:p>
        </p:txBody>
      </p:sp>
      <p:sp>
        <p:nvSpPr>
          <p:cNvPr id="117" name="object 117"/>
          <p:cNvSpPr txBox="1"/>
          <p:nvPr/>
        </p:nvSpPr>
        <p:spPr>
          <a:xfrm rot="18960000">
            <a:off x="4987800" y="4953143"/>
            <a:ext cx="249638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227" spc="27" dirty="0">
                <a:solidFill>
                  <a:srgbClr val="999999"/>
                </a:solidFill>
                <a:latin typeface="Arial"/>
                <a:cs typeface="Arial"/>
              </a:rPr>
              <a:t>GRAV</a:t>
            </a:r>
            <a:r>
              <a:rPr sz="341" spc="40" baseline="5555" dirty="0">
                <a:solidFill>
                  <a:srgbClr val="999999"/>
                </a:solidFill>
                <a:latin typeface="Arial"/>
                <a:cs typeface="Arial"/>
              </a:rPr>
              <a:t>OIS</a:t>
            </a:r>
            <a:r>
              <a:rPr sz="341" spc="78" baseline="55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341" spc="24" baseline="5555" dirty="0">
                <a:solidFill>
                  <a:srgbClr val="999999"/>
                </a:solidFill>
                <a:latin typeface="Arial"/>
                <a:cs typeface="Arial"/>
              </a:rPr>
              <a:t>AVE</a:t>
            </a:r>
            <a:endParaRPr sz="341" baseline="5555">
              <a:latin typeface="Arial"/>
              <a:cs typeface="Arial"/>
            </a:endParaRPr>
          </a:p>
        </p:txBody>
      </p:sp>
      <p:sp>
        <p:nvSpPr>
          <p:cNvPr id="118" name="object 118"/>
          <p:cNvSpPr txBox="1"/>
          <p:nvPr/>
        </p:nvSpPr>
        <p:spPr>
          <a:xfrm rot="16740000">
            <a:off x="4828204" y="4509750"/>
            <a:ext cx="394765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227" spc="32" dirty="0">
                <a:solidFill>
                  <a:srgbClr val="999999"/>
                </a:solidFill>
                <a:latin typeface="Arial"/>
                <a:cs typeface="Arial"/>
              </a:rPr>
              <a:t>KINGSHIG</a:t>
            </a:r>
            <a:r>
              <a:rPr sz="341" spc="47" baseline="5555" dirty="0">
                <a:solidFill>
                  <a:srgbClr val="999999"/>
                </a:solidFill>
                <a:latin typeface="Arial"/>
                <a:cs typeface="Arial"/>
              </a:rPr>
              <a:t>HWAY</a:t>
            </a:r>
            <a:r>
              <a:rPr sz="341" spc="89" baseline="55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341" spc="30" baseline="5555" dirty="0">
                <a:solidFill>
                  <a:srgbClr val="999999"/>
                </a:solidFill>
                <a:latin typeface="Arial"/>
                <a:cs typeface="Arial"/>
              </a:rPr>
              <a:t>BLVD</a:t>
            </a:r>
            <a:endParaRPr sz="341" baseline="5555">
              <a:latin typeface="Arial"/>
              <a:cs typeface="Arial"/>
            </a:endParaRPr>
          </a:p>
        </p:txBody>
      </p:sp>
      <p:sp>
        <p:nvSpPr>
          <p:cNvPr id="119" name="object 119"/>
          <p:cNvSpPr txBox="1"/>
          <p:nvPr/>
        </p:nvSpPr>
        <p:spPr>
          <a:xfrm rot="1680000">
            <a:off x="5358268" y="3014847"/>
            <a:ext cx="410601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341" spc="55" baseline="5555" dirty="0">
                <a:solidFill>
                  <a:srgbClr val="999999"/>
                </a:solidFill>
                <a:latin typeface="Arial"/>
                <a:cs typeface="Arial"/>
              </a:rPr>
              <a:t>NAT</a:t>
            </a:r>
            <a:r>
              <a:rPr sz="227" spc="36" dirty="0">
                <a:solidFill>
                  <a:srgbClr val="999999"/>
                </a:solidFill>
                <a:latin typeface="Arial"/>
                <a:cs typeface="Arial"/>
              </a:rPr>
              <a:t>URAL</a:t>
            </a:r>
            <a:r>
              <a:rPr sz="227" spc="61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27" dirty="0">
                <a:solidFill>
                  <a:srgbClr val="999999"/>
                </a:solidFill>
                <a:latin typeface="Arial"/>
                <a:cs typeface="Arial"/>
              </a:rPr>
              <a:t>BRIDGE</a:t>
            </a:r>
            <a:r>
              <a:rPr sz="227" spc="64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16" dirty="0">
                <a:solidFill>
                  <a:srgbClr val="999999"/>
                </a:solidFill>
                <a:latin typeface="Arial"/>
                <a:cs typeface="Arial"/>
              </a:rPr>
              <a:t>AVE</a:t>
            </a:r>
            <a:endParaRPr sz="227">
              <a:latin typeface="Arial"/>
              <a:cs typeface="Arial"/>
            </a:endParaRPr>
          </a:p>
        </p:txBody>
      </p:sp>
      <p:sp>
        <p:nvSpPr>
          <p:cNvPr id="120" name="object 120"/>
          <p:cNvSpPr txBox="1"/>
          <p:nvPr/>
        </p:nvSpPr>
        <p:spPr>
          <a:xfrm rot="840000">
            <a:off x="5125043" y="3756032"/>
            <a:ext cx="340381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341" spc="44" baseline="5555" dirty="0">
                <a:solidFill>
                  <a:srgbClr val="999999"/>
                </a:solidFill>
                <a:latin typeface="Arial"/>
                <a:cs typeface="Arial"/>
              </a:rPr>
              <a:t>FORE</a:t>
            </a:r>
            <a:r>
              <a:rPr sz="227" spc="30" dirty="0">
                <a:solidFill>
                  <a:srgbClr val="999999"/>
                </a:solidFill>
                <a:latin typeface="Arial"/>
                <a:cs typeface="Arial"/>
              </a:rPr>
              <a:t>ST</a:t>
            </a:r>
            <a:r>
              <a:rPr sz="227" spc="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27" dirty="0">
                <a:solidFill>
                  <a:srgbClr val="999999"/>
                </a:solidFill>
                <a:latin typeface="Arial"/>
                <a:cs typeface="Arial"/>
              </a:rPr>
              <a:t>PARK</a:t>
            </a:r>
            <a:r>
              <a:rPr sz="227" spc="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16" dirty="0">
                <a:solidFill>
                  <a:srgbClr val="999999"/>
                </a:solidFill>
                <a:latin typeface="Arial"/>
                <a:cs typeface="Arial"/>
              </a:rPr>
              <a:t>AVE</a:t>
            </a:r>
            <a:endParaRPr sz="227">
              <a:latin typeface="Arial"/>
              <a:cs typeface="Arial"/>
            </a:endParaRPr>
          </a:p>
        </p:txBody>
      </p:sp>
      <p:sp>
        <p:nvSpPr>
          <p:cNvPr id="121" name="object 121"/>
          <p:cNvSpPr txBox="1"/>
          <p:nvPr/>
        </p:nvSpPr>
        <p:spPr>
          <a:xfrm rot="780000">
            <a:off x="5403149" y="3989069"/>
            <a:ext cx="403690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341" spc="55" baseline="11111" dirty="0">
                <a:solidFill>
                  <a:srgbClr val="999999"/>
                </a:solidFill>
                <a:latin typeface="Arial"/>
                <a:cs typeface="Arial"/>
              </a:rPr>
              <a:t>Scott</a:t>
            </a:r>
            <a:r>
              <a:rPr sz="341" spc="95" baseline="11111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341" spc="55" baseline="11111" dirty="0">
                <a:solidFill>
                  <a:srgbClr val="999999"/>
                </a:solidFill>
                <a:latin typeface="Arial"/>
                <a:cs typeface="Arial"/>
              </a:rPr>
              <a:t>A</a:t>
            </a:r>
            <a:r>
              <a:rPr sz="341" spc="55" baseline="5555" dirty="0">
                <a:solidFill>
                  <a:srgbClr val="999999"/>
                </a:solidFill>
                <a:latin typeface="Arial"/>
                <a:cs typeface="Arial"/>
              </a:rPr>
              <a:t>ve./Ewing</a:t>
            </a:r>
            <a:r>
              <a:rPr sz="341" spc="99" baseline="55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20" dirty="0">
                <a:solidFill>
                  <a:srgbClr val="999999"/>
                </a:solidFill>
                <a:latin typeface="Arial"/>
                <a:cs typeface="Arial"/>
              </a:rPr>
              <a:t>Yard</a:t>
            </a:r>
            <a:endParaRPr sz="227">
              <a:latin typeface="Arial"/>
              <a:cs typeface="Arial"/>
            </a:endParaRPr>
          </a:p>
        </p:txBody>
      </p:sp>
      <p:sp>
        <p:nvSpPr>
          <p:cNvPr id="122" name="object 122"/>
          <p:cNvSpPr txBox="1"/>
          <p:nvPr/>
        </p:nvSpPr>
        <p:spPr>
          <a:xfrm rot="720000">
            <a:off x="5982002" y="3980714"/>
            <a:ext cx="286930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341" spc="44" baseline="5555" dirty="0">
                <a:solidFill>
                  <a:srgbClr val="999999"/>
                </a:solidFill>
                <a:latin typeface="Arial"/>
                <a:cs typeface="Arial"/>
              </a:rPr>
              <a:t>Transfer</a:t>
            </a:r>
            <a:r>
              <a:rPr sz="341" spc="89" baseline="55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341" spc="44" baseline="5555" dirty="0">
                <a:solidFill>
                  <a:srgbClr val="999999"/>
                </a:solidFill>
                <a:latin typeface="Arial"/>
                <a:cs typeface="Arial"/>
              </a:rPr>
              <a:t>S</a:t>
            </a:r>
            <a:r>
              <a:rPr sz="227" spc="30" dirty="0">
                <a:solidFill>
                  <a:srgbClr val="999999"/>
                </a:solidFill>
                <a:latin typeface="Arial"/>
                <a:cs typeface="Arial"/>
              </a:rPr>
              <a:t>tation</a:t>
            </a:r>
            <a:endParaRPr sz="227">
              <a:latin typeface="Arial"/>
              <a:cs typeface="Arial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6630125" y="3975374"/>
            <a:ext cx="208194" cy="88820"/>
          </a:xfrm>
          <a:prstGeom prst="rect">
            <a:avLst/>
          </a:prstGeom>
        </p:spPr>
        <p:txBody>
          <a:bodyPr vert="horz" wrap="square" lIns="0" tIns="4331" rIns="0" bIns="0" rtlCol="0">
            <a:spAutoFit/>
          </a:bodyPr>
          <a:lstStyle/>
          <a:p>
            <a:pPr marL="54860" marR="2310" indent="-55148">
              <a:lnSpc>
                <a:spcPct val="104400"/>
              </a:lnSpc>
              <a:spcBef>
                <a:spcPts val="34"/>
              </a:spcBef>
            </a:pPr>
            <a:r>
              <a:rPr sz="273" i="1" spc="36" dirty="0">
                <a:solidFill>
                  <a:srgbClr val="808080"/>
                </a:solidFill>
                <a:latin typeface="Arial"/>
                <a:cs typeface="Arial"/>
              </a:rPr>
              <a:t>MetroLink </a:t>
            </a:r>
            <a:r>
              <a:rPr sz="273" i="1" spc="41" dirty="0">
                <a:solidFill>
                  <a:srgbClr val="808080"/>
                </a:solidFill>
                <a:latin typeface="Arial"/>
                <a:cs typeface="Arial"/>
              </a:rPr>
              <a:t>to</a:t>
            </a:r>
            <a:r>
              <a:rPr sz="273" i="1" spc="59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73" i="1" spc="11" dirty="0">
                <a:solidFill>
                  <a:srgbClr val="808080"/>
                </a:solidFill>
                <a:latin typeface="Arial"/>
                <a:cs typeface="Arial"/>
              </a:rPr>
              <a:t>IL</a:t>
            </a:r>
            <a:r>
              <a:rPr sz="273" i="1" spc="227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endParaRPr sz="273">
              <a:latin typeface="Arial"/>
              <a:cs typeface="Arial"/>
            </a:endParaRPr>
          </a:p>
        </p:txBody>
      </p:sp>
      <p:grpSp>
        <p:nvGrpSpPr>
          <p:cNvPr id="124" name="object 124"/>
          <p:cNvGrpSpPr/>
          <p:nvPr/>
        </p:nvGrpSpPr>
        <p:grpSpPr>
          <a:xfrm>
            <a:off x="5802064" y="3978634"/>
            <a:ext cx="993616" cy="1244547"/>
            <a:chOff x="9405663" y="8749312"/>
            <a:chExt cx="2185035" cy="2736850"/>
          </a:xfrm>
        </p:grpSpPr>
        <p:sp>
          <p:nvSpPr>
            <p:cNvPr id="125" name="object 125"/>
            <p:cNvSpPr/>
            <p:nvPr/>
          </p:nvSpPr>
          <p:spPr>
            <a:xfrm>
              <a:off x="11365994" y="9003193"/>
              <a:ext cx="114935" cy="0"/>
            </a:xfrm>
            <a:custGeom>
              <a:avLst/>
              <a:gdLst/>
              <a:ahLst/>
              <a:cxnLst/>
              <a:rect l="l" t="t" r="r" b="b"/>
              <a:pathLst>
                <a:path w="114934">
                  <a:moveTo>
                    <a:pt x="0" y="0"/>
                  </a:moveTo>
                  <a:lnTo>
                    <a:pt x="114474" y="0"/>
                  </a:lnTo>
                </a:path>
              </a:pathLst>
            </a:custGeom>
            <a:ln w="20641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126" name="object 126"/>
            <p:cNvSpPr/>
            <p:nvPr/>
          </p:nvSpPr>
          <p:spPr>
            <a:xfrm>
              <a:off x="11469325" y="8965109"/>
              <a:ext cx="66040" cy="76200"/>
            </a:xfrm>
            <a:custGeom>
              <a:avLst/>
              <a:gdLst/>
              <a:ahLst/>
              <a:cxnLst/>
              <a:rect l="l" t="t" r="r" b="b"/>
              <a:pathLst>
                <a:path w="66040" h="76200">
                  <a:moveTo>
                    <a:pt x="0" y="0"/>
                  </a:moveTo>
                  <a:lnTo>
                    <a:pt x="0" y="76165"/>
                  </a:lnTo>
                  <a:lnTo>
                    <a:pt x="65952" y="380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pic>
          <p:nvPicPr>
            <p:cNvPr id="127" name="object 1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05663" y="10130497"/>
              <a:ext cx="91152" cy="128952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99892" y="9538808"/>
              <a:ext cx="91152" cy="128952"/>
            </a:xfrm>
            <a:prstGeom prst="rect">
              <a:avLst/>
            </a:prstGeom>
          </p:spPr>
        </p:pic>
        <p:sp>
          <p:nvSpPr>
            <p:cNvPr id="129" name="object 129"/>
            <p:cNvSpPr/>
            <p:nvPr/>
          </p:nvSpPr>
          <p:spPr>
            <a:xfrm>
              <a:off x="9417134" y="8815781"/>
              <a:ext cx="165735" cy="55880"/>
            </a:xfrm>
            <a:custGeom>
              <a:avLst/>
              <a:gdLst/>
              <a:ahLst/>
              <a:cxnLst/>
              <a:rect l="l" t="t" r="r" b="b"/>
              <a:pathLst>
                <a:path w="165734" h="55879">
                  <a:moveTo>
                    <a:pt x="165705" y="0"/>
                  </a:moveTo>
                  <a:lnTo>
                    <a:pt x="0" y="55837"/>
                  </a:lnTo>
                </a:path>
              </a:pathLst>
            </a:custGeom>
            <a:ln w="3175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130" name="object 130"/>
            <p:cNvSpPr/>
            <p:nvPr/>
          </p:nvSpPr>
          <p:spPr>
            <a:xfrm>
              <a:off x="9741431" y="8750899"/>
              <a:ext cx="101600" cy="114935"/>
            </a:xfrm>
            <a:custGeom>
              <a:avLst/>
              <a:gdLst/>
              <a:ahLst/>
              <a:cxnLst/>
              <a:rect l="l" t="t" r="r" b="b"/>
              <a:pathLst>
                <a:path w="101600" h="114934">
                  <a:moveTo>
                    <a:pt x="101092" y="0"/>
                  </a:moveTo>
                  <a:lnTo>
                    <a:pt x="0" y="114760"/>
                  </a:lnTo>
                </a:path>
              </a:pathLst>
            </a:custGeom>
            <a:ln w="3175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131" name="object 131"/>
            <p:cNvSpPr/>
            <p:nvPr/>
          </p:nvSpPr>
          <p:spPr>
            <a:xfrm>
              <a:off x="10148611" y="10818546"/>
              <a:ext cx="1442085" cy="667385"/>
            </a:xfrm>
            <a:custGeom>
              <a:avLst/>
              <a:gdLst/>
              <a:ahLst/>
              <a:cxnLst/>
              <a:rect l="l" t="t" r="r" b="b"/>
              <a:pathLst>
                <a:path w="1442084" h="667384">
                  <a:moveTo>
                    <a:pt x="1441750" y="0"/>
                  </a:moveTo>
                  <a:lnTo>
                    <a:pt x="0" y="0"/>
                  </a:lnTo>
                  <a:lnTo>
                    <a:pt x="0" y="667295"/>
                  </a:lnTo>
                  <a:lnTo>
                    <a:pt x="1441750" y="667295"/>
                  </a:lnTo>
                  <a:lnTo>
                    <a:pt x="14417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</p:grpSp>
      <p:sp>
        <p:nvSpPr>
          <p:cNvPr id="132" name="object 132"/>
          <p:cNvSpPr txBox="1"/>
          <p:nvPr/>
        </p:nvSpPr>
        <p:spPr>
          <a:xfrm>
            <a:off x="4921017" y="3844642"/>
            <a:ext cx="147844" cy="80625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 marR="2310">
              <a:lnSpc>
                <a:spcPct val="111700"/>
              </a:lnSpc>
              <a:spcBef>
                <a:spcPts val="43"/>
              </a:spcBef>
            </a:pPr>
            <a:r>
              <a:rPr sz="227" spc="25" dirty="0">
                <a:solidFill>
                  <a:srgbClr val="999999"/>
                </a:solidFill>
                <a:latin typeface="Arial"/>
                <a:cs typeface="Arial"/>
              </a:rPr>
              <a:t>FOREST</a:t>
            </a:r>
            <a:r>
              <a:rPr sz="227" spc="227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20" dirty="0">
                <a:solidFill>
                  <a:srgbClr val="999999"/>
                </a:solidFill>
                <a:latin typeface="Arial"/>
                <a:cs typeface="Arial"/>
              </a:rPr>
              <a:t>PARK</a:t>
            </a:r>
            <a:r>
              <a:rPr sz="227" spc="227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endParaRPr sz="227">
              <a:latin typeface="Arial"/>
              <a:cs typeface="Arial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6584540" y="3017759"/>
            <a:ext cx="196933" cy="109882"/>
          </a:xfrm>
          <a:prstGeom prst="rect">
            <a:avLst/>
          </a:prstGeom>
        </p:spPr>
        <p:txBody>
          <a:bodyPr vert="horz" wrap="square" lIns="0" tIns="7219" rIns="0" bIns="0" rtlCol="0">
            <a:spAutoFit/>
          </a:bodyPr>
          <a:lstStyle/>
          <a:p>
            <a:pPr marR="4620" algn="ctr">
              <a:lnSpc>
                <a:spcPts val="625"/>
              </a:lnSpc>
              <a:spcBef>
                <a:spcPts val="57"/>
              </a:spcBef>
            </a:pPr>
            <a:r>
              <a:rPr sz="523" b="1" spc="20" dirty="0">
                <a:latin typeface="Arial"/>
                <a:cs typeface="Arial"/>
              </a:rPr>
              <a:t>N</a:t>
            </a:r>
            <a:endParaRPr sz="523">
              <a:latin typeface="Arial"/>
              <a:cs typeface="Arial"/>
            </a:endParaRPr>
          </a:p>
          <a:p>
            <a:pPr marR="2310" algn="ctr">
              <a:lnSpc>
                <a:spcPts val="243"/>
              </a:lnSpc>
            </a:pPr>
            <a:r>
              <a:rPr sz="205" spc="30" dirty="0">
                <a:latin typeface="Arial"/>
                <a:cs typeface="Arial"/>
              </a:rPr>
              <a:t>Not</a:t>
            </a:r>
            <a:r>
              <a:rPr sz="205" spc="45" dirty="0">
                <a:latin typeface="Arial"/>
                <a:cs typeface="Arial"/>
              </a:rPr>
              <a:t> </a:t>
            </a:r>
            <a:r>
              <a:rPr sz="205" spc="30" dirty="0">
                <a:latin typeface="Arial"/>
                <a:cs typeface="Arial"/>
              </a:rPr>
              <a:t>to</a:t>
            </a:r>
            <a:r>
              <a:rPr sz="205" spc="48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Scale</a:t>
            </a:r>
            <a:r>
              <a:rPr sz="205" spc="227" dirty="0">
                <a:latin typeface="Arial"/>
                <a:cs typeface="Arial"/>
              </a:rPr>
              <a:t> </a:t>
            </a:r>
            <a:endParaRPr sz="205">
              <a:latin typeface="Arial"/>
              <a:cs typeface="Arial"/>
            </a:endParaRPr>
          </a:p>
        </p:txBody>
      </p:sp>
      <p:sp>
        <p:nvSpPr>
          <p:cNvPr id="134" name="object 134"/>
          <p:cNvSpPr txBox="1"/>
          <p:nvPr/>
        </p:nvSpPr>
        <p:spPr>
          <a:xfrm>
            <a:off x="6643193" y="2955370"/>
            <a:ext cx="77098" cy="102094"/>
          </a:xfrm>
          <a:prstGeom prst="rect">
            <a:avLst/>
          </a:prstGeom>
        </p:spPr>
        <p:txBody>
          <a:bodyPr vert="horz" wrap="square" lIns="0" tIns="7508" rIns="0" bIns="0" rtlCol="0">
            <a:spAutoFit/>
          </a:bodyPr>
          <a:lstStyle/>
          <a:p>
            <a:pPr>
              <a:spcBef>
                <a:spcPts val="59"/>
              </a:spcBef>
            </a:pPr>
            <a:r>
              <a:rPr sz="614" spc="-23" dirty="0">
                <a:latin typeface="Wingdings 3"/>
                <a:cs typeface="Wingdings 3"/>
              </a:rPr>
              <a:t></a:t>
            </a:r>
            <a:endParaRPr sz="614">
              <a:latin typeface="Wingdings 3"/>
              <a:cs typeface="Wingdings 3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6139912" y="4919591"/>
            <a:ext cx="655769" cy="280695"/>
          </a:xfrm>
          <a:prstGeom prst="rect">
            <a:avLst/>
          </a:prstGeom>
          <a:ln w="7741">
            <a:solidFill>
              <a:srgbClr val="999999"/>
            </a:solidFill>
          </a:ln>
        </p:spPr>
        <p:txBody>
          <a:bodyPr vert="horz" wrap="square" lIns="0" tIns="12994" rIns="0" bIns="0" rtlCol="0">
            <a:spAutoFit/>
          </a:bodyPr>
          <a:lstStyle/>
          <a:p>
            <a:pPr marL="20211">
              <a:spcBef>
                <a:spcPts val="102"/>
              </a:spcBef>
            </a:pPr>
            <a:r>
              <a:rPr sz="227" spc="30" dirty="0">
                <a:latin typeface="Arial"/>
                <a:cs typeface="Arial"/>
              </a:rPr>
              <a:t>LEGEND </a:t>
            </a:r>
            <a:endParaRPr sz="227">
              <a:latin typeface="Arial"/>
              <a:cs typeface="Arial"/>
            </a:endParaRPr>
          </a:p>
          <a:p>
            <a:pPr marL="110585" marR="173529">
              <a:lnSpc>
                <a:spcPct val="139200"/>
              </a:lnSpc>
              <a:spcBef>
                <a:spcPts val="75"/>
              </a:spcBef>
            </a:pPr>
            <a:r>
              <a:rPr sz="205" dirty="0">
                <a:latin typeface="Arial"/>
                <a:cs typeface="Arial"/>
              </a:rPr>
              <a:t>MetroLink</a:t>
            </a:r>
            <a:r>
              <a:rPr sz="205" spc="36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Green</a:t>
            </a:r>
            <a:r>
              <a:rPr sz="205" spc="39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Line</a:t>
            </a:r>
            <a:r>
              <a:rPr sz="205" spc="36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Station</a:t>
            </a:r>
            <a:r>
              <a:rPr sz="205" spc="227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Future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Design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Options</a:t>
            </a:r>
            <a:r>
              <a:rPr sz="205" spc="227" dirty="0">
                <a:latin typeface="Arial"/>
                <a:cs typeface="Arial"/>
              </a:rPr>
              <a:t> </a:t>
            </a:r>
            <a:endParaRPr sz="205">
              <a:latin typeface="Arial"/>
              <a:cs typeface="Arial"/>
            </a:endParaRPr>
          </a:p>
          <a:p>
            <a:pPr marL="110585" marR="19056">
              <a:lnSpc>
                <a:spcPct val="139200"/>
              </a:lnSpc>
            </a:pPr>
            <a:r>
              <a:rPr sz="205" dirty="0">
                <a:latin typeface="Arial"/>
                <a:cs typeface="Arial"/>
              </a:rPr>
              <a:t>St.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Louis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MetroLink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Green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Line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Alignment</a:t>
            </a:r>
            <a:r>
              <a:rPr sz="205" spc="227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Future</a:t>
            </a:r>
            <a:r>
              <a:rPr sz="205" spc="52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Extension</a:t>
            </a:r>
            <a:r>
              <a:rPr sz="205" spc="52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Alternatives</a:t>
            </a:r>
            <a:endParaRPr sz="205">
              <a:latin typeface="Arial"/>
              <a:cs typeface="Arial"/>
            </a:endParaRPr>
          </a:p>
          <a:p>
            <a:pPr marL="110585">
              <a:spcBef>
                <a:spcPts val="98"/>
              </a:spcBef>
            </a:pPr>
            <a:r>
              <a:rPr sz="205" dirty="0">
                <a:latin typeface="Arial"/>
                <a:cs typeface="Arial"/>
              </a:rPr>
              <a:t>Existing</a:t>
            </a:r>
            <a:r>
              <a:rPr sz="205" spc="77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MetroLink</a:t>
            </a:r>
            <a:r>
              <a:rPr sz="205" spc="227" dirty="0">
                <a:latin typeface="Arial"/>
                <a:cs typeface="Arial"/>
              </a:rPr>
              <a:t> </a:t>
            </a:r>
            <a:endParaRPr sz="205">
              <a:latin typeface="Arial"/>
              <a:cs typeface="Arial"/>
            </a:endParaRPr>
          </a:p>
        </p:txBody>
      </p:sp>
      <p:grpSp>
        <p:nvGrpSpPr>
          <p:cNvPr id="136" name="object 136"/>
          <p:cNvGrpSpPr/>
          <p:nvPr/>
        </p:nvGrpSpPr>
        <p:grpSpPr>
          <a:xfrm>
            <a:off x="4902738" y="3063002"/>
            <a:ext cx="1323377" cy="2124103"/>
            <a:chOff x="7427977" y="6735768"/>
            <a:chExt cx="2910205" cy="4671060"/>
          </a:xfrm>
        </p:grpSpPr>
        <p:sp>
          <p:nvSpPr>
            <p:cNvPr id="137" name="object 137"/>
            <p:cNvSpPr/>
            <p:nvPr/>
          </p:nvSpPr>
          <p:spPr>
            <a:xfrm>
              <a:off x="10215579" y="11298783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0" y="0"/>
                  </a:moveTo>
                  <a:lnTo>
                    <a:pt x="117329" y="0"/>
                  </a:lnTo>
                </a:path>
              </a:pathLst>
            </a:custGeom>
            <a:ln w="36124">
              <a:solidFill>
                <a:srgbClr val="FBB817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138" name="object 138"/>
            <p:cNvSpPr/>
            <p:nvPr/>
          </p:nvSpPr>
          <p:spPr>
            <a:xfrm>
              <a:off x="10215579" y="11202191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0" y="0"/>
                  </a:moveTo>
                  <a:lnTo>
                    <a:pt x="117329" y="0"/>
                  </a:lnTo>
                </a:path>
              </a:pathLst>
            </a:custGeom>
            <a:ln w="33541">
              <a:solidFill>
                <a:srgbClr val="205C40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139" name="object 139"/>
            <p:cNvSpPr/>
            <p:nvPr/>
          </p:nvSpPr>
          <p:spPr>
            <a:xfrm>
              <a:off x="10250505" y="10984795"/>
              <a:ext cx="47625" cy="47625"/>
            </a:xfrm>
            <a:custGeom>
              <a:avLst/>
              <a:gdLst/>
              <a:ahLst/>
              <a:cxnLst/>
              <a:rect l="l" t="t" r="r" b="b"/>
              <a:pathLst>
                <a:path w="47625" h="47625">
                  <a:moveTo>
                    <a:pt x="23734" y="0"/>
                  </a:moveTo>
                  <a:lnTo>
                    <a:pt x="14497" y="1864"/>
                  </a:lnTo>
                  <a:lnTo>
                    <a:pt x="6953" y="6950"/>
                  </a:lnTo>
                  <a:lnTo>
                    <a:pt x="1865" y="14494"/>
                  </a:lnTo>
                  <a:lnTo>
                    <a:pt x="0" y="23734"/>
                  </a:lnTo>
                  <a:lnTo>
                    <a:pt x="1865" y="32974"/>
                  </a:lnTo>
                  <a:lnTo>
                    <a:pt x="6953" y="40520"/>
                  </a:lnTo>
                  <a:lnTo>
                    <a:pt x="14497" y="45608"/>
                  </a:lnTo>
                  <a:lnTo>
                    <a:pt x="23734" y="47474"/>
                  </a:lnTo>
                  <a:lnTo>
                    <a:pt x="32977" y="45608"/>
                  </a:lnTo>
                  <a:lnTo>
                    <a:pt x="40523" y="40520"/>
                  </a:lnTo>
                  <a:lnTo>
                    <a:pt x="45609" y="32974"/>
                  </a:lnTo>
                  <a:lnTo>
                    <a:pt x="47474" y="23734"/>
                  </a:lnTo>
                  <a:lnTo>
                    <a:pt x="45609" y="14494"/>
                  </a:lnTo>
                  <a:lnTo>
                    <a:pt x="40523" y="6950"/>
                  </a:lnTo>
                  <a:lnTo>
                    <a:pt x="32977" y="1864"/>
                  </a:lnTo>
                  <a:lnTo>
                    <a:pt x="237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140" name="object 140"/>
            <p:cNvSpPr/>
            <p:nvPr/>
          </p:nvSpPr>
          <p:spPr>
            <a:xfrm>
              <a:off x="10250505" y="10984795"/>
              <a:ext cx="47625" cy="47625"/>
            </a:xfrm>
            <a:custGeom>
              <a:avLst/>
              <a:gdLst/>
              <a:ahLst/>
              <a:cxnLst/>
              <a:rect l="l" t="t" r="r" b="b"/>
              <a:pathLst>
                <a:path w="47625" h="47625">
                  <a:moveTo>
                    <a:pt x="47474" y="23734"/>
                  </a:moveTo>
                  <a:lnTo>
                    <a:pt x="45609" y="32974"/>
                  </a:lnTo>
                  <a:lnTo>
                    <a:pt x="40523" y="40520"/>
                  </a:lnTo>
                  <a:lnTo>
                    <a:pt x="32977" y="45608"/>
                  </a:lnTo>
                  <a:lnTo>
                    <a:pt x="23734" y="47474"/>
                  </a:lnTo>
                  <a:lnTo>
                    <a:pt x="14497" y="45608"/>
                  </a:lnTo>
                  <a:lnTo>
                    <a:pt x="6953" y="40520"/>
                  </a:lnTo>
                  <a:lnTo>
                    <a:pt x="1865" y="32974"/>
                  </a:lnTo>
                  <a:lnTo>
                    <a:pt x="0" y="23734"/>
                  </a:lnTo>
                  <a:lnTo>
                    <a:pt x="1865" y="14494"/>
                  </a:lnTo>
                  <a:lnTo>
                    <a:pt x="6953" y="6950"/>
                  </a:lnTo>
                  <a:lnTo>
                    <a:pt x="14497" y="1864"/>
                  </a:lnTo>
                  <a:lnTo>
                    <a:pt x="23734" y="0"/>
                  </a:lnTo>
                  <a:lnTo>
                    <a:pt x="32977" y="1864"/>
                  </a:lnTo>
                  <a:lnTo>
                    <a:pt x="40523" y="6950"/>
                  </a:lnTo>
                  <a:lnTo>
                    <a:pt x="45609" y="14494"/>
                  </a:lnTo>
                  <a:lnTo>
                    <a:pt x="47474" y="23734"/>
                  </a:lnTo>
                  <a:close/>
                </a:path>
              </a:pathLst>
            </a:custGeom>
            <a:ln w="14575">
              <a:solidFill>
                <a:srgbClr val="A4D65E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141" name="object 141"/>
            <p:cNvSpPr/>
            <p:nvPr/>
          </p:nvSpPr>
          <p:spPr>
            <a:xfrm>
              <a:off x="10199592" y="11394799"/>
              <a:ext cx="138430" cy="12065"/>
            </a:xfrm>
            <a:custGeom>
              <a:avLst/>
              <a:gdLst/>
              <a:ahLst/>
              <a:cxnLst/>
              <a:rect l="l" t="t" r="r" b="b"/>
              <a:pathLst>
                <a:path w="138429" h="12065">
                  <a:moveTo>
                    <a:pt x="0" y="11538"/>
                  </a:moveTo>
                  <a:lnTo>
                    <a:pt x="138048" y="11538"/>
                  </a:lnTo>
                  <a:lnTo>
                    <a:pt x="138048" y="0"/>
                  </a:lnTo>
                  <a:lnTo>
                    <a:pt x="0" y="0"/>
                  </a:lnTo>
                  <a:lnTo>
                    <a:pt x="0" y="11538"/>
                  </a:lnTo>
                  <a:close/>
                </a:path>
              </a:pathLst>
            </a:custGeom>
            <a:solidFill>
              <a:srgbClr val="0071BC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142" name="object 142"/>
            <p:cNvSpPr/>
            <p:nvPr/>
          </p:nvSpPr>
          <p:spPr>
            <a:xfrm>
              <a:off x="10199592" y="11384426"/>
              <a:ext cx="138430" cy="12065"/>
            </a:xfrm>
            <a:custGeom>
              <a:avLst/>
              <a:gdLst/>
              <a:ahLst/>
              <a:cxnLst/>
              <a:rect l="l" t="t" r="r" b="b"/>
              <a:pathLst>
                <a:path w="138429" h="12065">
                  <a:moveTo>
                    <a:pt x="0" y="11510"/>
                  </a:moveTo>
                  <a:lnTo>
                    <a:pt x="138048" y="11510"/>
                  </a:lnTo>
                  <a:lnTo>
                    <a:pt x="138048" y="0"/>
                  </a:lnTo>
                  <a:lnTo>
                    <a:pt x="0" y="0"/>
                  </a:lnTo>
                  <a:lnTo>
                    <a:pt x="0" y="11510"/>
                  </a:lnTo>
                  <a:close/>
                </a:path>
              </a:pathLst>
            </a:custGeom>
            <a:solidFill>
              <a:srgbClr val="C1272D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pic>
          <p:nvPicPr>
            <p:cNvPr id="143" name="object 14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242206" y="11062375"/>
              <a:ext cx="64074" cy="90649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427977" y="6735768"/>
              <a:ext cx="1044526" cy="432382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765159" y="7862887"/>
              <a:ext cx="195644" cy="195672"/>
            </a:xfrm>
            <a:prstGeom prst="rect">
              <a:avLst/>
            </a:prstGeom>
          </p:spPr>
        </p:pic>
      </p:grpSp>
      <p:grpSp>
        <p:nvGrpSpPr>
          <p:cNvPr id="146" name="object 146"/>
          <p:cNvGrpSpPr/>
          <p:nvPr/>
        </p:nvGrpSpPr>
        <p:grpSpPr>
          <a:xfrm>
            <a:off x="7514209" y="995217"/>
            <a:ext cx="2161353" cy="4375837"/>
            <a:chOff x="13170796" y="2188555"/>
            <a:chExt cx="4752975" cy="9622790"/>
          </a:xfrm>
        </p:grpSpPr>
        <p:sp>
          <p:nvSpPr>
            <p:cNvPr id="147" name="object 147"/>
            <p:cNvSpPr/>
            <p:nvPr/>
          </p:nvSpPr>
          <p:spPr>
            <a:xfrm>
              <a:off x="13170796" y="2188555"/>
              <a:ext cx="4752975" cy="9622790"/>
            </a:xfrm>
            <a:custGeom>
              <a:avLst/>
              <a:gdLst/>
              <a:ahLst/>
              <a:cxnLst/>
              <a:rect l="l" t="t" r="r" b="b"/>
              <a:pathLst>
                <a:path w="4752975" h="9622790">
                  <a:moveTo>
                    <a:pt x="4752427" y="0"/>
                  </a:moveTo>
                  <a:lnTo>
                    <a:pt x="0" y="0"/>
                  </a:lnTo>
                  <a:lnTo>
                    <a:pt x="0" y="9622603"/>
                  </a:lnTo>
                  <a:lnTo>
                    <a:pt x="4752427" y="9622603"/>
                  </a:lnTo>
                  <a:lnTo>
                    <a:pt x="4752427" y="0"/>
                  </a:lnTo>
                  <a:close/>
                </a:path>
              </a:pathLst>
            </a:custGeom>
            <a:solidFill>
              <a:srgbClr val="A3CF62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pic>
          <p:nvPicPr>
            <p:cNvPr id="148" name="object 14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3341743" y="2344292"/>
              <a:ext cx="4406895" cy="3819464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3336584" y="6276538"/>
              <a:ext cx="4417212" cy="5352531"/>
            </a:xfrm>
            <a:prstGeom prst="rect">
              <a:avLst/>
            </a:prstGeom>
          </p:spPr>
        </p:pic>
      </p:grpSp>
      <p:sp>
        <p:nvSpPr>
          <p:cNvPr id="150" name="object 150"/>
          <p:cNvSpPr txBox="1"/>
          <p:nvPr/>
        </p:nvSpPr>
        <p:spPr>
          <a:xfrm>
            <a:off x="8839792" y="3748137"/>
            <a:ext cx="391844" cy="145684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 marR="189409">
              <a:lnSpc>
                <a:spcPct val="102600"/>
              </a:lnSpc>
              <a:spcBef>
                <a:spcPts val="50"/>
              </a:spcBef>
            </a:pPr>
            <a:r>
              <a:rPr sz="296" i="1" spc="45" dirty="0">
                <a:solidFill>
                  <a:srgbClr val="231F20"/>
                </a:solidFill>
                <a:latin typeface="Arial"/>
                <a:cs typeface="Arial"/>
              </a:rPr>
              <a:t>CityPark </a:t>
            </a:r>
            <a:r>
              <a:rPr sz="296" i="1" spc="52" dirty="0">
                <a:solidFill>
                  <a:srgbClr val="231F20"/>
                </a:solidFill>
                <a:latin typeface="Arial"/>
                <a:cs typeface="Arial"/>
              </a:rPr>
              <a:t>home</a:t>
            </a:r>
            <a:r>
              <a:rPr sz="296" i="1" spc="7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96" i="1" spc="36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endParaRPr sz="296">
              <a:latin typeface="Arial"/>
              <a:cs typeface="Arial"/>
            </a:endParaRPr>
          </a:p>
          <a:p>
            <a:pPr>
              <a:spcBef>
                <a:spcPts val="9"/>
              </a:spcBef>
            </a:pPr>
            <a:r>
              <a:rPr sz="296" i="1" spc="36" dirty="0">
                <a:solidFill>
                  <a:srgbClr val="231F20"/>
                </a:solidFill>
                <a:latin typeface="Arial"/>
                <a:cs typeface="Arial"/>
              </a:rPr>
              <a:t>St.</a:t>
            </a:r>
            <a:r>
              <a:rPr sz="296" i="1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96" i="1" spc="43" dirty="0">
                <a:solidFill>
                  <a:srgbClr val="231F20"/>
                </a:solidFill>
                <a:latin typeface="Arial"/>
                <a:cs typeface="Arial"/>
              </a:rPr>
              <a:t>Louis</a:t>
            </a:r>
            <a:r>
              <a:rPr sz="296" i="1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96" i="1" spc="48" dirty="0">
                <a:solidFill>
                  <a:srgbClr val="231F20"/>
                </a:solidFill>
                <a:latin typeface="Arial"/>
                <a:cs typeface="Arial"/>
              </a:rPr>
              <a:t>City</a:t>
            </a:r>
            <a:r>
              <a:rPr sz="296" i="1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96" i="1" spc="-11" dirty="0">
                <a:solidFill>
                  <a:srgbClr val="231F20"/>
                </a:solidFill>
                <a:latin typeface="Arial"/>
                <a:cs typeface="Arial"/>
              </a:rPr>
              <a:t>SC</a:t>
            </a:r>
            <a:endParaRPr sz="296">
              <a:latin typeface="Arial"/>
              <a:cs typeface="Arial"/>
            </a:endParaRPr>
          </a:p>
        </p:txBody>
      </p:sp>
      <p:sp>
        <p:nvSpPr>
          <p:cNvPr id="151" name="object 151"/>
          <p:cNvSpPr txBox="1"/>
          <p:nvPr/>
        </p:nvSpPr>
        <p:spPr>
          <a:xfrm>
            <a:off x="8120818" y="4878994"/>
            <a:ext cx="372498" cy="62456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>
              <a:spcBef>
                <a:spcPts val="50"/>
              </a:spcBef>
            </a:pPr>
            <a:r>
              <a:rPr sz="364" spc="57" dirty="0">
                <a:solidFill>
                  <a:srgbClr val="231F20"/>
                </a:solidFill>
                <a:latin typeface="Arial"/>
                <a:cs typeface="Arial"/>
              </a:rPr>
              <a:t>Chippewa</a:t>
            </a:r>
            <a:r>
              <a:rPr sz="364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23" dirty="0">
                <a:solidFill>
                  <a:srgbClr val="231F2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</p:txBody>
      </p:sp>
      <p:sp>
        <p:nvSpPr>
          <p:cNvPr id="152" name="object 152"/>
          <p:cNvSpPr txBox="1"/>
          <p:nvPr/>
        </p:nvSpPr>
        <p:spPr>
          <a:xfrm>
            <a:off x="8147804" y="4443469"/>
            <a:ext cx="418121" cy="347374"/>
          </a:xfrm>
          <a:prstGeom prst="rect">
            <a:avLst/>
          </a:prstGeom>
        </p:spPr>
        <p:txBody>
          <a:bodyPr vert="horz" wrap="square" lIns="0" tIns="12417" rIns="0" bIns="0" rtlCol="0">
            <a:spAutoFit/>
          </a:bodyPr>
          <a:lstStyle/>
          <a:p>
            <a:pPr marL="130219" marR="2310" indent="-94704">
              <a:lnSpc>
                <a:spcPts val="395"/>
              </a:lnSpc>
              <a:spcBef>
                <a:spcPts val="98"/>
              </a:spcBef>
            </a:pPr>
            <a:r>
              <a:rPr sz="364" spc="48" dirty="0">
                <a:solidFill>
                  <a:srgbClr val="231F20"/>
                </a:solidFill>
                <a:latin typeface="Arial"/>
                <a:cs typeface="Arial"/>
              </a:rPr>
              <a:t>Gravois</a:t>
            </a:r>
            <a:r>
              <a:rPr sz="364" spc="9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2" dirty="0">
                <a:solidFill>
                  <a:srgbClr val="231F20"/>
                </a:solidFill>
                <a:latin typeface="Arial"/>
                <a:cs typeface="Arial"/>
              </a:rPr>
              <a:t>Ave./ Sidney</a:t>
            </a:r>
            <a:r>
              <a:rPr sz="364" spc="8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23" dirty="0">
                <a:solidFill>
                  <a:srgbClr val="231F2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  <a:p>
            <a:pPr marR="37535" algn="ctr">
              <a:spcBef>
                <a:spcPts val="375"/>
              </a:spcBef>
            </a:pPr>
            <a:r>
              <a:rPr sz="364" i="1" spc="48" dirty="0">
                <a:solidFill>
                  <a:srgbClr val="808080"/>
                </a:solidFill>
                <a:latin typeface="Arial"/>
                <a:cs typeface="Arial"/>
              </a:rPr>
              <a:t>Arsenal</a:t>
            </a:r>
            <a:r>
              <a:rPr sz="364" i="1" spc="91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364" i="1" spc="20" dirty="0">
                <a:solidFill>
                  <a:srgbClr val="80808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  <a:p>
            <a:pPr>
              <a:spcBef>
                <a:spcPts val="109"/>
              </a:spcBef>
            </a:pPr>
            <a:endParaRPr sz="364">
              <a:latin typeface="Arial"/>
              <a:cs typeface="Arial"/>
            </a:endParaRPr>
          </a:p>
          <a:p>
            <a:pPr marR="58036" algn="ctr">
              <a:spcBef>
                <a:spcPts val="2"/>
              </a:spcBef>
            </a:pPr>
            <a:r>
              <a:rPr sz="364" spc="52" dirty="0">
                <a:solidFill>
                  <a:srgbClr val="231F20"/>
                </a:solidFill>
                <a:latin typeface="Arial"/>
                <a:cs typeface="Arial"/>
              </a:rPr>
              <a:t>Cherokee</a:t>
            </a:r>
            <a:r>
              <a:rPr sz="364" spc="98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23" dirty="0">
                <a:solidFill>
                  <a:srgbClr val="231F2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</p:txBody>
      </p:sp>
      <p:sp>
        <p:nvSpPr>
          <p:cNvPr id="153" name="object 153"/>
          <p:cNvSpPr txBox="1"/>
          <p:nvPr/>
        </p:nvSpPr>
        <p:spPr>
          <a:xfrm>
            <a:off x="8232374" y="3251642"/>
            <a:ext cx="455371" cy="115130"/>
          </a:xfrm>
          <a:prstGeom prst="rect">
            <a:avLst/>
          </a:prstGeom>
        </p:spPr>
        <p:txBody>
          <a:bodyPr vert="horz" wrap="square" lIns="0" tIns="12417" rIns="0" bIns="0" rtlCol="0">
            <a:spAutoFit/>
          </a:bodyPr>
          <a:lstStyle/>
          <a:p>
            <a:pPr marR="2310" indent="92973">
              <a:lnSpc>
                <a:spcPts val="395"/>
              </a:lnSpc>
              <a:spcBef>
                <a:spcPts val="98"/>
              </a:spcBef>
            </a:pPr>
            <a:r>
              <a:rPr sz="364" spc="50" dirty="0">
                <a:solidFill>
                  <a:srgbClr val="231F20"/>
                </a:solidFill>
                <a:latin typeface="Arial"/>
                <a:cs typeface="Arial"/>
              </a:rPr>
              <a:t>Grand</a:t>
            </a:r>
            <a:r>
              <a:rPr sz="364" spc="8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9" dirty="0">
                <a:solidFill>
                  <a:srgbClr val="231F20"/>
                </a:solidFill>
                <a:latin typeface="Arial"/>
                <a:cs typeface="Arial"/>
              </a:rPr>
              <a:t>Blvd./ </a:t>
            </a:r>
            <a:r>
              <a:rPr sz="364" spc="57" dirty="0">
                <a:solidFill>
                  <a:srgbClr val="231F20"/>
                </a:solidFill>
                <a:latin typeface="Arial"/>
                <a:cs typeface="Arial"/>
              </a:rPr>
              <a:t>Fairground</a:t>
            </a:r>
            <a:r>
              <a:rPr sz="364" spc="10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34" dirty="0">
                <a:solidFill>
                  <a:srgbClr val="231F20"/>
                </a:solidFill>
                <a:latin typeface="Arial"/>
                <a:cs typeface="Arial"/>
              </a:rPr>
              <a:t>Park </a:t>
            </a:r>
            <a:endParaRPr sz="364">
              <a:latin typeface="Arial"/>
              <a:cs typeface="Arial"/>
            </a:endParaRPr>
          </a:p>
        </p:txBody>
      </p:sp>
      <p:sp>
        <p:nvSpPr>
          <p:cNvPr id="154" name="object 154"/>
          <p:cNvSpPr txBox="1"/>
          <p:nvPr/>
        </p:nvSpPr>
        <p:spPr>
          <a:xfrm>
            <a:off x="8874586" y="3270696"/>
            <a:ext cx="351996" cy="109007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>
              <a:lnSpc>
                <a:spcPts val="434"/>
              </a:lnSpc>
              <a:spcBef>
                <a:spcPts val="50"/>
              </a:spcBef>
            </a:pPr>
            <a:r>
              <a:rPr sz="364" i="1" spc="43" dirty="0">
                <a:solidFill>
                  <a:srgbClr val="808080"/>
                </a:solidFill>
                <a:latin typeface="Arial"/>
                <a:cs typeface="Arial"/>
              </a:rPr>
              <a:t>Palm</a:t>
            </a:r>
            <a:r>
              <a:rPr sz="364" i="1" spc="84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364" i="1" spc="45" dirty="0">
                <a:solidFill>
                  <a:srgbClr val="808080"/>
                </a:solidFill>
                <a:latin typeface="Arial"/>
                <a:cs typeface="Arial"/>
              </a:rPr>
              <a:t>St./ </a:t>
            </a:r>
            <a:endParaRPr sz="364">
              <a:latin typeface="Arial"/>
              <a:cs typeface="Arial"/>
            </a:endParaRPr>
          </a:p>
          <a:p>
            <a:pPr>
              <a:lnSpc>
                <a:spcPts val="434"/>
              </a:lnSpc>
            </a:pPr>
            <a:r>
              <a:rPr sz="364" i="1" spc="48" dirty="0">
                <a:solidFill>
                  <a:srgbClr val="808080"/>
                </a:solidFill>
                <a:latin typeface="Arial"/>
                <a:cs typeface="Arial"/>
              </a:rPr>
              <a:t>Salisbury</a:t>
            </a:r>
            <a:r>
              <a:rPr sz="364" i="1" spc="9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364" i="1" spc="20" dirty="0">
                <a:solidFill>
                  <a:srgbClr val="80808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</p:txBody>
      </p:sp>
      <p:sp>
        <p:nvSpPr>
          <p:cNvPr id="155" name="object 155"/>
          <p:cNvSpPr txBox="1"/>
          <p:nvPr/>
        </p:nvSpPr>
        <p:spPr>
          <a:xfrm>
            <a:off x="8238850" y="4046334"/>
            <a:ext cx="419854" cy="360198"/>
          </a:xfrm>
          <a:prstGeom prst="rect">
            <a:avLst/>
          </a:prstGeom>
        </p:spPr>
        <p:txBody>
          <a:bodyPr vert="horz" wrap="square" lIns="0" tIns="12417" rIns="0" bIns="0" rtlCol="0">
            <a:spAutoFit/>
          </a:bodyPr>
          <a:lstStyle/>
          <a:p>
            <a:pPr marL="100768" marR="2310" indent="-3754">
              <a:lnSpc>
                <a:spcPts val="395"/>
              </a:lnSpc>
              <a:spcBef>
                <a:spcPts val="98"/>
              </a:spcBef>
            </a:pPr>
            <a:r>
              <a:rPr sz="364" spc="57" dirty="0">
                <a:solidFill>
                  <a:srgbClr val="231F20"/>
                </a:solidFill>
                <a:latin typeface="Arial"/>
                <a:cs typeface="Arial"/>
              </a:rPr>
              <a:t>Scott</a:t>
            </a:r>
            <a:r>
              <a:rPr sz="364" spc="8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2" dirty="0">
                <a:solidFill>
                  <a:srgbClr val="231F20"/>
                </a:solidFill>
                <a:latin typeface="Arial"/>
                <a:cs typeface="Arial"/>
              </a:rPr>
              <a:t>Ave./ </a:t>
            </a:r>
            <a:r>
              <a:rPr sz="364" spc="57" dirty="0">
                <a:solidFill>
                  <a:srgbClr val="231F20"/>
                </a:solidFill>
                <a:latin typeface="Arial"/>
                <a:cs typeface="Arial"/>
              </a:rPr>
              <a:t>Ewing</a:t>
            </a:r>
            <a:r>
              <a:rPr sz="364" spc="9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34" dirty="0">
                <a:solidFill>
                  <a:srgbClr val="231F20"/>
                </a:solidFill>
                <a:latin typeface="Arial"/>
                <a:cs typeface="Arial"/>
              </a:rPr>
              <a:t>Yard</a:t>
            </a:r>
            <a:endParaRPr sz="364">
              <a:latin typeface="Arial"/>
              <a:cs typeface="Arial"/>
            </a:endParaRPr>
          </a:p>
          <a:p>
            <a:pPr marL="112606">
              <a:spcBef>
                <a:spcPts val="161"/>
              </a:spcBef>
            </a:pPr>
            <a:r>
              <a:rPr sz="364" spc="43" dirty="0">
                <a:solidFill>
                  <a:srgbClr val="231F20"/>
                </a:solidFill>
                <a:latin typeface="Arial"/>
                <a:cs typeface="Arial"/>
              </a:rPr>
              <a:t>Park</a:t>
            </a:r>
            <a:r>
              <a:rPr sz="364" spc="9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32" dirty="0">
                <a:solidFill>
                  <a:srgbClr val="231F20"/>
                </a:solidFill>
                <a:latin typeface="Arial"/>
                <a:cs typeface="Arial"/>
              </a:rPr>
              <a:t>Ave.</a:t>
            </a:r>
            <a:endParaRPr sz="364">
              <a:latin typeface="Arial"/>
              <a:cs typeface="Arial"/>
            </a:endParaRPr>
          </a:p>
          <a:p>
            <a:pPr>
              <a:spcBef>
                <a:spcPts val="382"/>
              </a:spcBef>
            </a:pPr>
            <a:endParaRPr sz="364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364" i="1" spc="41" dirty="0">
                <a:solidFill>
                  <a:srgbClr val="808080"/>
                </a:solidFill>
                <a:latin typeface="Arial"/>
                <a:cs typeface="Arial"/>
              </a:rPr>
              <a:t>Russell</a:t>
            </a:r>
            <a:r>
              <a:rPr sz="364" i="1" spc="82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364" i="1" spc="41" dirty="0">
                <a:solidFill>
                  <a:srgbClr val="808080"/>
                </a:solidFill>
                <a:latin typeface="Arial"/>
                <a:cs typeface="Arial"/>
              </a:rPr>
              <a:t>Blvd. </a:t>
            </a:r>
            <a:endParaRPr sz="364">
              <a:latin typeface="Arial"/>
              <a:cs typeface="Arial"/>
            </a:endParaRPr>
          </a:p>
        </p:txBody>
      </p:sp>
      <p:sp>
        <p:nvSpPr>
          <p:cNvPr id="156" name="object 156"/>
          <p:cNvSpPr txBox="1"/>
          <p:nvPr/>
        </p:nvSpPr>
        <p:spPr>
          <a:xfrm>
            <a:off x="8406068" y="3885547"/>
            <a:ext cx="290202" cy="62456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>
              <a:spcBef>
                <a:spcPts val="50"/>
              </a:spcBef>
            </a:pPr>
            <a:r>
              <a:rPr sz="364" spc="55" dirty="0">
                <a:solidFill>
                  <a:srgbClr val="231F20"/>
                </a:solidFill>
                <a:latin typeface="Arial"/>
                <a:cs typeface="Arial"/>
              </a:rPr>
              <a:t>Market</a:t>
            </a:r>
            <a:r>
              <a:rPr sz="364" spc="9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23" dirty="0">
                <a:solidFill>
                  <a:srgbClr val="231F2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</p:txBody>
      </p:sp>
      <p:sp>
        <p:nvSpPr>
          <p:cNvPr id="157" name="object 157"/>
          <p:cNvSpPr txBox="1"/>
          <p:nvPr/>
        </p:nvSpPr>
        <p:spPr>
          <a:xfrm>
            <a:off x="8390674" y="3414073"/>
            <a:ext cx="383181" cy="62456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>
              <a:spcBef>
                <a:spcPts val="50"/>
              </a:spcBef>
            </a:pPr>
            <a:r>
              <a:rPr sz="364" spc="34" dirty="0">
                <a:solidFill>
                  <a:srgbClr val="231F20"/>
                </a:solidFill>
                <a:latin typeface="Arial"/>
                <a:cs typeface="Arial"/>
              </a:rPr>
              <a:t>St.</a:t>
            </a:r>
            <a:r>
              <a:rPr sz="364" spc="8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0" dirty="0">
                <a:solidFill>
                  <a:srgbClr val="231F20"/>
                </a:solidFill>
                <a:latin typeface="Arial"/>
                <a:cs typeface="Arial"/>
              </a:rPr>
              <a:t>Louis</a:t>
            </a:r>
            <a:r>
              <a:rPr sz="364" spc="8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32" dirty="0">
                <a:solidFill>
                  <a:srgbClr val="231F20"/>
                </a:solidFill>
                <a:latin typeface="Arial"/>
                <a:cs typeface="Arial"/>
              </a:rPr>
              <a:t>Ave.</a:t>
            </a:r>
            <a:endParaRPr sz="364">
              <a:latin typeface="Arial"/>
              <a:cs typeface="Arial"/>
            </a:endParaRPr>
          </a:p>
        </p:txBody>
      </p:sp>
      <p:sp>
        <p:nvSpPr>
          <p:cNvPr id="158" name="object 158"/>
          <p:cNvSpPr txBox="1"/>
          <p:nvPr/>
        </p:nvSpPr>
        <p:spPr>
          <a:xfrm>
            <a:off x="8844602" y="3527628"/>
            <a:ext cx="116947" cy="56505"/>
          </a:xfrm>
          <a:prstGeom prst="rect">
            <a:avLst/>
          </a:prstGeom>
        </p:spPr>
        <p:txBody>
          <a:bodyPr vert="horz" wrap="square" lIns="0" tIns="7508" rIns="0" bIns="0" rtlCol="0">
            <a:spAutoFit/>
          </a:bodyPr>
          <a:lstStyle/>
          <a:p>
            <a:pPr>
              <a:spcBef>
                <a:spcPts val="59"/>
              </a:spcBef>
            </a:pPr>
            <a:r>
              <a:rPr sz="318" i="1" spc="36" dirty="0">
                <a:solidFill>
                  <a:srgbClr val="231F20"/>
                </a:solidFill>
                <a:latin typeface="Arial"/>
                <a:cs typeface="Arial"/>
              </a:rPr>
              <a:t>NGA </a:t>
            </a:r>
            <a:endParaRPr sz="318">
              <a:latin typeface="Arial"/>
              <a:cs typeface="Arial"/>
            </a:endParaRPr>
          </a:p>
        </p:txBody>
      </p:sp>
      <p:sp>
        <p:nvSpPr>
          <p:cNvPr id="159" name="object 159"/>
          <p:cNvSpPr txBox="1"/>
          <p:nvPr/>
        </p:nvSpPr>
        <p:spPr>
          <a:xfrm>
            <a:off x="8314364" y="3586195"/>
            <a:ext cx="431404" cy="256227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 marR="6640" algn="r">
              <a:spcBef>
                <a:spcPts val="50"/>
              </a:spcBef>
            </a:pPr>
            <a:r>
              <a:rPr sz="364" spc="32" dirty="0">
                <a:solidFill>
                  <a:srgbClr val="231F20"/>
                </a:solidFill>
                <a:latin typeface="Arial"/>
                <a:cs typeface="Arial"/>
              </a:rPr>
              <a:t>Cass</a:t>
            </a:r>
            <a:r>
              <a:rPr sz="364" spc="8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32" dirty="0">
                <a:solidFill>
                  <a:srgbClr val="231F20"/>
                </a:solidFill>
                <a:latin typeface="Arial"/>
                <a:cs typeface="Arial"/>
              </a:rPr>
              <a:t>Ave.</a:t>
            </a:r>
            <a:endParaRPr sz="364">
              <a:latin typeface="Arial"/>
              <a:cs typeface="Arial"/>
            </a:endParaRPr>
          </a:p>
          <a:p>
            <a:pPr>
              <a:spcBef>
                <a:spcPts val="161"/>
              </a:spcBef>
            </a:pPr>
            <a:endParaRPr sz="364">
              <a:latin typeface="Arial"/>
              <a:cs typeface="Arial"/>
            </a:endParaRPr>
          </a:p>
          <a:p>
            <a:pPr marR="2310" indent="150142" algn="r">
              <a:spcBef>
                <a:spcPts val="2"/>
              </a:spcBef>
            </a:pPr>
            <a:r>
              <a:rPr sz="364" spc="30" dirty="0">
                <a:solidFill>
                  <a:srgbClr val="231F20"/>
                </a:solidFill>
                <a:latin typeface="Arial"/>
                <a:cs typeface="Arial"/>
              </a:rPr>
              <a:t>Dr.</a:t>
            </a:r>
            <a:r>
              <a:rPr sz="364" spc="8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2" dirty="0">
                <a:solidFill>
                  <a:srgbClr val="231F20"/>
                </a:solidFill>
                <a:latin typeface="Arial"/>
                <a:cs typeface="Arial"/>
              </a:rPr>
              <a:t>Martin </a:t>
            </a:r>
            <a:r>
              <a:rPr sz="364" spc="57" dirty="0">
                <a:solidFill>
                  <a:srgbClr val="231F20"/>
                </a:solidFill>
                <a:latin typeface="Arial"/>
                <a:cs typeface="Arial"/>
              </a:rPr>
              <a:t>Luther</a:t>
            </a:r>
            <a:r>
              <a:rPr sz="364" spc="9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5" dirty="0">
                <a:solidFill>
                  <a:srgbClr val="231F20"/>
                </a:solidFill>
                <a:latin typeface="Arial"/>
                <a:cs typeface="Arial"/>
              </a:rPr>
              <a:t>King</a:t>
            </a:r>
            <a:r>
              <a:rPr sz="364" spc="9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18" dirty="0">
                <a:solidFill>
                  <a:srgbClr val="231F20"/>
                </a:solidFill>
                <a:latin typeface="Arial"/>
                <a:cs typeface="Arial"/>
              </a:rPr>
              <a:t>Dr.</a:t>
            </a:r>
            <a:endParaRPr sz="364">
              <a:latin typeface="Arial"/>
              <a:cs typeface="Arial"/>
            </a:endParaRPr>
          </a:p>
        </p:txBody>
      </p:sp>
      <p:grpSp>
        <p:nvGrpSpPr>
          <p:cNvPr id="160" name="object 160"/>
          <p:cNvGrpSpPr/>
          <p:nvPr/>
        </p:nvGrpSpPr>
        <p:grpSpPr>
          <a:xfrm>
            <a:off x="8498240" y="2855147"/>
            <a:ext cx="892839" cy="2440293"/>
            <a:chOff x="15334753" y="6278680"/>
            <a:chExt cx="1963420" cy="5366385"/>
          </a:xfrm>
        </p:grpSpPr>
        <p:sp>
          <p:nvSpPr>
            <p:cNvPr id="161" name="object 161"/>
            <p:cNvSpPr/>
            <p:nvPr/>
          </p:nvSpPr>
          <p:spPr>
            <a:xfrm>
              <a:off x="15350311" y="6294238"/>
              <a:ext cx="1932305" cy="5335270"/>
            </a:xfrm>
            <a:custGeom>
              <a:avLst/>
              <a:gdLst/>
              <a:ahLst/>
              <a:cxnLst/>
              <a:rect l="l" t="t" r="r" b="b"/>
              <a:pathLst>
                <a:path w="1932305" h="5335270">
                  <a:moveTo>
                    <a:pt x="0" y="5334832"/>
                  </a:moveTo>
                  <a:lnTo>
                    <a:pt x="184632" y="5044006"/>
                  </a:lnTo>
                  <a:lnTo>
                    <a:pt x="258941" y="4978668"/>
                  </a:lnTo>
                  <a:lnTo>
                    <a:pt x="471611" y="4859516"/>
                  </a:lnTo>
                  <a:lnTo>
                    <a:pt x="707353" y="4622497"/>
                  </a:lnTo>
                  <a:lnTo>
                    <a:pt x="1005871" y="4385478"/>
                  </a:lnTo>
                  <a:lnTo>
                    <a:pt x="1251853" y="4104900"/>
                  </a:lnTo>
                  <a:lnTo>
                    <a:pt x="1406878" y="3887099"/>
                  </a:lnTo>
                  <a:lnTo>
                    <a:pt x="1679770" y="3283662"/>
                  </a:lnTo>
                  <a:lnTo>
                    <a:pt x="1783543" y="2873685"/>
                  </a:lnTo>
                  <a:lnTo>
                    <a:pt x="1868099" y="2527769"/>
                  </a:lnTo>
                  <a:lnTo>
                    <a:pt x="1900133" y="2374021"/>
                  </a:lnTo>
                  <a:lnTo>
                    <a:pt x="1927036" y="2099852"/>
                  </a:lnTo>
                  <a:lnTo>
                    <a:pt x="1932160" y="1780839"/>
                  </a:lnTo>
                  <a:lnTo>
                    <a:pt x="1854005" y="1295269"/>
                  </a:lnTo>
                  <a:lnTo>
                    <a:pt x="1795075" y="900670"/>
                  </a:lnTo>
                  <a:lnTo>
                    <a:pt x="1752801" y="698240"/>
                  </a:lnTo>
                  <a:lnTo>
                    <a:pt x="1610585" y="252390"/>
                  </a:lnTo>
                  <a:lnTo>
                    <a:pt x="1474444" y="0"/>
                  </a:lnTo>
                </a:path>
              </a:pathLst>
            </a:custGeom>
            <a:ln w="30958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162" name="object 162"/>
            <p:cNvSpPr/>
            <p:nvPr/>
          </p:nvSpPr>
          <p:spPr>
            <a:xfrm>
              <a:off x="15367200" y="6294237"/>
              <a:ext cx="1915795" cy="5308600"/>
            </a:xfrm>
            <a:custGeom>
              <a:avLst/>
              <a:gdLst/>
              <a:ahLst/>
              <a:cxnLst/>
              <a:rect l="l" t="t" r="r" b="b"/>
              <a:pathLst>
                <a:path w="1915794" h="5308600">
                  <a:moveTo>
                    <a:pt x="0" y="5308229"/>
                  </a:moveTo>
                  <a:lnTo>
                    <a:pt x="167743" y="5044007"/>
                  </a:lnTo>
                  <a:lnTo>
                    <a:pt x="242051" y="4978669"/>
                  </a:lnTo>
                  <a:lnTo>
                    <a:pt x="454729" y="4859517"/>
                  </a:lnTo>
                  <a:lnTo>
                    <a:pt x="690464" y="4622498"/>
                  </a:lnTo>
                  <a:lnTo>
                    <a:pt x="988982" y="4385479"/>
                  </a:lnTo>
                  <a:lnTo>
                    <a:pt x="1234964" y="4104901"/>
                  </a:lnTo>
                  <a:lnTo>
                    <a:pt x="1389989" y="3887100"/>
                  </a:lnTo>
                  <a:lnTo>
                    <a:pt x="1662881" y="3283663"/>
                  </a:lnTo>
                  <a:lnTo>
                    <a:pt x="1766654" y="2873686"/>
                  </a:lnTo>
                  <a:lnTo>
                    <a:pt x="1851217" y="2527769"/>
                  </a:lnTo>
                  <a:lnTo>
                    <a:pt x="1883244" y="2374029"/>
                  </a:lnTo>
                  <a:lnTo>
                    <a:pt x="1910147" y="2099852"/>
                  </a:lnTo>
                  <a:lnTo>
                    <a:pt x="1915271" y="1780839"/>
                  </a:lnTo>
                  <a:lnTo>
                    <a:pt x="1837123" y="1295269"/>
                  </a:lnTo>
                  <a:lnTo>
                    <a:pt x="1778186" y="900664"/>
                  </a:lnTo>
                  <a:lnTo>
                    <a:pt x="1735912" y="698241"/>
                  </a:lnTo>
                  <a:lnTo>
                    <a:pt x="1593696" y="252390"/>
                  </a:lnTo>
                  <a:lnTo>
                    <a:pt x="1457555" y="0"/>
                  </a:lnTo>
                </a:path>
              </a:pathLst>
            </a:custGeom>
            <a:ln w="12900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pic>
          <p:nvPicPr>
            <p:cNvPr id="163" name="object 16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6028263" y="7290540"/>
              <a:ext cx="91152" cy="128952"/>
            </a:xfrm>
            <a:prstGeom prst="rect">
              <a:avLst/>
            </a:prstGeom>
          </p:spPr>
        </p:pic>
      </p:grpSp>
      <p:sp>
        <p:nvSpPr>
          <p:cNvPr id="164" name="object 164"/>
          <p:cNvSpPr txBox="1"/>
          <p:nvPr/>
        </p:nvSpPr>
        <p:spPr>
          <a:xfrm>
            <a:off x="8090126" y="5165913"/>
            <a:ext cx="308105" cy="68215"/>
          </a:xfrm>
          <a:prstGeom prst="rect">
            <a:avLst/>
          </a:prstGeom>
        </p:spPr>
        <p:txBody>
          <a:bodyPr vert="horz" wrap="square" lIns="0" tIns="5198" rIns="0" bIns="0" rtlCol="0">
            <a:spAutoFit/>
          </a:bodyPr>
          <a:lstStyle/>
          <a:p>
            <a:pPr>
              <a:spcBef>
                <a:spcPts val="41"/>
              </a:spcBef>
            </a:pPr>
            <a:r>
              <a:rPr sz="409" spc="32" dirty="0">
                <a:solidFill>
                  <a:srgbClr val="666666"/>
                </a:solidFill>
                <a:latin typeface="Arial"/>
                <a:cs typeface="Arial"/>
              </a:rPr>
              <a:t>MISSOURI </a:t>
            </a:r>
            <a:endParaRPr sz="409">
              <a:latin typeface="Arial"/>
              <a:cs typeface="Arial"/>
            </a:endParaRPr>
          </a:p>
        </p:txBody>
      </p:sp>
      <p:sp>
        <p:nvSpPr>
          <p:cNvPr id="165" name="object 165"/>
          <p:cNvSpPr txBox="1"/>
          <p:nvPr/>
        </p:nvSpPr>
        <p:spPr>
          <a:xfrm>
            <a:off x="8604309" y="5165913"/>
            <a:ext cx="274031" cy="68215"/>
          </a:xfrm>
          <a:prstGeom prst="rect">
            <a:avLst/>
          </a:prstGeom>
        </p:spPr>
        <p:txBody>
          <a:bodyPr vert="horz" wrap="square" lIns="0" tIns="5198" rIns="0" bIns="0" rtlCol="0">
            <a:spAutoFit/>
          </a:bodyPr>
          <a:lstStyle/>
          <a:p>
            <a:pPr>
              <a:spcBef>
                <a:spcPts val="41"/>
              </a:spcBef>
            </a:pPr>
            <a:r>
              <a:rPr sz="409" spc="41" dirty="0">
                <a:solidFill>
                  <a:srgbClr val="666666"/>
                </a:solidFill>
                <a:latin typeface="Arial"/>
                <a:cs typeface="Arial"/>
              </a:rPr>
              <a:t>ILLINOIS </a:t>
            </a:r>
            <a:endParaRPr sz="409">
              <a:latin typeface="Arial"/>
              <a:cs typeface="Arial"/>
            </a:endParaRPr>
          </a:p>
        </p:txBody>
      </p:sp>
      <p:pic>
        <p:nvPicPr>
          <p:cNvPr id="166" name="object 166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718592" y="4757706"/>
            <a:ext cx="96509" cy="100048"/>
          </a:xfrm>
          <a:prstGeom prst="rect">
            <a:avLst/>
          </a:prstGeom>
        </p:spPr>
      </p:pic>
      <p:sp>
        <p:nvSpPr>
          <p:cNvPr id="167" name="object 167"/>
          <p:cNvSpPr txBox="1"/>
          <p:nvPr/>
        </p:nvSpPr>
        <p:spPr>
          <a:xfrm>
            <a:off x="8738427" y="4776073"/>
            <a:ext cx="63238" cy="61581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>
              <a:spcBef>
                <a:spcPts val="43"/>
              </a:spcBef>
            </a:pPr>
            <a:r>
              <a:rPr sz="364" spc="-11" dirty="0">
                <a:solidFill>
                  <a:srgbClr val="FFFFFF"/>
                </a:solidFill>
                <a:latin typeface="Arial"/>
                <a:cs typeface="Arial"/>
              </a:rPr>
              <a:t>55</a:t>
            </a:r>
            <a:endParaRPr sz="364">
              <a:latin typeface="Arial"/>
              <a:cs typeface="Arial"/>
            </a:endParaRPr>
          </a:p>
        </p:txBody>
      </p:sp>
      <p:pic>
        <p:nvPicPr>
          <p:cNvPr id="168" name="object 168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108975" y="4177303"/>
            <a:ext cx="96512" cy="100048"/>
          </a:xfrm>
          <a:prstGeom prst="rect">
            <a:avLst/>
          </a:prstGeom>
        </p:spPr>
      </p:pic>
      <p:sp>
        <p:nvSpPr>
          <p:cNvPr id="169" name="object 169"/>
          <p:cNvSpPr txBox="1"/>
          <p:nvPr/>
        </p:nvSpPr>
        <p:spPr>
          <a:xfrm>
            <a:off x="8125820" y="4195670"/>
            <a:ext cx="68724" cy="61581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>
              <a:spcBef>
                <a:spcPts val="43"/>
              </a:spcBef>
            </a:pPr>
            <a:r>
              <a:rPr sz="364" spc="30" dirty="0">
                <a:solidFill>
                  <a:srgbClr val="FFFFFF"/>
                </a:solidFill>
                <a:latin typeface="Arial"/>
                <a:cs typeface="Arial"/>
              </a:rPr>
              <a:t>44</a:t>
            </a:r>
            <a:endParaRPr sz="364">
              <a:latin typeface="Arial"/>
              <a:cs typeface="Arial"/>
            </a:endParaRPr>
          </a:p>
        </p:txBody>
      </p:sp>
      <p:pic>
        <p:nvPicPr>
          <p:cNvPr id="170" name="object 17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067081" y="3883668"/>
            <a:ext cx="96509" cy="100048"/>
          </a:xfrm>
          <a:prstGeom prst="rect">
            <a:avLst/>
          </a:prstGeom>
        </p:spPr>
      </p:pic>
      <p:sp>
        <p:nvSpPr>
          <p:cNvPr id="171" name="object 171"/>
          <p:cNvSpPr txBox="1"/>
          <p:nvPr/>
        </p:nvSpPr>
        <p:spPr>
          <a:xfrm>
            <a:off x="8084522" y="3902035"/>
            <a:ext cx="67569" cy="61581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>
              <a:spcBef>
                <a:spcPts val="43"/>
              </a:spcBef>
            </a:pPr>
            <a:r>
              <a:rPr sz="364" spc="25" dirty="0">
                <a:solidFill>
                  <a:srgbClr val="FFFFFF"/>
                </a:solidFill>
                <a:latin typeface="Arial"/>
                <a:cs typeface="Arial"/>
              </a:rPr>
              <a:t>64</a:t>
            </a:r>
            <a:endParaRPr sz="364">
              <a:latin typeface="Arial"/>
              <a:cs typeface="Arial"/>
            </a:endParaRPr>
          </a:p>
        </p:txBody>
      </p:sp>
      <p:pic>
        <p:nvPicPr>
          <p:cNvPr id="172" name="object 17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955451" y="3084174"/>
            <a:ext cx="96512" cy="100048"/>
          </a:xfrm>
          <a:prstGeom prst="rect">
            <a:avLst/>
          </a:prstGeom>
        </p:spPr>
      </p:pic>
      <p:sp>
        <p:nvSpPr>
          <p:cNvPr id="173" name="object 173"/>
          <p:cNvSpPr txBox="1"/>
          <p:nvPr/>
        </p:nvSpPr>
        <p:spPr>
          <a:xfrm>
            <a:off x="8973471" y="3102540"/>
            <a:ext cx="65548" cy="61581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>
              <a:spcBef>
                <a:spcPts val="43"/>
              </a:spcBef>
            </a:pPr>
            <a:r>
              <a:rPr sz="364" spc="16" dirty="0">
                <a:solidFill>
                  <a:srgbClr val="FFFFFF"/>
                </a:solidFill>
                <a:latin typeface="Arial"/>
                <a:cs typeface="Arial"/>
              </a:rPr>
              <a:t>70</a:t>
            </a:r>
            <a:endParaRPr sz="364">
              <a:latin typeface="Arial"/>
              <a:cs typeface="Arial"/>
            </a:endParaRPr>
          </a:p>
        </p:txBody>
      </p:sp>
      <p:sp>
        <p:nvSpPr>
          <p:cNvPr id="174" name="object 174"/>
          <p:cNvSpPr txBox="1"/>
          <p:nvPr/>
        </p:nvSpPr>
        <p:spPr>
          <a:xfrm rot="16740000">
            <a:off x="8485925" y="4645496"/>
            <a:ext cx="301576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227" spc="32" dirty="0">
                <a:solidFill>
                  <a:srgbClr val="808080"/>
                </a:solidFill>
                <a:latin typeface="Arial"/>
                <a:cs typeface="Arial"/>
              </a:rPr>
              <a:t>JEFFERSON</a:t>
            </a:r>
            <a:r>
              <a:rPr sz="227" spc="59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341" spc="24" baseline="5555" dirty="0">
                <a:solidFill>
                  <a:srgbClr val="808080"/>
                </a:solidFill>
                <a:latin typeface="Arial"/>
                <a:cs typeface="Arial"/>
              </a:rPr>
              <a:t>AVE</a:t>
            </a:r>
            <a:endParaRPr sz="341" baseline="5555">
              <a:latin typeface="Arial"/>
              <a:cs typeface="Arial"/>
            </a:endParaRPr>
          </a:p>
        </p:txBody>
      </p:sp>
      <p:sp>
        <p:nvSpPr>
          <p:cNvPr id="175" name="object 175"/>
          <p:cNvSpPr txBox="1"/>
          <p:nvPr/>
        </p:nvSpPr>
        <p:spPr>
          <a:xfrm rot="18960000">
            <a:off x="7753872" y="4953142"/>
            <a:ext cx="249638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227" spc="27" dirty="0">
                <a:solidFill>
                  <a:srgbClr val="999999"/>
                </a:solidFill>
                <a:latin typeface="Arial"/>
                <a:cs typeface="Arial"/>
              </a:rPr>
              <a:t>GRAV</a:t>
            </a:r>
            <a:r>
              <a:rPr sz="341" spc="40" baseline="5555" dirty="0">
                <a:solidFill>
                  <a:srgbClr val="999999"/>
                </a:solidFill>
                <a:latin typeface="Arial"/>
                <a:cs typeface="Arial"/>
              </a:rPr>
              <a:t>OIS</a:t>
            </a:r>
            <a:r>
              <a:rPr sz="341" spc="78" baseline="55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341" spc="24" baseline="5555" dirty="0">
                <a:solidFill>
                  <a:srgbClr val="999999"/>
                </a:solidFill>
                <a:latin typeface="Arial"/>
                <a:cs typeface="Arial"/>
              </a:rPr>
              <a:t>AVE</a:t>
            </a:r>
            <a:endParaRPr sz="341" baseline="5555">
              <a:latin typeface="Arial"/>
              <a:cs typeface="Arial"/>
            </a:endParaRPr>
          </a:p>
        </p:txBody>
      </p:sp>
      <p:sp>
        <p:nvSpPr>
          <p:cNvPr id="176" name="object 176"/>
          <p:cNvSpPr txBox="1"/>
          <p:nvPr/>
        </p:nvSpPr>
        <p:spPr>
          <a:xfrm rot="16740000">
            <a:off x="7594276" y="4509750"/>
            <a:ext cx="394765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227" spc="32" dirty="0">
                <a:solidFill>
                  <a:srgbClr val="999999"/>
                </a:solidFill>
                <a:latin typeface="Arial"/>
                <a:cs typeface="Arial"/>
              </a:rPr>
              <a:t>KINGSHIG</a:t>
            </a:r>
            <a:r>
              <a:rPr sz="341" spc="47" baseline="5555" dirty="0">
                <a:solidFill>
                  <a:srgbClr val="999999"/>
                </a:solidFill>
                <a:latin typeface="Arial"/>
                <a:cs typeface="Arial"/>
              </a:rPr>
              <a:t>HWAY</a:t>
            </a:r>
            <a:r>
              <a:rPr sz="341" spc="89" baseline="55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341" spc="30" baseline="5555" dirty="0">
                <a:solidFill>
                  <a:srgbClr val="999999"/>
                </a:solidFill>
                <a:latin typeface="Arial"/>
                <a:cs typeface="Arial"/>
              </a:rPr>
              <a:t>BLVD</a:t>
            </a:r>
            <a:endParaRPr sz="341" baseline="5555">
              <a:latin typeface="Arial"/>
              <a:cs typeface="Arial"/>
            </a:endParaRPr>
          </a:p>
        </p:txBody>
      </p:sp>
      <p:sp>
        <p:nvSpPr>
          <p:cNvPr id="177" name="object 177"/>
          <p:cNvSpPr txBox="1"/>
          <p:nvPr/>
        </p:nvSpPr>
        <p:spPr>
          <a:xfrm rot="1680000">
            <a:off x="8124340" y="3014847"/>
            <a:ext cx="410601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341" spc="55" baseline="5555" dirty="0">
                <a:solidFill>
                  <a:srgbClr val="999999"/>
                </a:solidFill>
                <a:latin typeface="Arial"/>
                <a:cs typeface="Arial"/>
              </a:rPr>
              <a:t>NAT</a:t>
            </a:r>
            <a:r>
              <a:rPr sz="227" spc="36" dirty="0">
                <a:solidFill>
                  <a:srgbClr val="999999"/>
                </a:solidFill>
                <a:latin typeface="Arial"/>
                <a:cs typeface="Arial"/>
              </a:rPr>
              <a:t>URAL</a:t>
            </a:r>
            <a:r>
              <a:rPr sz="227" spc="61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27" dirty="0">
                <a:solidFill>
                  <a:srgbClr val="999999"/>
                </a:solidFill>
                <a:latin typeface="Arial"/>
                <a:cs typeface="Arial"/>
              </a:rPr>
              <a:t>BRIDGE</a:t>
            </a:r>
            <a:r>
              <a:rPr sz="227" spc="64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16" dirty="0">
                <a:solidFill>
                  <a:srgbClr val="999999"/>
                </a:solidFill>
                <a:latin typeface="Arial"/>
                <a:cs typeface="Arial"/>
              </a:rPr>
              <a:t>AVE</a:t>
            </a:r>
            <a:endParaRPr sz="227">
              <a:latin typeface="Arial"/>
              <a:cs typeface="Arial"/>
            </a:endParaRPr>
          </a:p>
        </p:txBody>
      </p:sp>
      <p:sp>
        <p:nvSpPr>
          <p:cNvPr id="178" name="object 178"/>
          <p:cNvSpPr txBox="1"/>
          <p:nvPr/>
        </p:nvSpPr>
        <p:spPr>
          <a:xfrm rot="840000">
            <a:off x="7891116" y="3756032"/>
            <a:ext cx="340381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341" spc="44" baseline="5555" dirty="0">
                <a:solidFill>
                  <a:srgbClr val="999999"/>
                </a:solidFill>
                <a:latin typeface="Arial"/>
                <a:cs typeface="Arial"/>
              </a:rPr>
              <a:t>FORE</a:t>
            </a:r>
            <a:r>
              <a:rPr sz="227" spc="30" dirty="0">
                <a:solidFill>
                  <a:srgbClr val="999999"/>
                </a:solidFill>
                <a:latin typeface="Arial"/>
                <a:cs typeface="Arial"/>
              </a:rPr>
              <a:t>ST</a:t>
            </a:r>
            <a:r>
              <a:rPr sz="227" spc="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27" dirty="0">
                <a:solidFill>
                  <a:srgbClr val="999999"/>
                </a:solidFill>
                <a:latin typeface="Arial"/>
                <a:cs typeface="Arial"/>
              </a:rPr>
              <a:t>PARK</a:t>
            </a:r>
            <a:r>
              <a:rPr sz="227" spc="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16" dirty="0">
                <a:solidFill>
                  <a:srgbClr val="999999"/>
                </a:solidFill>
                <a:latin typeface="Arial"/>
                <a:cs typeface="Arial"/>
              </a:rPr>
              <a:t>AVE</a:t>
            </a:r>
            <a:endParaRPr sz="227">
              <a:latin typeface="Arial"/>
              <a:cs typeface="Arial"/>
            </a:endParaRPr>
          </a:p>
        </p:txBody>
      </p:sp>
      <p:sp>
        <p:nvSpPr>
          <p:cNvPr id="179" name="object 179"/>
          <p:cNvSpPr txBox="1"/>
          <p:nvPr/>
        </p:nvSpPr>
        <p:spPr>
          <a:xfrm rot="780000">
            <a:off x="8169221" y="3989069"/>
            <a:ext cx="403690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341" spc="55" baseline="11111" dirty="0">
                <a:solidFill>
                  <a:srgbClr val="999999"/>
                </a:solidFill>
                <a:latin typeface="Arial"/>
                <a:cs typeface="Arial"/>
              </a:rPr>
              <a:t>Scott</a:t>
            </a:r>
            <a:r>
              <a:rPr sz="341" spc="95" baseline="11111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341" spc="55" baseline="11111" dirty="0">
                <a:solidFill>
                  <a:srgbClr val="999999"/>
                </a:solidFill>
                <a:latin typeface="Arial"/>
                <a:cs typeface="Arial"/>
              </a:rPr>
              <a:t>A</a:t>
            </a:r>
            <a:r>
              <a:rPr sz="341" spc="55" baseline="5555" dirty="0">
                <a:solidFill>
                  <a:srgbClr val="999999"/>
                </a:solidFill>
                <a:latin typeface="Arial"/>
                <a:cs typeface="Arial"/>
              </a:rPr>
              <a:t>ve./Ewing</a:t>
            </a:r>
            <a:r>
              <a:rPr sz="341" spc="99" baseline="55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20" dirty="0">
                <a:solidFill>
                  <a:srgbClr val="999999"/>
                </a:solidFill>
                <a:latin typeface="Arial"/>
                <a:cs typeface="Arial"/>
              </a:rPr>
              <a:t>Yard</a:t>
            </a:r>
            <a:endParaRPr sz="227">
              <a:latin typeface="Arial"/>
              <a:cs typeface="Arial"/>
            </a:endParaRPr>
          </a:p>
        </p:txBody>
      </p:sp>
      <p:sp>
        <p:nvSpPr>
          <p:cNvPr id="180" name="object 180"/>
          <p:cNvSpPr txBox="1"/>
          <p:nvPr/>
        </p:nvSpPr>
        <p:spPr>
          <a:xfrm rot="720000">
            <a:off x="8748074" y="3980714"/>
            <a:ext cx="286930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341" spc="44" baseline="5555" dirty="0">
                <a:solidFill>
                  <a:srgbClr val="999999"/>
                </a:solidFill>
                <a:latin typeface="Arial"/>
                <a:cs typeface="Arial"/>
              </a:rPr>
              <a:t>Transfer</a:t>
            </a:r>
            <a:r>
              <a:rPr sz="341" spc="89" baseline="55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341" spc="44" baseline="5555" dirty="0">
                <a:solidFill>
                  <a:srgbClr val="999999"/>
                </a:solidFill>
                <a:latin typeface="Arial"/>
                <a:cs typeface="Arial"/>
              </a:rPr>
              <a:t>S</a:t>
            </a:r>
            <a:r>
              <a:rPr sz="227" spc="30" dirty="0">
                <a:solidFill>
                  <a:srgbClr val="999999"/>
                </a:solidFill>
                <a:latin typeface="Arial"/>
                <a:cs typeface="Arial"/>
              </a:rPr>
              <a:t>tation</a:t>
            </a:r>
            <a:endParaRPr sz="227">
              <a:latin typeface="Arial"/>
              <a:cs typeface="Arial"/>
            </a:endParaRPr>
          </a:p>
        </p:txBody>
      </p:sp>
      <p:sp>
        <p:nvSpPr>
          <p:cNvPr id="181" name="object 181"/>
          <p:cNvSpPr txBox="1"/>
          <p:nvPr/>
        </p:nvSpPr>
        <p:spPr>
          <a:xfrm>
            <a:off x="9396197" y="3975374"/>
            <a:ext cx="208194" cy="88820"/>
          </a:xfrm>
          <a:prstGeom prst="rect">
            <a:avLst/>
          </a:prstGeom>
        </p:spPr>
        <p:txBody>
          <a:bodyPr vert="horz" wrap="square" lIns="0" tIns="4331" rIns="0" bIns="0" rtlCol="0">
            <a:spAutoFit/>
          </a:bodyPr>
          <a:lstStyle/>
          <a:p>
            <a:pPr marL="54860" marR="2310" indent="-55148">
              <a:lnSpc>
                <a:spcPct val="104400"/>
              </a:lnSpc>
              <a:spcBef>
                <a:spcPts val="34"/>
              </a:spcBef>
            </a:pPr>
            <a:r>
              <a:rPr sz="273" i="1" spc="36" dirty="0">
                <a:solidFill>
                  <a:srgbClr val="808080"/>
                </a:solidFill>
                <a:latin typeface="Arial"/>
                <a:cs typeface="Arial"/>
              </a:rPr>
              <a:t>MetroLink </a:t>
            </a:r>
            <a:r>
              <a:rPr sz="273" i="1" spc="41" dirty="0">
                <a:solidFill>
                  <a:srgbClr val="808080"/>
                </a:solidFill>
                <a:latin typeface="Arial"/>
                <a:cs typeface="Arial"/>
              </a:rPr>
              <a:t>to</a:t>
            </a:r>
            <a:r>
              <a:rPr sz="273" i="1" spc="59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73" i="1" spc="11" dirty="0">
                <a:solidFill>
                  <a:srgbClr val="808080"/>
                </a:solidFill>
                <a:latin typeface="Arial"/>
                <a:cs typeface="Arial"/>
              </a:rPr>
              <a:t>IL</a:t>
            </a:r>
            <a:r>
              <a:rPr sz="273" i="1" spc="227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endParaRPr sz="273">
              <a:latin typeface="Arial"/>
              <a:cs typeface="Arial"/>
            </a:endParaRPr>
          </a:p>
        </p:txBody>
      </p:sp>
      <p:grpSp>
        <p:nvGrpSpPr>
          <p:cNvPr id="182" name="object 182"/>
          <p:cNvGrpSpPr/>
          <p:nvPr/>
        </p:nvGrpSpPr>
        <p:grpSpPr>
          <a:xfrm>
            <a:off x="8568136" y="3978634"/>
            <a:ext cx="993616" cy="1244547"/>
            <a:chOff x="15488460" y="8749312"/>
            <a:chExt cx="2185035" cy="2736850"/>
          </a:xfrm>
        </p:grpSpPr>
        <p:sp>
          <p:nvSpPr>
            <p:cNvPr id="183" name="object 183"/>
            <p:cNvSpPr/>
            <p:nvPr/>
          </p:nvSpPr>
          <p:spPr>
            <a:xfrm>
              <a:off x="17448792" y="9003193"/>
              <a:ext cx="114935" cy="0"/>
            </a:xfrm>
            <a:custGeom>
              <a:avLst/>
              <a:gdLst/>
              <a:ahLst/>
              <a:cxnLst/>
              <a:rect l="l" t="t" r="r" b="b"/>
              <a:pathLst>
                <a:path w="114934">
                  <a:moveTo>
                    <a:pt x="0" y="0"/>
                  </a:moveTo>
                  <a:lnTo>
                    <a:pt x="114474" y="0"/>
                  </a:lnTo>
                </a:path>
              </a:pathLst>
            </a:custGeom>
            <a:ln w="20641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184" name="object 184"/>
            <p:cNvSpPr/>
            <p:nvPr/>
          </p:nvSpPr>
          <p:spPr>
            <a:xfrm>
              <a:off x="17552123" y="8965109"/>
              <a:ext cx="66040" cy="76200"/>
            </a:xfrm>
            <a:custGeom>
              <a:avLst/>
              <a:gdLst/>
              <a:ahLst/>
              <a:cxnLst/>
              <a:rect l="l" t="t" r="r" b="b"/>
              <a:pathLst>
                <a:path w="66040" h="76200">
                  <a:moveTo>
                    <a:pt x="0" y="0"/>
                  </a:moveTo>
                  <a:lnTo>
                    <a:pt x="0" y="76165"/>
                  </a:lnTo>
                  <a:lnTo>
                    <a:pt x="65952" y="380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pic>
          <p:nvPicPr>
            <p:cNvPr id="185" name="object 18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5488460" y="10130497"/>
              <a:ext cx="91152" cy="128952"/>
            </a:xfrm>
            <a:prstGeom prst="rect">
              <a:avLst/>
            </a:prstGeom>
          </p:spPr>
        </p:pic>
        <p:pic>
          <p:nvPicPr>
            <p:cNvPr id="186" name="object 18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582689" y="9538808"/>
              <a:ext cx="91152" cy="128952"/>
            </a:xfrm>
            <a:prstGeom prst="rect">
              <a:avLst/>
            </a:prstGeom>
          </p:spPr>
        </p:pic>
        <p:sp>
          <p:nvSpPr>
            <p:cNvPr id="187" name="object 187"/>
            <p:cNvSpPr/>
            <p:nvPr/>
          </p:nvSpPr>
          <p:spPr>
            <a:xfrm>
              <a:off x="15499932" y="8815781"/>
              <a:ext cx="165735" cy="55880"/>
            </a:xfrm>
            <a:custGeom>
              <a:avLst/>
              <a:gdLst/>
              <a:ahLst/>
              <a:cxnLst/>
              <a:rect l="l" t="t" r="r" b="b"/>
              <a:pathLst>
                <a:path w="165734" h="55879">
                  <a:moveTo>
                    <a:pt x="165705" y="0"/>
                  </a:moveTo>
                  <a:lnTo>
                    <a:pt x="0" y="55837"/>
                  </a:lnTo>
                </a:path>
              </a:pathLst>
            </a:custGeom>
            <a:ln w="3175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188" name="object 188"/>
            <p:cNvSpPr/>
            <p:nvPr/>
          </p:nvSpPr>
          <p:spPr>
            <a:xfrm>
              <a:off x="15824230" y="8750899"/>
              <a:ext cx="101600" cy="114935"/>
            </a:xfrm>
            <a:custGeom>
              <a:avLst/>
              <a:gdLst/>
              <a:ahLst/>
              <a:cxnLst/>
              <a:rect l="l" t="t" r="r" b="b"/>
              <a:pathLst>
                <a:path w="101600" h="114934">
                  <a:moveTo>
                    <a:pt x="101092" y="0"/>
                  </a:moveTo>
                  <a:lnTo>
                    <a:pt x="0" y="114760"/>
                  </a:lnTo>
                </a:path>
              </a:pathLst>
            </a:custGeom>
            <a:ln w="3175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189" name="object 189"/>
            <p:cNvSpPr/>
            <p:nvPr/>
          </p:nvSpPr>
          <p:spPr>
            <a:xfrm>
              <a:off x="16231414" y="10818546"/>
              <a:ext cx="1442085" cy="667385"/>
            </a:xfrm>
            <a:custGeom>
              <a:avLst/>
              <a:gdLst/>
              <a:ahLst/>
              <a:cxnLst/>
              <a:rect l="l" t="t" r="r" b="b"/>
              <a:pathLst>
                <a:path w="1442084" h="667384">
                  <a:moveTo>
                    <a:pt x="1441750" y="0"/>
                  </a:moveTo>
                  <a:lnTo>
                    <a:pt x="0" y="0"/>
                  </a:lnTo>
                  <a:lnTo>
                    <a:pt x="0" y="667295"/>
                  </a:lnTo>
                  <a:lnTo>
                    <a:pt x="1441750" y="667295"/>
                  </a:lnTo>
                  <a:lnTo>
                    <a:pt x="14417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</p:grpSp>
      <p:sp>
        <p:nvSpPr>
          <p:cNvPr id="190" name="object 190"/>
          <p:cNvSpPr txBox="1"/>
          <p:nvPr/>
        </p:nvSpPr>
        <p:spPr>
          <a:xfrm>
            <a:off x="7687090" y="3844642"/>
            <a:ext cx="147844" cy="80625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 marR="2310">
              <a:lnSpc>
                <a:spcPct val="111700"/>
              </a:lnSpc>
              <a:spcBef>
                <a:spcPts val="43"/>
              </a:spcBef>
            </a:pPr>
            <a:r>
              <a:rPr sz="227" spc="25" dirty="0">
                <a:solidFill>
                  <a:srgbClr val="999999"/>
                </a:solidFill>
                <a:latin typeface="Arial"/>
                <a:cs typeface="Arial"/>
              </a:rPr>
              <a:t>FOREST</a:t>
            </a:r>
            <a:r>
              <a:rPr sz="227" spc="227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20" dirty="0">
                <a:solidFill>
                  <a:srgbClr val="999999"/>
                </a:solidFill>
                <a:latin typeface="Arial"/>
                <a:cs typeface="Arial"/>
              </a:rPr>
              <a:t>PARK</a:t>
            </a:r>
            <a:r>
              <a:rPr sz="227" spc="227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endParaRPr sz="227">
              <a:latin typeface="Arial"/>
              <a:cs typeface="Arial"/>
            </a:endParaRPr>
          </a:p>
        </p:txBody>
      </p:sp>
      <p:sp>
        <p:nvSpPr>
          <p:cNvPr id="191" name="object 191"/>
          <p:cNvSpPr txBox="1"/>
          <p:nvPr/>
        </p:nvSpPr>
        <p:spPr>
          <a:xfrm>
            <a:off x="9350612" y="3017759"/>
            <a:ext cx="196933" cy="109882"/>
          </a:xfrm>
          <a:prstGeom prst="rect">
            <a:avLst/>
          </a:prstGeom>
        </p:spPr>
        <p:txBody>
          <a:bodyPr vert="horz" wrap="square" lIns="0" tIns="7219" rIns="0" bIns="0" rtlCol="0">
            <a:spAutoFit/>
          </a:bodyPr>
          <a:lstStyle/>
          <a:p>
            <a:pPr marR="4620" algn="ctr">
              <a:lnSpc>
                <a:spcPts val="625"/>
              </a:lnSpc>
              <a:spcBef>
                <a:spcPts val="57"/>
              </a:spcBef>
            </a:pPr>
            <a:r>
              <a:rPr sz="523" b="1" spc="20" dirty="0">
                <a:latin typeface="Arial"/>
                <a:cs typeface="Arial"/>
              </a:rPr>
              <a:t>N</a:t>
            </a:r>
            <a:endParaRPr sz="523">
              <a:latin typeface="Arial"/>
              <a:cs typeface="Arial"/>
            </a:endParaRPr>
          </a:p>
          <a:p>
            <a:pPr marR="2310" algn="ctr">
              <a:lnSpc>
                <a:spcPts val="243"/>
              </a:lnSpc>
            </a:pPr>
            <a:r>
              <a:rPr sz="205" spc="30" dirty="0">
                <a:latin typeface="Arial"/>
                <a:cs typeface="Arial"/>
              </a:rPr>
              <a:t>Not</a:t>
            </a:r>
            <a:r>
              <a:rPr sz="205" spc="45" dirty="0">
                <a:latin typeface="Arial"/>
                <a:cs typeface="Arial"/>
              </a:rPr>
              <a:t> </a:t>
            </a:r>
            <a:r>
              <a:rPr sz="205" spc="30" dirty="0">
                <a:latin typeface="Arial"/>
                <a:cs typeface="Arial"/>
              </a:rPr>
              <a:t>to</a:t>
            </a:r>
            <a:r>
              <a:rPr sz="205" spc="48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Scale</a:t>
            </a:r>
            <a:r>
              <a:rPr sz="205" spc="227" dirty="0">
                <a:latin typeface="Arial"/>
                <a:cs typeface="Arial"/>
              </a:rPr>
              <a:t> </a:t>
            </a:r>
            <a:endParaRPr sz="205">
              <a:latin typeface="Arial"/>
              <a:cs typeface="Arial"/>
            </a:endParaRPr>
          </a:p>
        </p:txBody>
      </p:sp>
      <p:sp>
        <p:nvSpPr>
          <p:cNvPr id="192" name="object 192"/>
          <p:cNvSpPr txBox="1"/>
          <p:nvPr/>
        </p:nvSpPr>
        <p:spPr>
          <a:xfrm>
            <a:off x="9409265" y="2955370"/>
            <a:ext cx="77098" cy="102094"/>
          </a:xfrm>
          <a:prstGeom prst="rect">
            <a:avLst/>
          </a:prstGeom>
        </p:spPr>
        <p:txBody>
          <a:bodyPr vert="horz" wrap="square" lIns="0" tIns="7508" rIns="0" bIns="0" rtlCol="0">
            <a:spAutoFit/>
          </a:bodyPr>
          <a:lstStyle/>
          <a:p>
            <a:pPr>
              <a:spcBef>
                <a:spcPts val="59"/>
              </a:spcBef>
            </a:pPr>
            <a:r>
              <a:rPr sz="614" spc="-23" dirty="0">
                <a:latin typeface="Wingdings 3"/>
                <a:cs typeface="Wingdings 3"/>
              </a:rPr>
              <a:t></a:t>
            </a:r>
            <a:endParaRPr sz="614">
              <a:latin typeface="Wingdings 3"/>
              <a:cs typeface="Wingdings 3"/>
            </a:endParaRPr>
          </a:p>
        </p:txBody>
      </p:sp>
      <p:sp>
        <p:nvSpPr>
          <p:cNvPr id="193" name="object 193"/>
          <p:cNvSpPr txBox="1"/>
          <p:nvPr/>
        </p:nvSpPr>
        <p:spPr>
          <a:xfrm>
            <a:off x="8905984" y="4919591"/>
            <a:ext cx="655769" cy="280695"/>
          </a:xfrm>
          <a:prstGeom prst="rect">
            <a:avLst/>
          </a:prstGeom>
          <a:ln w="7741">
            <a:solidFill>
              <a:srgbClr val="999999"/>
            </a:solidFill>
          </a:ln>
        </p:spPr>
        <p:txBody>
          <a:bodyPr vert="horz" wrap="square" lIns="0" tIns="12994" rIns="0" bIns="0" rtlCol="0">
            <a:spAutoFit/>
          </a:bodyPr>
          <a:lstStyle/>
          <a:p>
            <a:pPr marL="20211">
              <a:spcBef>
                <a:spcPts val="102"/>
              </a:spcBef>
            </a:pPr>
            <a:r>
              <a:rPr sz="227" spc="30" dirty="0">
                <a:latin typeface="Arial"/>
                <a:cs typeface="Arial"/>
              </a:rPr>
              <a:t>LEGEND </a:t>
            </a:r>
            <a:endParaRPr sz="227">
              <a:latin typeface="Arial"/>
              <a:cs typeface="Arial"/>
            </a:endParaRPr>
          </a:p>
          <a:p>
            <a:pPr marL="110585" marR="173529">
              <a:lnSpc>
                <a:spcPct val="139200"/>
              </a:lnSpc>
              <a:spcBef>
                <a:spcPts val="75"/>
              </a:spcBef>
            </a:pPr>
            <a:r>
              <a:rPr sz="205" dirty="0">
                <a:latin typeface="Arial"/>
                <a:cs typeface="Arial"/>
              </a:rPr>
              <a:t>MetroLink</a:t>
            </a:r>
            <a:r>
              <a:rPr sz="205" spc="36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Green</a:t>
            </a:r>
            <a:r>
              <a:rPr sz="205" spc="39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Line</a:t>
            </a:r>
            <a:r>
              <a:rPr sz="205" spc="36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Station</a:t>
            </a:r>
            <a:r>
              <a:rPr sz="205" spc="227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Future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Design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Options</a:t>
            </a:r>
            <a:r>
              <a:rPr sz="205" spc="227" dirty="0">
                <a:latin typeface="Arial"/>
                <a:cs typeface="Arial"/>
              </a:rPr>
              <a:t> </a:t>
            </a:r>
            <a:endParaRPr sz="205">
              <a:latin typeface="Arial"/>
              <a:cs typeface="Arial"/>
            </a:endParaRPr>
          </a:p>
          <a:p>
            <a:pPr marL="110585" marR="19056">
              <a:lnSpc>
                <a:spcPct val="139200"/>
              </a:lnSpc>
            </a:pPr>
            <a:r>
              <a:rPr sz="205" dirty="0">
                <a:latin typeface="Arial"/>
                <a:cs typeface="Arial"/>
              </a:rPr>
              <a:t>St.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Louis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MetroLink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Green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Line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Alignment</a:t>
            </a:r>
            <a:r>
              <a:rPr sz="205" spc="227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Future</a:t>
            </a:r>
            <a:r>
              <a:rPr sz="205" spc="52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Extension</a:t>
            </a:r>
            <a:r>
              <a:rPr sz="205" spc="52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Alternatives</a:t>
            </a:r>
            <a:endParaRPr sz="205">
              <a:latin typeface="Arial"/>
              <a:cs typeface="Arial"/>
            </a:endParaRPr>
          </a:p>
          <a:p>
            <a:pPr marL="110585">
              <a:spcBef>
                <a:spcPts val="98"/>
              </a:spcBef>
            </a:pPr>
            <a:r>
              <a:rPr sz="205" dirty="0">
                <a:latin typeface="Arial"/>
                <a:cs typeface="Arial"/>
              </a:rPr>
              <a:t>Existing</a:t>
            </a:r>
            <a:r>
              <a:rPr sz="205" spc="77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MetroLink</a:t>
            </a:r>
            <a:r>
              <a:rPr sz="205" spc="227" dirty="0">
                <a:latin typeface="Arial"/>
                <a:cs typeface="Arial"/>
              </a:rPr>
              <a:t> </a:t>
            </a:r>
            <a:endParaRPr sz="205">
              <a:latin typeface="Arial"/>
              <a:cs typeface="Arial"/>
            </a:endParaRPr>
          </a:p>
        </p:txBody>
      </p:sp>
      <p:grpSp>
        <p:nvGrpSpPr>
          <p:cNvPr id="194" name="object 194"/>
          <p:cNvGrpSpPr/>
          <p:nvPr/>
        </p:nvGrpSpPr>
        <p:grpSpPr>
          <a:xfrm>
            <a:off x="7668810" y="3063002"/>
            <a:ext cx="1323377" cy="2124103"/>
            <a:chOff x="13510775" y="6735768"/>
            <a:chExt cx="2910205" cy="4671060"/>
          </a:xfrm>
        </p:grpSpPr>
        <p:sp>
          <p:nvSpPr>
            <p:cNvPr id="195" name="object 195"/>
            <p:cNvSpPr/>
            <p:nvPr/>
          </p:nvSpPr>
          <p:spPr>
            <a:xfrm>
              <a:off x="16298377" y="11298783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0" y="0"/>
                  </a:moveTo>
                  <a:lnTo>
                    <a:pt x="117329" y="0"/>
                  </a:lnTo>
                </a:path>
              </a:pathLst>
            </a:custGeom>
            <a:ln w="36124">
              <a:solidFill>
                <a:srgbClr val="FBB817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196" name="object 196"/>
            <p:cNvSpPr/>
            <p:nvPr/>
          </p:nvSpPr>
          <p:spPr>
            <a:xfrm>
              <a:off x="16298377" y="11202191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0" y="0"/>
                  </a:moveTo>
                  <a:lnTo>
                    <a:pt x="117329" y="0"/>
                  </a:lnTo>
                </a:path>
              </a:pathLst>
            </a:custGeom>
            <a:ln w="33541">
              <a:solidFill>
                <a:srgbClr val="205C40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197" name="object 197"/>
            <p:cNvSpPr/>
            <p:nvPr/>
          </p:nvSpPr>
          <p:spPr>
            <a:xfrm>
              <a:off x="16333303" y="10984795"/>
              <a:ext cx="47625" cy="47625"/>
            </a:xfrm>
            <a:custGeom>
              <a:avLst/>
              <a:gdLst/>
              <a:ahLst/>
              <a:cxnLst/>
              <a:rect l="l" t="t" r="r" b="b"/>
              <a:pathLst>
                <a:path w="47625" h="47625">
                  <a:moveTo>
                    <a:pt x="23740" y="0"/>
                  </a:moveTo>
                  <a:lnTo>
                    <a:pt x="14500" y="1864"/>
                  </a:lnTo>
                  <a:lnTo>
                    <a:pt x="6954" y="6950"/>
                  </a:lnTo>
                  <a:lnTo>
                    <a:pt x="1865" y="14494"/>
                  </a:lnTo>
                  <a:lnTo>
                    <a:pt x="0" y="23734"/>
                  </a:lnTo>
                  <a:lnTo>
                    <a:pt x="1865" y="32974"/>
                  </a:lnTo>
                  <a:lnTo>
                    <a:pt x="6954" y="40520"/>
                  </a:lnTo>
                  <a:lnTo>
                    <a:pt x="14500" y="45608"/>
                  </a:lnTo>
                  <a:lnTo>
                    <a:pt x="23740" y="47474"/>
                  </a:lnTo>
                  <a:lnTo>
                    <a:pt x="32980" y="45608"/>
                  </a:lnTo>
                  <a:lnTo>
                    <a:pt x="40524" y="40520"/>
                  </a:lnTo>
                  <a:lnTo>
                    <a:pt x="45610" y="32974"/>
                  </a:lnTo>
                  <a:lnTo>
                    <a:pt x="47474" y="23734"/>
                  </a:lnTo>
                  <a:lnTo>
                    <a:pt x="45610" y="14494"/>
                  </a:lnTo>
                  <a:lnTo>
                    <a:pt x="40524" y="6950"/>
                  </a:lnTo>
                  <a:lnTo>
                    <a:pt x="32980" y="1864"/>
                  </a:lnTo>
                  <a:lnTo>
                    <a:pt x="237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198" name="object 198"/>
            <p:cNvSpPr/>
            <p:nvPr/>
          </p:nvSpPr>
          <p:spPr>
            <a:xfrm>
              <a:off x="16333303" y="10984795"/>
              <a:ext cx="47625" cy="47625"/>
            </a:xfrm>
            <a:custGeom>
              <a:avLst/>
              <a:gdLst/>
              <a:ahLst/>
              <a:cxnLst/>
              <a:rect l="l" t="t" r="r" b="b"/>
              <a:pathLst>
                <a:path w="47625" h="47625">
                  <a:moveTo>
                    <a:pt x="47474" y="23734"/>
                  </a:moveTo>
                  <a:lnTo>
                    <a:pt x="45610" y="32974"/>
                  </a:lnTo>
                  <a:lnTo>
                    <a:pt x="40524" y="40520"/>
                  </a:lnTo>
                  <a:lnTo>
                    <a:pt x="32980" y="45608"/>
                  </a:lnTo>
                  <a:lnTo>
                    <a:pt x="23740" y="47474"/>
                  </a:lnTo>
                  <a:lnTo>
                    <a:pt x="14500" y="45608"/>
                  </a:lnTo>
                  <a:lnTo>
                    <a:pt x="6954" y="40520"/>
                  </a:lnTo>
                  <a:lnTo>
                    <a:pt x="1865" y="32974"/>
                  </a:lnTo>
                  <a:lnTo>
                    <a:pt x="0" y="23734"/>
                  </a:lnTo>
                  <a:lnTo>
                    <a:pt x="1865" y="14494"/>
                  </a:lnTo>
                  <a:lnTo>
                    <a:pt x="6954" y="6950"/>
                  </a:lnTo>
                  <a:lnTo>
                    <a:pt x="14500" y="1864"/>
                  </a:lnTo>
                  <a:lnTo>
                    <a:pt x="23740" y="0"/>
                  </a:lnTo>
                  <a:lnTo>
                    <a:pt x="32980" y="1864"/>
                  </a:lnTo>
                  <a:lnTo>
                    <a:pt x="40524" y="6950"/>
                  </a:lnTo>
                  <a:lnTo>
                    <a:pt x="45610" y="14494"/>
                  </a:lnTo>
                  <a:lnTo>
                    <a:pt x="47474" y="23734"/>
                  </a:lnTo>
                  <a:close/>
                </a:path>
              </a:pathLst>
            </a:custGeom>
            <a:ln w="14575">
              <a:solidFill>
                <a:srgbClr val="A4D65E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199" name="object 199"/>
            <p:cNvSpPr/>
            <p:nvPr/>
          </p:nvSpPr>
          <p:spPr>
            <a:xfrm>
              <a:off x="16282390" y="11394799"/>
              <a:ext cx="138430" cy="12065"/>
            </a:xfrm>
            <a:custGeom>
              <a:avLst/>
              <a:gdLst/>
              <a:ahLst/>
              <a:cxnLst/>
              <a:rect l="l" t="t" r="r" b="b"/>
              <a:pathLst>
                <a:path w="138430" h="12065">
                  <a:moveTo>
                    <a:pt x="0" y="11538"/>
                  </a:moveTo>
                  <a:lnTo>
                    <a:pt x="138048" y="11538"/>
                  </a:lnTo>
                  <a:lnTo>
                    <a:pt x="138048" y="0"/>
                  </a:lnTo>
                  <a:lnTo>
                    <a:pt x="0" y="0"/>
                  </a:lnTo>
                  <a:lnTo>
                    <a:pt x="0" y="11538"/>
                  </a:lnTo>
                  <a:close/>
                </a:path>
              </a:pathLst>
            </a:custGeom>
            <a:solidFill>
              <a:srgbClr val="0071BC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200" name="object 200"/>
            <p:cNvSpPr/>
            <p:nvPr/>
          </p:nvSpPr>
          <p:spPr>
            <a:xfrm>
              <a:off x="16282390" y="11384426"/>
              <a:ext cx="138430" cy="12065"/>
            </a:xfrm>
            <a:custGeom>
              <a:avLst/>
              <a:gdLst/>
              <a:ahLst/>
              <a:cxnLst/>
              <a:rect l="l" t="t" r="r" b="b"/>
              <a:pathLst>
                <a:path w="138430" h="12065">
                  <a:moveTo>
                    <a:pt x="0" y="11510"/>
                  </a:moveTo>
                  <a:lnTo>
                    <a:pt x="138048" y="11510"/>
                  </a:lnTo>
                  <a:lnTo>
                    <a:pt x="138048" y="0"/>
                  </a:lnTo>
                  <a:lnTo>
                    <a:pt x="0" y="0"/>
                  </a:lnTo>
                  <a:lnTo>
                    <a:pt x="0" y="11510"/>
                  </a:lnTo>
                  <a:close/>
                </a:path>
              </a:pathLst>
            </a:custGeom>
            <a:solidFill>
              <a:srgbClr val="C1272D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pic>
          <p:nvPicPr>
            <p:cNvPr id="201" name="object 20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6325003" y="11062375"/>
              <a:ext cx="64074" cy="90649"/>
            </a:xfrm>
            <a:prstGeom prst="rect">
              <a:avLst/>
            </a:prstGeom>
          </p:spPr>
        </p:pic>
        <p:pic>
          <p:nvPicPr>
            <p:cNvPr id="202" name="object 20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3510775" y="6735768"/>
              <a:ext cx="1044526" cy="432382"/>
            </a:xfrm>
            <a:prstGeom prst="rect">
              <a:avLst/>
            </a:prstGeom>
          </p:spPr>
        </p:pic>
        <p:pic>
          <p:nvPicPr>
            <p:cNvPr id="203" name="object 20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3847957" y="7862887"/>
              <a:ext cx="195644" cy="195672"/>
            </a:xfrm>
            <a:prstGeom prst="rect">
              <a:avLst/>
            </a:prstGeom>
          </p:spPr>
        </p:pic>
        <p:sp>
          <p:nvSpPr>
            <p:cNvPr id="204" name="object 204"/>
            <p:cNvSpPr/>
            <p:nvPr/>
          </p:nvSpPr>
          <p:spPr>
            <a:xfrm>
              <a:off x="15682714" y="10817951"/>
              <a:ext cx="306705" cy="16510"/>
            </a:xfrm>
            <a:custGeom>
              <a:avLst/>
              <a:gdLst/>
              <a:ahLst/>
              <a:cxnLst/>
              <a:rect l="l" t="t" r="r" b="b"/>
              <a:pathLst>
                <a:path w="306705" h="16509">
                  <a:moveTo>
                    <a:pt x="0" y="0"/>
                  </a:moveTo>
                  <a:lnTo>
                    <a:pt x="306685" y="16062"/>
                  </a:lnTo>
                </a:path>
              </a:pathLst>
            </a:custGeom>
            <a:ln w="132631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205" name="object 205"/>
            <p:cNvSpPr/>
            <p:nvPr/>
          </p:nvSpPr>
          <p:spPr>
            <a:xfrm>
              <a:off x="15490229" y="10710462"/>
              <a:ext cx="318770" cy="227965"/>
            </a:xfrm>
            <a:custGeom>
              <a:avLst/>
              <a:gdLst/>
              <a:ahLst/>
              <a:cxnLst/>
              <a:rect l="l" t="t" r="r" b="b"/>
              <a:pathLst>
                <a:path w="318769" h="227965">
                  <a:moveTo>
                    <a:pt x="318601" y="0"/>
                  </a:moveTo>
                  <a:lnTo>
                    <a:pt x="0" y="97372"/>
                  </a:lnTo>
                  <a:lnTo>
                    <a:pt x="306685" y="227546"/>
                  </a:lnTo>
                  <a:lnTo>
                    <a:pt x="318601" y="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</p:grpSp>
      <p:sp>
        <p:nvSpPr>
          <p:cNvPr id="206" name="object 206"/>
          <p:cNvSpPr txBox="1"/>
          <p:nvPr/>
        </p:nvSpPr>
        <p:spPr>
          <a:xfrm>
            <a:off x="1976359" y="5516290"/>
            <a:ext cx="2142006" cy="559537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 marL="259861" marR="2310" indent="-254375">
              <a:spcBef>
                <a:spcPts val="43"/>
              </a:spcBef>
              <a:buFont typeface="Wingdings 3"/>
              <a:buChar char="►"/>
              <a:tabLst>
                <a:tab pos="259861" algn="l"/>
                <a:tab pos="385461" algn="l"/>
              </a:tabLst>
            </a:pPr>
            <a:r>
              <a:rPr sz="1200" spc="-150" dirty="0">
                <a:latin typeface="Arial"/>
                <a:cs typeface="Arial"/>
              </a:rPr>
              <a:t>Creates</a:t>
            </a:r>
            <a:r>
              <a:rPr sz="1200" spc="-86" dirty="0">
                <a:latin typeface="Arial"/>
                <a:cs typeface="Arial"/>
              </a:rPr>
              <a:t> transportation </a:t>
            </a:r>
            <a:r>
              <a:rPr sz="1200" spc="-139" dirty="0">
                <a:latin typeface="Arial"/>
                <a:cs typeface="Arial"/>
              </a:rPr>
              <a:t>hub</a:t>
            </a:r>
            <a:r>
              <a:rPr sz="1200" spc="-86" dirty="0">
                <a:latin typeface="Arial"/>
                <a:cs typeface="Arial"/>
              </a:rPr>
              <a:t> </a:t>
            </a:r>
            <a:r>
              <a:rPr sz="1200" spc="-323" dirty="0">
                <a:latin typeface="Arial"/>
                <a:cs typeface="Arial"/>
              </a:rPr>
              <a:t>along</a:t>
            </a:r>
            <a:r>
              <a:rPr sz="1200" spc="-70" dirty="0">
                <a:latin typeface="Arial"/>
                <a:cs typeface="Arial"/>
              </a:rPr>
              <a:t> </a:t>
            </a:r>
            <a:r>
              <a:rPr sz="1200" spc="-148" dirty="0">
                <a:latin typeface="Arial"/>
                <a:cs typeface="Arial"/>
              </a:rPr>
              <a:t>Gravois</a:t>
            </a:r>
            <a:r>
              <a:rPr sz="1200" spc="-86" dirty="0">
                <a:latin typeface="Arial"/>
                <a:cs typeface="Arial"/>
              </a:rPr>
              <a:t> </a:t>
            </a:r>
            <a:r>
              <a:rPr sz="1200" spc="-168" dirty="0">
                <a:latin typeface="Arial"/>
                <a:cs typeface="Arial"/>
              </a:rPr>
              <a:t>Ave.,</a:t>
            </a:r>
            <a:r>
              <a:rPr sz="1200" spc="-86" dirty="0">
                <a:latin typeface="Arial"/>
                <a:cs typeface="Arial"/>
              </a:rPr>
              <a:t> </a:t>
            </a:r>
            <a:r>
              <a:rPr sz="1200" spc="-168" dirty="0">
                <a:latin typeface="Arial"/>
                <a:cs typeface="Arial"/>
              </a:rPr>
              <a:t>a</a:t>
            </a:r>
            <a:r>
              <a:rPr sz="1200" spc="-86" dirty="0">
                <a:latin typeface="Arial"/>
                <a:cs typeface="Arial"/>
              </a:rPr>
              <a:t> </a:t>
            </a:r>
            <a:r>
              <a:rPr sz="1200" spc="-107" dirty="0">
                <a:latin typeface="Arial"/>
                <a:cs typeface="Arial"/>
              </a:rPr>
              <a:t>major</a:t>
            </a:r>
            <a:r>
              <a:rPr sz="1200" spc="-86" dirty="0">
                <a:latin typeface="Arial"/>
                <a:cs typeface="Arial"/>
              </a:rPr>
              <a:t> </a:t>
            </a:r>
            <a:r>
              <a:rPr sz="1200" spc="-125" dirty="0">
                <a:latin typeface="Arial"/>
                <a:cs typeface="Arial"/>
              </a:rPr>
              <a:t>commercial</a:t>
            </a:r>
            <a:r>
              <a:rPr sz="1200" spc="-64" dirty="0">
                <a:latin typeface="Arial"/>
                <a:cs typeface="Arial"/>
              </a:rPr>
              <a:t> </a:t>
            </a:r>
            <a:r>
              <a:rPr sz="1200" spc="-75" dirty="0">
                <a:latin typeface="Arial"/>
                <a:cs typeface="Arial"/>
              </a:rPr>
              <a:t>arterial.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07" name="object 207"/>
          <p:cNvSpPr txBox="1"/>
          <p:nvPr/>
        </p:nvSpPr>
        <p:spPr>
          <a:xfrm>
            <a:off x="4742472" y="5516290"/>
            <a:ext cx="2023615" cy="967341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 marL="259861" marR="26563" indent="-254375" algn="just">
              <a:spcBef>
                <a:spcPts val="43"/>
              </a:spcBef>
              <a:buFont typeface="Wingdings 3"/>
              <a:buChar char="►"/>
              <a:tabLst>
                <a:tab pos="259861" algn="l"/>
                <a:tab pos="385461" algn="l"/>
              </a:tabLst>
            </a:pPr>
            <a:r>
              <a:rPr sz="1200" spc="-130" dirty="0">
                <a:latin typeface="Arial"/>
                <a:cs typeface="Arial"/>
              </a:rPr>
              <a:t>Establishes</a:t>
            </a:r>
            <a:r>
              <a:rPr sz="1200" spc="-86" dirty="0">
                <a:latin typeface="Arial"/>
                <a:cs typeface="Arial"/>
              </a:rPr>
              <a:t> </a:t>
            </a:r>
            <a:r>
              <a:rPr sz="1200" spc="-168" dirty="0">
                <a:latin typeface="Arial"/>
                <a:cs typeface="Arial"/>
              </a:rPr>
              <a:t>a</a:t>
            </a:r>
            <a:r>
              <a:rPr sz="1200" spc="-86" dirty="0">
                <a:latin typeface="Arial"/>
                <a:cs typeface="Arial"/>
              </a:rPr>
              <a:t> </a:t>
            </a:r>
            <a:r>
              <a:rPr sz="1200" spc="-93" dirty="0">
                <a:latin typeface="Arial"/>
                <a:cs typeface="Arial"/>
              </a:rPr>
              <a:t>Light</a:t>
            </a:r>
            <a:r>
              <a:rPr sz="1200" spc="-86" dirty="0">
                <a:latin typeface="Arial"/>
                <a:cs typeface="Arial"/>
              </a:rPr>
              <a:t> </a:t>
            </a:r>
            <a:r>
              <a:rPr sz="1200" spc="-136" dirty="0">
                <a:latin typeface="Arial"/>
                <a:cs typeface="Arial"/>
              </a:rPr>
              <a:t>Rail</a:t>
            </a:r>
            <a:r>
              <a:rPr sz="1200" spc="-86" dirty="0">
                <a:latin typeface="Arial"/>
                <a:cs typeface="Arial"/>
              </a:rPr>
              <a:t> </a:t>
            </a:r>
            <a:r>
              <a:rPr sz="1200" spc="-234" dirty="0">
                <a:latin typeface="Arial"/>
                <a:cs typeface="Arial"/>
              </a:rPr>
              <a:t>Transit</a:t>
            </a:r>
            <a:r>
              <a:rPr sz="1200" spc="-59" dirty="0">
                <a:latin typeface="Arial"/>
                <a:cs typeface="Arial"/>
              </a:rPr>
              <a:t> </a:t>
            </a:r>
            <a:r>
              <a:rPr sz="1200" spc="-114" dirty="0">
                <a:latin typeface="Arial"/>
                <a:cs typeface="Arial"/>
              </a:rPr>
              <a:t>connection</a:t>
            </a:r>
            <a:r>
              <a:rPr sz="1200" spc="-86" dirty="0">
                <a:latin typeface="Arial"/>
                <a:cs typeface="Arial"/>
              </a:rPr>
              <a:t> </a:t>
            </a:r>
            <a:r>
              <a:rPr sz="1200" spc="-68" dirty="0">
                <a:latin typeface="Arial"/>
                <a:cs typeface="Arial"/>
              </a:rPr>
              <a:t>to</a:t>
            </a:r>
            <a:r>
              <a:rPr sz="1200" spc="-86" dirty="0">
                <a:latin typeface="Arial"/>
                <a:cs typeface="Arial"/>
              </a:rPr>
              <a:t> </a:t>
            </a:r>
            <a:r>
              <a:rPr sz="1200" spc="-93" dirty="0">
                <a:latin typeface="Arial"/>
                <a:cs typeface="Arial"/>
              </a:rPr>
              <a:t>the</a:t>
            </a:r>
            <a:r>
              <a:rPr sz="1200" spc="-86" dirty="0">
                <a:latin typeface="Arial"/>
                <a:cs typeface="Arial"/>
              </a:rPr>
              <a:t> </a:t>
            </a:r>
            <a:r>
              <a:rPr sz="1200" spc="-161" dirty="0">
                <a:latin typeface="Arial"/>
                <a:cs typeface="Arial"/>
              </a:rPr>
              <a:t>Cherokee</a:t>
            </a:r>
            <a:r>
              <a:rPr sz="1200" spc="-86" dirty="0">
                <a:latin typeface="Arial"/>
                <a:cs typeface="Arial"/>
              </a:rPr>
              <a:t> </a:t>
            </a:r>
            <a:r>
              <a:rPr sz="1200" spc="-141" dirty="0">
                <a:latin typeface="Arial"/>
                <a:cs typeface="Arial"/>
              </a:rPr>
              <a:t>St.</a:t>
            </a:r>
            <a:r>
              <a:rPr sz="1200" spc="-123" dirty="0">
                <a:latin typeface="Arial"/>
                <a:cs typeface="Arial"/>
              </a:rPr>
              <a:t> </a:t>
            </a:r>
            <a:r>
              <a:rPr sz="1200" spc="-134" dirty="0">
                <a:latin typeface="Arial"/>
                <a:cs typeface="Arial"/>
              </a:rPr>
              <a:t>business</a:t>
            </a:r>
            <a:r>
              <a:rPr sz="1200" spc="-86" dirty="0">
                <a:latin typeface="Arial"/>
                <a:cs typeface="Arial"/>
              </a:rPr>
              <a:t> </a:t>
            </a:r>
            <a:r>
              <a:rPr sz="1200" spc="-66" dirty="0">
                <a:latin typeface="Arial"/>
                <a:cs typeface="Arial"/>
              </a:rPr>
              <a:t>district.</a:t>
            </a:r>
            <a:endParaRPr sz="1200" dirty="0">
              <a:latin typeface="Arial"/>
              <a:cs typeface="Arial"/>
            </a:endParaRPr>
          </a:p>
          <a:p>
            <a:pPr marL="259861" marR="2310" indent="-254375" algn="just">
              <a:lnSpc>
                <a:spcPts val="1501"/>
              </a:lnSpc>
              <a:spcBef>
                <a:spcPts val="43"/>
              </a:spcBef>
              <a:buFont typeface="Wingdings 3"/>
              <a:buChar char="►"/>
              <a:tabLst>
                <a:tab pos="259861" algn="l"/>
                <a:tab pos="385461" algn="l"/>
              </a:tabLst>
            </a:pPr>
            <a:r>
              <a:rPr sz="1200" spc="-136" dirty="0">
                <a:latin typeface="Arial"/>
                <a:cs typeface="Arial"/>
              </a:rPr>
              <a:t>Provides</a:t>
            </a:r>
            <a:r>
              <a:rPr sz="1200" spc="-86" dirty="0">
                <a:latin typeface="Arial"/>
                <a:cs typeface="Arial"/>
              </a:rPr>
              <a:t> </a:t>
            </a:r>
            <a:r>
              <a:rPr sz="1200" spc="-168" dirty="0">
                <a:latin typeface="Arial"/>
                <a:cs typeface="Arial"/>
              </a:rPr>
              <a:t>a</a:t>
            </a:r>
            <a:r>
              <a:rPr sz="1200" spc="-86" dirty="0">
                <a:latin typeface="Arial"/>
                <a:cs typeface="Arial"/>
              </a:rPr>
              <a:t> </a:t>
            </a:r>
            <a:r>
              <a:rPr sz="1200" spc="-68" dirty="0">
                <a:latin typeface="Arial"/>
                <a:cs typeface="Arial"/>
              </a:rPr>
              <a:t>transit</a:t>
            </a:r>
            <a:r>
              <a:rPr sz="1200" spc="-86" dirty="0">
                <a:latin typeface="Arial"/>
                <a:cs typeface="Arial"/>
              </a:rPr>
              <a:t> </a:t>
            </a:r>
            <a:r>
              <a:rPr sz="1200" spc="-139" dirty="0">
                <a:latin typeface="Arial"/>
                <a:cs typeface="Arial"/>
              </a:rPr>
              <a:t>hub</a:t>
            </a:r>
            <a:r>
              <a:rPr sz="1200" spc="-86" dirty="0">
                <a:latin typeface="Arial"/>
                <a:cs typeface="Arial"/>
              </a:rPr>
              <a:t> </a:t>
            </a:r>
            <a:r>
              <a:rPr sz="1200" spc="-68" dirty="0">
                <a:latin typeface="Arial"/>
                <a:cs typeface="Arial"/>
              </a:rPr>
              <a:t>to</a:t>
            </a:r>
            <a:r>
              <a:rPr sz="1200" spc="-86" dirty="0">
                <a:latin typeface="Arial"/>
                <a:cs typeface="Arial"/>
              </a:rPr>
              <a:t> </a:t>
            </a:r>
            <a:r>
              <a:rPr sz="1200" spc="-355" dirty="0">
                <a:latin typeface="Arial"/>
                <a:cs typeface="Arial"/>
              </a:rPr>
              <a:t>dense</a:t>
            </a:r>
            <a:r>
              <a:rPr sz="1200" spc="-84" dirty="0">
                <a:latin typeface="Arial"/>
                <a:cs typeface="Arial"/>
              </a:rPr>
              <a:t> </a:t>
            </a:r>
            <a:r>
              <a:rPr sz="1200" spc="-91" dirty="0">
                <a:latin typeface="Arial"/>
                <a:cs typeface="Arial"/>
              </a:rPr>
              <a:t>residential</a:t>
            </a:r>
            <a:r>
              <a:rPr sz="1200" spc="-86" dirty="0">
                <a:latin typeface="Arial"/>
                <a:cs typeface="Arial"/>
              </a:rPr>
              <a:t> </a:t>
            </a:r>
            <a:r>
              <a:rPr sz="1200" spc="-123" dirty="0">
                <a:latin typeface="Arial"/>
                <a:cs typeface="Arial"/>
              </a:rPr>
              <a:t>neighborhoods.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08" name="object 208"/>
          <p:cNvSpPr txBox="1"/>
          <p:nvPr/>
        </p:nvSpPr>
        <p:spPr>
          <a:xfrm>
            <a:off x="7508584" y="5516290"/>
            <a:ext cx="2155000" cy="967341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 marL="259861" marR="2310" indent="-254375">
              <a:spcBef>
                <a:spcPts val="43"/>
              </a:spcBef>
              <a:buClr>
                <a:srgbClr val="509E45"/>
              </a:buClr>
              <a:buFont typeface="Wingdings 3"/>
              <a:buChar char="►"/>
              <a:tabLst>
                <a:tab pos="259861" algn="l"/>
              </a:tabLst>
            </a:pPr>
            <a:r>
              <a:rPr sz="1200" spc="-127" dirty="0">
                <a:latin typeface="Arial"/>
                <a:cs typeface="Arial"/>
              </a:rPr>
              <a:t>Southern-</a:t>
            </a:r>
            <a:r>
              <a:rPr sz="1200" spc="-115" dirty="0">
                <a:latin typeface="Arial"/>
                <a:cs typeface="Arial"/>
              </a:rPr>
              <a:t>most</a:t>
            </a:r>
            <a:r>
              <a:rPr sz="1200" spc="-77" dirty="0">
                <a:latin typeface="Arial"/>
                <a:cs typeface="Arial"/>
              </a:rPr>
              <a:t> </a:t>
            </a:r>
            <a:r>
              <a:rPr sz="1200" spc="-114" dirty="0">
                <a:latin typeface="Arial"/>
                <a:cs typeface="Arial"/>
              </a:rPr>
              <a:t>stop</a:t>
            </a:r>
            <a:r>
              <a:rPr sz="1200" spc="-80" dirty="0">
                <a:latin typeface="Arial"/>
                <a:cs typeface="Arial"/>
              </a:rPr>
              <a:t> </a:t>
            </a:r>
            <a:r>
              <a:rPr sz="1200" spc="-123" dirty="0">
                <a:latin typeface="Arial"/>
                <a:cs typeface="Arial"/>
              </a:rPr>
              <a:t>along</a:t>
            </a:r>
            <a:r>
              <a:rPr sz="1200" spc="-77" dirty="0">
                <a:latin typeface="Arial"/>
                <a:cs typeface="Arial"/>
              </a:rPr>
              <a:t> </a:t>
            </a:r>
            <a:r>
              <a:rPr sz="1200" spc="-11" dirty="0">
                <a:latin typeface="Arial"/>
                <a:cs typeface="Arial"/>
              </a:rPr>
              <a:t>the </a:t>
            </a:r>
            <a:r>
              <a:rPr sz="1200" spc="-177" dirty="0">
                <a:latin typeface="Arial"/>
                <a:cs typeface="Arial"/>
              </a:rPr>
              <a:t>Green</a:t>
            </a:r>
            <a:r>
              <a:rPr sz="1200" spc="-80" dirty="0">
                <a:latin typeface="Arial"/>
                <a:cs typeface="Arial"/>
              </a:rPr>
              <a:t> </a:t>
            </a:r>
            <a:r>
              <a:rPr sz="1200" spc="-120" dirty="0">
                <a:latin typeface="Arial"/>
                <a:cs typeface="Arial"/>
              </a:rPr>
              <a:t>Line/Southern</a:t>
            </a:r>
            <a:r>
              <a:rPr sz="1200" spc="-80" dirty="0">
                <a:latin typeface="Arial"/>
                <a:cs typeface="Arial"/>
              </a:rPr>
              <a:t> </a:t>
            </a:r>
            <a:r>
              <a:rPr sz="1200" spc="-118" dirty="0">
                <a:latin typeface="Arial"/>
                <a:cs typeface="Arial"/>
              </a:rPr>
              <a:t>extension</a:t>
            </a:r>
            <a:r>
              <a:rPr sz="1200" spc="-82" dirty="0">
                <a:latin typeface="Arial"/>
                <a:cs typeface="Arial"/>
              </a:rPr>
              <a:t> </a:t>
            </a:r>
            <a:r>
              <a:rPr sz="1200" spc="-27" dirty="0">
                <a:latin typeface="Arial"/>
                <a:cs typeface="Arial"/>
              </a:rPr>
              <a:t>of </a:t>
            </a:r>
            <a:r>
              <a:rPr sz="1200" spc="-107" dirty="0">
                <a:latin typeface="Arial"/>
                <a:cs typeface="Arial"/>
              </a:rPr>
              <a:t>Jefferson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189" dirty="0">
                <a:latin typeface="Arial"/>
                <a:cs typeface="Arial"/>
              </a:rPr>
              <a:t>Ave.</a:t>
            </a:r>
            <a:endParaRPr sz="1200" dirty="0">
              <a:latin typeface="Arial"/>
              <a:cs typeface="Arial"/>
            </a:endParaRPr>
          </a:p>
          <a:p>
            <a:pPr marL="259861" marR="133684" indent="-254375">
              <a:lnSpc>
                <a:spcPts val="1501"/>
              </a:lnSpc>
              <a:spcBef>
                <a:spcPts val="43"/>
              </a:spcBef>
              <a:buClr>
                <a:srgbClr val="509E45"/>
              </a:buClr>
              <a:buFont typeface="Wingdings 3"/>
              <a:buChar char="►"/>
              <a:tabLst>
                <a:tab pos="259861" algn="l"/>
              </a:tabLst>
            </a:pPr>
            <a:r>
              <a:rPr sz="1200" spc="-136" dirty="0">
                <a:latin typeface="Arial"/>
                <a:cs typeface="Arial"/>
              </a:rPr>
              <a:t>Provides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spc="-168" dirty="0">
                <a:latin typeface="Arial"/>
                <a:cs typeface="Arial"/>
              </a:rPr>
              <a:t>a</a:t>
            </a:r>
            <a:r>
              <a:rPr sz="1200" spc="-77" dirty="0">
                <a:latin typeface="Arial"/>
                <a:cs typeface="Arial"/>
              </a:rPr>
              <a:t> </a:t>
            </a:r>
            <a:r>
              <a:rPr sz="1200" spc="-70" dirty="0">
                <a:latin typeface="Arial"/>
                <a:cs typeface="Arial"/>
              </a:rPr>
              <a:t>transit</a:t>
            </a:r>
            <a:r>
              <a:rPr sz="1200" spc="-77" dirty="0">
                <a:latin typeface="Arial"/>
                <a:cs typeface="Arial"/>
              </a:rPr>
              <a:t> </a:t>
            </a:r>
            <a:r>
              <a:rPr sz="1200" spc="-139" dirty="0">
                <a:latin typeface="Arial"/>
                <a:cs typeface="Arial"/>
              </a:rPr>
              <a:t>hub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spc="-70" dirty="0">
                <a:latin typeface="Arial"/>
                <a:cs typeface="Arial"/>
              </a:rPr>
              <a:t>to</a:t>
            </a:r>
            <a:r>
              <a:rPr sz="1200" spc="-77" dirty="0">
                <a:latin typeface="Arial"/>
                <a:cs typeface="Arial"/>
              </a:rPr>
              <a:t> </a:t>
            </a:r>
            <a:r>
              <a:rPr sz="1200" spc="-159" dirty="0">
                <a:latin typeface="Arial"/>
                <a:cs typeface="Arial"/>
              </a:rPr>
              <a:t>dense </a:t>
            </a:r>
            <a:r>
              <a:rPr sz="1200" spc="-93" dirty="0">
                <a:latin typeface="Arial"/>
                <a:cs typeface="Arial"/>
              </a:rPr>
              <a:t>residential</a:t>
            </a:r>
            <a:r>
              <a:rPr sz="1200" spc="-57" dirty="0">
                <a:latin typeface="Arial"/>
                <a:cs typeface="Arial"/>
              </a:rPr>
              <a:t> </a:t>
            </a:r>
            <a:r>
              <a:rPr sz="1200" spc="-127" dirty="0">
                <a:latin typeface="Arial"/>
                <a:cs typeface="Arial"/>
              </a:rPr>
              <a:t>neighborhoods.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209" name="object 209"/>
          <p:cNvGrpSpPr/>
          <p:nvPr/>
        </p:nvGrpSpPr>
        <p:grpSpPr>
          <a:xfrm>
            <a:off x="3111124" y="4463619"/>
            <a:ext cx="257283" cy="103664"/>
            <a:chOff x="3488086" y="9815829"/>
            <a:chExt cx="565785" cy="227965"/>
          </a:xfrm>
        </p:grpSpPr>
        <p:sp>
          <p:nvSpPr>
            <p:cNvPr id="210" name="object 210"/>
            <p:cNvSpPr/>
            <p:nvPr/>
          </p:nvSpPr>
          <p:spPr>
            <a:xfrm>
              <a:off x="3680570" y="9923318"/>
              <a:ext cx="306705" cy="16510"/>
            </a:xfrm>
            <a:custGeom>
              <a:avLst/>
              <a:gdLst/>
              <a:ahLst/>
              <a:cxnLst/>
              <a:rect l="l" t="t" r="r" b="b"/>
              <a:pathLst>
                <a:path w="306704" h="16509">
                  <a:moveTo>
                    <a:pt x="0" y="0"/>
                  </a:moveTo>
                  <a:lnTo>
                    <a:pt x="306685" y="16062"/>
                  </a:lnTo>
                </a:path>
              </a:pathLst>
            </a:custGeom>
            <a:ln w="132631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211" name="object 211"/>
            <p:cNvSpPr/>
            <p:nvPr/>
          </p:nvSpPr>
          <p:spPr>
            <a:xfrm>
              <a:off x="3488086" y="9815829"/>
              <a:ext cx="318770" cy="227965"/>
            </a:xfrm>
            <a:custGeom>
              <a:avLst/>
              <a:gdLst/>
              <a:ahLst/>
              <a:cxnLst/>
              <a:rect l="l" t="t" r="r" b="b"/>
              <a:pathLst>
                <a:path w="318770" h="227965">
                  <a:moveTo>
                    <a:pt x="318601" y="0"/>
                  </a:moveTo>
                  <a:lnTo>
                    <a:pt x="0" y="97372"/>
                  </a:lnTo>
                  <a:lnTo>
                    <a:pt x="306685" y="227546"/>
                  </a:lnTo>
                  <a:lnTo>
                    <a:pt x="318601" y="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</p:grpSp>
      <p:grpSp>
        <p:nvGrpSpPr>
          <p:cNvPr id="212" name="object 212"/>
          <p:cNvGrpSpPr/>
          <p:nvPr/>
        </p:nvGrpSpPr>
        <p:grpSpPr>
          <a:xfrm>
            <a:off x="5812592" y="4779018"/>
            <a:ext cx="115503" cy="241113"/>
            <a:chOff x="9428814" y="10509415"/>
            <a:chExt cx="254000" cy="530225"/>
          </a:xfrm>
        </p:grpSpPr>
        <p:sp>
          <p:nvSpPr>
            <p:cNvPr id="213" name="object 213"/>
            <p:cNvSpPr/>
            <p:nvPr/>
          </p:nvSpPr>
          <p:spPr>
            <a:xfrm>
              <a:off x="9501019" y="10688129"/>
              <a:ext cx="115570" cy="285115"/>
            </a:xfrm>
            <a:custGeom>
              <a:avLst/>
              <a:gdLst/>
              <a:ahLst/>
              <a:cxnLst/>
              <a:rect l="l" t="t" r="r" b="b"/>
              <a:pathLst>
                <a:path w="115570" h="285115">
                  <a:moveTo>
                    <a:pt x="0" y="0"/>
                  </a:moveTo>
                  <a:lnTo>
                    <a:pt x="115019" y="284731"/>
                  </a:lnTo>
                </a:path>
              </a:pathLst>
            </a:custGeom>
            <a:ln w="132631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214" name="object 214"/>
            <p:cNvSpPr/>
            <p:nvPr/>
          </p:nvSpPr>
          <p:spPr>
            <a:xfrm>
              <a:off x="9428814" y="10509415"/>
              <a:ext cx="222885" cy="333375"/>
            </a:xfrm>
            <a:custGeom>
              <a:avLst/>
              <a:gdLst/>
              <a:ahLst/>
              <a:cxnLst/>
              <a:rect l="l" t="t" r="r" b="b"/>
              <a:pathLst>
                <a:path w="222884" h="333375">
                  <a:moveTo>
                    <a:pt x="0" y="0"/>
                  </a:moveTo>
                  <a:lnTo>
                    <a:pt x="11615" y="332939"/>
                  </a:lnTo>
                  <a:lnTo>
                    <a:pt x="222834" y="2475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06368" y="418314"/>
            <a:ext cx="1537925" cy="205537"/>
          </a:xfrm>
          <a:prstGeom prst="rect">
            <a:avLst/>
          </a:prstGeom>
        </p:spPr>
        <p:txBody>
          <a:bodyPr vert="horz" wrap="square" lIns="0" tIns="6064" rIns="0" bIns="0" rtlCol="0">
            <a:spAutoFit/>
          </a:bodyPr>
          <a:lstStyle/>
          <a:p>
            <a:pPr marL="5775">
              <a:spcBef>
                <a:spcPts val="48"/>
              </a:spcBef>
            </a:pPr>
            <a:r>
              <a:rPr sz="1296" b="1" i="1" spc="-175" dirty="0">
                <a:solidFill>
                  <a:srgbClr val="FFFFFF"/>
                </a:solidFill>
                <a:latin typeface="Arial"/>
                <a:cs typeface="Arial"/>
              </a:rPr>
              <a:t>MetroLinkGreenLine.com</a:t>
            </a:r>
            <a:endParaRPr sz="1296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809400" y="5995668"/>
            <a:ext cx="627760" cy="209861"/>
          </a:xfrm>
          <a:prstGeom prst="rect">
            <a:avLst/>
          </a:prstGeom>
        </p:spPr>
        <p:txBody>
          <a:bodyPr vert="horz" wrap="square" lIns="0" tIns="30031" rIns="0" bIns="0" rtlCol="0">
            <a:spAutoFit/>
          </a:bodyPr>
          <a:lstStyle/>
          <a:p>
            <a:pPr marL="156205" marR="143790" indent="-9240">
              <a:lnSpc>
                <a:spcPts val="668"/>
              </a:lnSpc>
              <a:spcBef>
                <a:spcPts val="236"/>
              </a:spcBef>
            </a:pPr>
            <a:r>
              <a:rPr sz="637" b="1" spc="-82" dirty="0">
                <a:solidFill>
                  <a:srgbClr val="FFFFFF"/>
                </a:solidFill>
                <a:latin typeface="Arial"/>
                <a:cs typeface="Arial"/>
              </a:rPr>
              <a:t>Escanea</a:t>
            </a:r>
            <a:r>
              <a:rPr sz="637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37" b="1" spc="-43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637" b="1" spc="-73" dirty="0">
                <a:solidFill>
                  <a:srgbClr val="FFFFFF"/>
                </a:solidFill>
                <a:latin typeface="Arial"/>
                <a:cs typeface="Arial"/>
              </a:rPr>
              <a:t>código</a:t>
            </a:r>
            <a:r>
              <a:rPr sz="637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37" b="1" spc="-150" dirty="0">
                <a:solidFill>
                  <a:srgbClr val="FFFFFF"/>
                </a:solidFill>
                <a:latin typeface="Arial"/>
                <a:cs typeface="Arial"/>
              </a:rPr>
              <a:t>QR</a:t>
            </a:r>
            <a:endParaRPr sz="637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982066" y="1366868"/>
            <a:ext cx="2485628" cy="5032761"/>
            <a:chOff x="1005204" y="3005842"/>
            <a:chExt cx="5466080" cy="11067415"/>
          </a:xfrm>
        </p:grpSpPr>
        <p:sp>
          <p:nvSpPr>
            <p:cNvPr id="6" name="object 6"/>
            <p:cNvSpPr/>
            <p:nvPr/>
          </p:nvSpPr>
          <p:spPr>
            <a:xfrm>
              <a:off x="1005204" y="3005842"/>
              <a:ext cx="5466080" cy="11067415"/>
            </a:xfrm>
            <a:custGeom>
              <a:avLst/>
              <a:gdLst/>
              <a:ahLst/>
              <a:cxnLst/>
              <a:rect l="l" t="t" r="r" b="b"/>
              <a:pathLst>
                <a:path w="5466080" h="11067415">
                  <a:moveTo>
                    <a:pt x="5465801" y="0"/>
                  </a:moveTo>
                  <a:lnTo>
                    <a:pt x="0" y="0"/>
                  </a:lnTo>
                  <a:lnTo>
                    <a:pt x="0" y="11067027"/>
                  </a:lnTo>
                  <a:lnTo>
                    <a:pt x="5465801" y="11067027"/>
                  </a:lnTo>
                  <a:lnTo>
                    <a:pt x="5465801" y="0"/>
                  </a:lnTo>
                  <a:close/>
                </a:path>
              </a:pathLst>
            </a:custGeom>
            <a:solidFill>
              <a:srgbClr val="A3CF62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01813" y="7727820"/>
              <a:ext cx="5068396" cy="613563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5879" y="7707465"/>
              <a:ext cx="5080263" cy="6155338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906123" y="499023"/>
            <a:ext cx="4781831" cy="559247"/>
          </a:xfrm>
          <a:prstGeom prst="rect">
            <a:avLst/>
          </a:prstGeom>
        </p:spPr>
        <p:txBody>
          <a:bodyPr vert="horz" wrap="square" lIns="0" tIns="5198" rIns="0" bIns="0" rtlCol="0" anchor="ctr">
            <a:spAutoFit/>
          </a:bodyPr>
          <a:lstStyle/>
          <a:p>
            <a:pPr marL="8662">
              <a:lnSpc>
                <a:spcPct val="100000"/>
              </a:lnSpc>
              <a:spcBef>
                <a:spcPts val="41"/>
              </a:spcBef>
            </a:pPr>
            <a:r>
              <a:rPr spc="-41" dirty="0"/>
              <a:t>Design</a:t>
            </a:r>
            <a:r>
              <a:rPr spc="-136" dirty="0"/>
              <a:t> </a:t>
            </a:r>
            <a:r>
              <a:rPr spc="-36" dirty="0"/>
              <a:t>Options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463743" y="4533779"/>
            <a:ext cx="449885" cy="165818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 marR="217706">
              <a:lnSpc>
                <a:spcPct val="102299"/>
              </a:lnSpc>
              <a:spcBef>
                <a:spcPts val="50"/>
              </a:spcBef>
            </a:pPr>
            <a:r>
              <a:rPr sz="341" i="1" spc="52" dirty="0">
                <a:solidFill>
                  <a:srgbClr val="231F20"/>
                </a:solidFill>
                <a:latin typeface="Arial"/>
                <a:cs typeface="Arial"/>
              </a:rPr>
              <a:t>CityPark </a:t>
            </a:r>
            <a:r>
              <a:rPr sz="341" i="1" spc="64" dirty="0">
                <a:solidFill>
                  <a:srgbClr val="231F20"/>
                </a:solidFill>
                <a:latin typeface="Arial"/>
                <a:cs typeface="Arial"/>
              </a:rPr>
              <a:t>home</a:t>
            </a:r>
            <a:r>
              <a:rPr sz="341" i="1" spc="82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41" i="1" spc="48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endParaRPr sz="341">
              <a:latin typeface="Arial"/>
              <a:cs typeface="Arial"/>
            </a:endParaRPr>
          </a:p>
          <a:p>
            <a:pPr>
              <a:spcBef>
                <a:spcPts val="9"/>
              </a:spcBef>
            </a:pPr>
            <a:r>
              <a:rPr sz="341" i="1" spc="39" dirty="0">
                <a:solidFill>
                  <a:srgbClr val="231F20"/>
                </a:solidFill>
                <a:latin typeface="Arial"/>
                <a:cs typeface="Arial"/>
              </a:rPr>
              <a:t>St.</a:t>
            </a:r>
            <a:r>
              <a:rPr sz="341" i="1" spc="8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41" i="1" spc="50" dirty="0">
                <a:solidFill>
                  <a:srgbClr val="231F20"/>
                </a:solidFill>
                <a:latin typeface="Arial"/>
                <a:cs typeface="Arial"/>
              </a:rPr>
              <a:t>Louis</a:t>
            </a:r>
            <a:r>
              <a:rPr sz="341" i="1" spc="8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41" i="1" spc="57" dirty="0">
                <a:solidFill>
                  <a:srgbClr val="231F20"/>
                </a:solidFill>
                <a:latin typeface="Arial"/>
                <a:cs typeface="Arial"/>
              </a:rPr>
              <a:t>City</a:t>
            </a:r>
            <a:r>
              <a:rPr sz="341" i="1" spc="8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41" i="1" spc="-11" dirty="0">
                <a:solidFill>
                  <a:srgbClr val="231F20"/>
                </a:solidFill>
                <a:latin typeface="Arial"/>
                <a:cs typeface="Arial"/>
              </a:rPr>
              <a:t>SC</a:t>
            </a:r>
            <a:endParaRPr sz="341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36934" y="5834247"/>
            <a:ext cx="427362" cy="70838"/>
          </a:xfrm>
          <a:prstGeom prst="rect">
            <a:avLst/>
          </a:prstGeom>
        </p:spPr>
        <p:txBody>
          <a:bodyPr vert="horz" wrap="square" lIns="0" tIns="7796" rIns="0" bIns="0" rtlCol="0">
            <a:spAutoFit/>
          </a:bodyPr>
          <a:lstStyle/>
          <a:p>
            <a:pPr>
              <a:spcBef>
                <a:spcPts val="61"/>
              </a:spcBef>
            </a:pPr>
            <a:r>
              <a:rPr sz="409" spc="70" dirty="0">
                <a:solidFill>
                  <a:srgbClr val="231F20"/>
                </a:solidFill>
                <a:latin typeface="Arial"/>
                <a:cs typeface="Arial"/>
              </a:rPr>
              <a:t>Chippewa</a:t>
            </a:r>
            <a:r>
              <a:rPr sz="409" spc="10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09" spc="34" dirty="0">
                <a:solidFill>
                  <a:srgbClr val="231F20"/>
                </a:solidFill>
                <a:latin typeface="Arial"/>
                <a:cs typeface="Arial"/>
              </a:rPr>
              <a:t>St. </a:t>
            </a:r>
            <a:endParaRPr sz="409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03756" y="3984729"/>
            <a:ext cx="403972" cy="133804"/>
          </a:xfrm>
          <a:prstGeom prst="rect">
            <a:avLst/>
          </a:prstGeom>
        </p:spPr>
        <p:txBody>
          <a:bodyPr vert="horz" wrap="square" lIns="0" tIns="7796" rIns="0" bIns="0" rtlCol="0">
            <a:spAutoFit/>
          </a:bodyPr>
          <a:lstStyle/>
          <a:p>
            <a:pPr>
              <a:spcBef>
                <a:spcPts val="61"/>
              </a:spcBef>
            </a:pPr>
            <a:r>
              <a:rPr sz="409" i="1" spc="55" dirty="0">
                <a:solidFill>
                  <a:srgbClr val="808080"/>
                </a:solidFill>
                <a:latin typeface="Arial"/>
                <a:cs typeface="Arial"/>
              </a:rPr>
              <a:t>Palm</a:t>
            </a:r>
            <a:r>
              <a:rPr sz="409" i="1" spc="104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409" i="1" spc="57" dirty="0">
                <a:solidFill>
                  <a:srgbClr val="808080"/>
                </a:solidFill>
                <a:latin typeface="Arial"/>
                <a:cs typeface="Arial"/>
              </a:rPr>
              <a:t>St./ </a:t>
            </a:r>
            <a:endParaRPr sz="409">
              <a:latin typeface="Arial"/>
              <a:cs typeface="Arial"/>
            </a:endParaRPr>
          </a:p>
          <a:p>
            <a:pPr>
              <a:spcBef>
                <a:spcPts val="7"/>
              </a:spcBef>
            </a:pPr>
            <a:r>
              <a:rPr sz="409" i="1" spc="59" dirty="0">
                <a:solidFill>
                  <a:srgbClr val="808080"/>
                </a:solidFill>
                <a:latin typeface="Arial"/>
                <a:cs typeface="Arial"/>
              </a:rPr>
              <a:t>Salisbury</a:t>
            </a:r>
            <a:r>
              <a:rPr sz="409" i="1" spc="111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409" i="1" spc="30" dirty="0">
                <a:solidFill>
                  <a:srgbClr val="808080"/>
                </a:solidFill>
                <a:latin typeface="Arial"/>
                <a:cs typeface="Arial"/>
              </a:rPr>
              <a:t>St. </a:t>
            </a:r>
            <a:endParaRPr sz="409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72670" y="4876701"/>
            <a:ext cx="481937" cy="420610"/>
          </a:xfrm>
          <a:prstGeom prst="rect">
            <a:avLst/>
          </a:prstGeom>
        </p:spPr>
        <p:txBody>
          <a:bodyPr vert="horz" wrap="square" lIns="0" tIns="13571" rIns="0" bIns="0" rtlCol="0">
            <a:spAutoFit/>
          </a:bodyPr>
          <a:lstStyle/>
          <a:p>
            <a:pPr marL="116071" marR="2310" indent="-4331">
              <a:lnSpc>
                <a:spcPts val="455"/>
              </a:lnSpc>
              <a:spcBef>
                <a:spcPts val="106"/>
              </a:spcBef>
            </a:pPr>
            <a:r>
              <a:rPr sz="409" spc="70" dirty="0">
                <a:solidFill>
                  <a:srgbClr val="231F20"/>
                </a:solidFill>
                <a:latin typeface="Arial"/>
                <a:cs typeface="Arial"/>
              </a:rPr>
              <a:t>Scott</a:t>
            </a:r>
            <a:r>
              <a:rPr sz="409" spc="10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09" spc="68" dirty="0">
                <a:solidFill>
                  <a:srgbClr val="231F20"/>
                </a:solidFill>
                <a:latin typeface="Arial"/>
                <a:cs typeface="Arial"/>
              </a:rPr>
              <a:t>Ave./ </a:t>
            </a:r>
            <a:r>
              <a:rPr sz="409" spc="70" dirty="0">
                <a:solidFill>
                  <a:srgbClr val="231F20"/>
                </a:solidFill>
                <a:latin typeface="Arial"/>
                <a:cs typeface="Arial"/>
              </a:rPr>
              <a:t>Ewing</a:t>
            </a:r>
            <a:r>
              <a:rPr sz="409" spc="10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09" spc="43" dirty="0">
                <a:solidFill>
                  <a:srgbClr val="231F20"/>
                </a:solidFill>
                <a:latin typeface="Arial"/>
                <a:cs typeface="Arial"/>
              </a:rPr>
              <a:t>Yard</a:t>
            </a:r>
            <a:endParaRPr sz="409">
              <a:latin typeface="Arial"/>
              <a:cs typeface="Arial"/>
            </a:endParaRPr>
          </a:p>
          <a:p>
            <a:pPr marL="129642">
              <a:spcBef>
                <a:spcPts val="196"/>
              </a:spcBef>
            </a:pPr>
            <a:r>
              <a:rPr sz="409" spc="57" dirty="0">
                <a:solidFill>
                  <a:srgbClr val="231F20"/>
                </a:solidFill>
                <a:latin typeface="Arial"/>
                <a:cs typeface="Arial"/>
              </a:rPr>
              <a:t>Park</a:t>
            </a:r>
            <a:r>
              <a:rPr sz="409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09" spc="43" dirty="0">
                <a:solidFill>
                  <a:srgbClr val="231F20"/>
                </a:solidFill>
                <a:latin typeface="Arial"/>
                <a:cs typeface="Arial"/>
              </a:rPr>
              <a:t>Ave.</a:t>
            </a:r>
            <a:endParaRPr sz="409">
              <a:latin typeface="Arial"/>
              <a:cs typeface="Arial"/>
            </a:endParaRPr>
          </a:p>
          <a:p>
            <a:pPr>
              <a:spcBef>
                <a:spcPts val="459"/>
              </a:spcBef>
            </a:pPr>
            <a:endParaRPr sz="409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409" i="1" spc="50" dirty="0">
                <a:solidFill>
                  <a:srgbClr val="808080"/>
                </a:solidFill>
                <a:latin typeface="Arial"/>
                <a:cs typeface="Arial"/>
              </a:rPr>
              <a:t>Russell</a:t>
            </a:r>
            <a:r>
              <a:rPr sz="409" i="1" spc="98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409" i="1" spc="52" dirty="0">
                <a:solidFill>
                  <a:srgbClr val="808080"/>
                </a:solidFill>
                <a:latin typeface="Arial"/>
                <a:cs typeface="Arial"/>
              </a:rPr>
              <a:t>Blvd. </a:t>
            </a:r>
            <a:endParaRPr sz="409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64967" y="4691798"/>
            <a:ext cx="332649" cy="70838"/>
          </a:xfrm>
          <a:prstGeom prst="rect">
            <a:avLst/>
          </a:prstGeom>
        </p:spPr>
        <p:txBody>
          <a:bodyPr vert="horz" wrap="square" lIns="0" tIns="7796" rIns="0" bIns="0" rtlCol="0">
            <a:spAutoFit/>
          </a:bodyPr>
          <a:lstStyle/>
          <a:p>
            <a:pPr>
              <a:spcBef>
                <a:spcPts val="61"/>
              </a:spcBef>
            </a:pPr>
            <a:r>
              <a:rPr sz="409" spc="68" dirty="0">
                <a:solidFill>
                  <a:srgbClr val="231F20"/>
                </a:solidFill>
                <a:latin typeface="Arial"/>
                <a:cs typeface="Arial"/>
              </a:rPr>
              <a:t>Market</a:t>
            </a:r>
            <a:r>
              <a:rPr sz="409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09" spc="34" dirty="0">
                <a:solidFill>
                  <a:srgbClr val="231F20"/>
                </a:solidFill>
                <a:latin typeface="Arial"/>
                <a:cs typeface="Arial"/>
              </a:rPr>
              <a:t>St. </a:t>
            </a:r>
            <a:endParaRPr sz="409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765222" y="3962816"/>
            <a:ext cx="621696" cy="267876"/>
          </a:xfrm>
          <a:prstGeom prst="rect">
            <a:avLst/>
          </a:prstGeom>
        </p:spPr>
        <p:txBody>
          <a:bodyPr vert="horz" wrap="square" lIns="0" tIns="13571" rIns="0" bIns="0" rtlCol="0">
            <a:spAutoFit/>
          </a:bodyPr>
          <a:lstStyle/>
          <a:p>
            <a:pPr marR="101346" indent="107120">
              <a:lnSpc>
                <a:spcPts val="455"/>
              </a:lnSpc>
              <a:spcBef>
                <a:spcPts val="106"/>
              </a:spcBef>
            </a:pPr>
            <a:r>
              <a:rPr sz="409" spc="64" dirty="0">
                <a:solidFill>
                  <a:srgbClr val="231F20"/>
                </a:solidFill>
                <a:latin typeface="Arial"/>
                <a:cs typeface="Arial"/>
              </a:rPr>
              <a:t>Grand</a:t>
            </a:r>
            <a:r>
              <a:rPr sz="409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09" spc="73" dirty="0">
                <a:solidFill>
                  <a:srgbClr val="231F20"/>
                </a:solidFill>
                <a:latin typeface="Arial"/>
                <a:cs typeface="Arial"/>
              </a:rPr>
              <a:t>Blvd./ Fairground</a:t>
            </a:r>
            <a:r>
              <a:rPr sz="409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09" spc="48" dirty="0">
                <a:solidFill>
                  <a:srgbClr val="231F20"/>
                </a:solidFill>
                <a:latin typeface="Arial"/>
                <a:cs typeface="Arial"/>
              </a:rPr>
              <a:t>Park </a:t>
            </a:r>
            <a:endParaRPr sz="409" dirty="0">
              <a:latin typeface="Arial"/>
              <a:cs typeface="Arial"/>
            </a:endParaRPr>
          </a:p>
          <a:p>
            <a:pPr>
              <a:spcBef>
                <a:spcPts val="43"/>
              </a:spcBef>
            </a:pPr>
            <a:endParaRPr sz="409" dirty="0">
              <a:latin typeface="Arial"/>
              <a:cs typeface="Arial"/>
            </a:endParaRPr>
          </a:p>
          <a:p>
            <a:pPr marL="181903">
              <a:spcBef>
                <a:spcPts val="2"/>
              </a:spcBef>
            </a:pPr>
            <a:r>
              <a:rPr sz="409" spc="45" dirty="0">
                <a:solidFill>
                  <a:srgbClr val="231F20"/>
                </a:solidFill>
                <a:latin typeface="Arial"/>
                <a:cs typeface="Arial"/>
              </a:rPr>
              <a:t>St.</a:t>
            </a:r>
            <a:r>
              <a:rPr sz="409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09" spc="61" dirty="0">
                <a:solidFill>
                  <a:srgbClr val="231F20"/>
                </a:solidFill>
                <a:latin typeface="Arial"/>
                <a:cs typeface="Arial"/>
              </a:rPr>
              <a:t>Louis</a:t>
            </a:r>
            <a:r>
              <a:rPr sz="409" spc="102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09" spc="43" dirty="0">
                <a:solidFill>
                  <a:srgbClr val="231F20"/>
                </a:solidFill>
                <a:latin typeface="Arial"/>
                <a:cs typeface="Arial"/>
              </a:rPr>
              <a:t>Ave.</a:t>
            </a:r>
            <a:endParaRPr sz="409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469275" y="4280196"/>
            <a:ext cx="133695" cy="64624"/>
          </a:xfrm>
          <a:prstGeom prst="rect">
            <a:avLst/>
          </a:prstGeom>
        </p:spPr>
        <p:txBody>
          <a:bodyPr vert="horz" wrap="square" lIns="0" tIns="5198" rIns="0" bIns="0" rtlCol="0">
            <a:spAutoFit/>
          </a:bodyPr>
          <a:lstStyle/>
          <a:p>
            <a:pPr>
              <a:spcBef>
                <a:spcPts val="41"/>
              </a:spcBef>
            </a:pPr>
            <a:r>
              <a:rPr sz="386" i="1" spc="30" dirty="0">
                <a:solidFill>
                  <a:srgbClr val="231F20"/>
                </a:solidFill>
                <a:latin typeface="Arial"/>
                <a:cs typeface="Arial"/>
              </a:rPr>
              <a:t>NGA </a:t>
            </a:r>
            <a:endParaRPr sz="386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859509" y="4347548"/>
            <a:ext cx="495220" cy="283845"/>
          </a:xfrm>
          <a:prstGeom prst="rect">
            <a:avLst/>
          </a:prstGeom>
        </p:spPr>
        <p:txBody>
          <a:bodyPr vert="horz" wrap="square" lIns="0" tIns="7796" rIns="0" bIns="0" rtlCol="0">
            <a:spAutoFit/>
          </a:bodyPr>
          <a:lstStyle/>
          <a:p>
            <a:pPr marL="183346">
              <a:spcBef>
                <a:spcPts val="61"/>
              </a:spcBef>
            </a:pPr>
            <a:r>
              <a:rPr sz="409" spc="41" dirty="0">
                <a:solidFill>
                  <a:srgbClr val="231F20"/>
                </a:solidFill>
                <a:latin typeface="Arial"/>
                <a:cs typeface="Arial"/>
              </a:rPr>
              <a:t>Cass</a:t>
            </a:r>
            <a:r>
              <a:rPr sz="409" spc="102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09" spc="43" dirty="0">
                <a:solidFill>
                  <a:srgbClr val="231F20"/>
                </a:solidFill>
                <a:latin typeface="Arial"/>
                <a:cs typeface="Arial"/>
              </a:rPr>
              <a:t>Ave.</a:t>
            </a:r>
            <a:endParaRPr sz="409">
              <a:latin typeface="Arial"/>
              <a:cs typeface="Arial"/>
            </a:endParaRPr>
          </a:p>
          <a:p>
            <a:pPr>
              <a:spcBef>
                <a:spcPts val="197"/>
              </a:spcBef>
            </a:pPr>
            <a:endParaRPr sz="409">
              <a:latin typeface="Arial"/>
              <a:cs typeface="Arial"/>
            </a:endParaRPr>
          </a:p>
          <a:p>
            <a:pPr marR="2310" indent="172952">
              <a:lnSpc>
                <a:spcPct val="101699"/>
              </a:lnSpc>
            </a:pPr>
            <a:r>
              <a:rPr sz="409" spc="39" dirty="0">
                <a:solidFill>
                  <a:srgbClr val="231F20"/>
                </a:solidFill>
                <a:latin typeface="Arial"/>
                <a:cs typeface="Arial"/>
              </a:rPr>
              <a:t>Dr.</a:t>
            </a:r>
            <a:r>
              <a:rPr sz="409" spc="98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09" spc="64" dirty="0">
                <a:solidFill>
                  <a:srgbClr val="231F20"/>
                </a:solidFill>
                <a:latin typeface="Arial"/>
                <a:cs typeface="Arial"/>
              </a:rPr>
              <a:t>Martin </a:t>
            </a:r>
            <a:r>
              <a:rPr sz="409" spc="73" dirty="0">
                <a:solidFill>
                  <a:srgbClr val="231F20"/>
                </a:solidFill>
                <a:latin typeface="Arial"/>
                <a:cs typeface="Arial"/>
              </a:rPr>
              <a:t>Luther</a:t>
            </a:r>
            <a:r>
              <a:rPr sz="409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09" spc="68" dirty="0">
                <a:solidFill>
                  <a:srgbClr val="231F20"/>
                </a:solidFill>
                <a:latin typeface="Arial"/>
                <a:cs typeface="Arial"/>
              </a:rPr>
              <a:t>King</a:t>
            </a:r>
            <a:r>
              <a:rPr sz="409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09" spc="27" dirty="0">
                <a:solidFill>
                  <a:srgbClr val="231F20"/>
                </a:solidFill>
                <a:latin typeface="Arial"/>
                <a:cs typeface="Arial"/>
              </a:rPr>
              <a:t>Dr.</a:t>
            </a:r>
            <a:endParaRPr sz="409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070868" y="3505895"/>
            <a:ext cx="1027112" cy="2806438"/>
            <a:chOff x="3399560" y="7709723"/>
            <a:chExt cx="2258695" cy="6171565"/>
          </a:xfrm>
        </p:grpSpPr>
        <p:sp>
          <p:nvSpPr>
            <p:cNvPr id="19" name="object 19"/>
            <p:cNvSpPr/>
            <p:nvPr/>
          </p:nvSpPr>
          <p:spPr>
            <a:xfrm>
              <a:off x="3417658" y="7727820"/>
              <a:ext cx="2222500" cy="6135370"/>
            </a:xfrm>
            <a:custGeom>
              <a:avLst/>
              <a:gdLst/>
              <a:ahLst/>
              <a:cxnLst/>
              <a:rect l="l" t="t" r="r" b="b"/>
              <a:pathLst>
                <a:path w="2222500" h="6135369">
                  <a:moveTo>
                    <a:pt x="0" y="6134982"/>
                  </a:moveTo>
                  <a:lnTo>
                    <a:pt x="212324" y="5800531"/>
                  </a:lnTo>
                  <a:lnTo>
                    <a:pt x="297780" y="5725392"/>
                  </a:lnTo>
                  <a:lnTo>
                    <a:pt x="542352" y="5588370"/>
                  </a:lnTo>
                  <a:lnTo>
                    <a:pt x="813450" y="5315806"/>
                  </a:lnTo>
                  <a:lnTo>
                    <a:pt x="1156735" y="5043235"/>
                  </a:lnTo>
                  <a:lnTo>
                    <a:pt x="1439616" y="4720578"/>
                  </a:lnTo>
                  <a:lnTo>
                    <a:pt x="1617893" y="4470107"/>
                  </a:lnTo>
                  <a:lnTo>
                    <a:pt x="1931713" y="3776160"/>
                  </a:lnTo>
                  <a:lnTo>
                    <a:pt x="2051053" y="3304691"/>
                  </a:lnTo>
                  <a:lnTo>
                    <a:pt x="2148293" y="2906895"/>
                  </a:lnTo>
                  <a:lnTo>
                    <a:pt x="2185129" y="2730091"/>
                  </a:lnTo>
                  <a:lnTo>
                    <a:pt x="2216067" y="2414798"/>
                  </a:lnTo>
                  <a:lnTo>
                    <a:pt x="2221959" y="2047934"/>
                  </a:lnTo>
                  <a:lnTo>
                    <a:pt x="2132091" y="1489542"/>
                  </a:lnTo>
                  <a:lnTo>
                    <a:pt x="2064316" y="1035755"/>
                  </a:lnTo>
                  <a:lnTo>
                    <a:pt x="2015696" y="802966"/>
                  </a:lnTo>
                  <a:lnTo>
                    <a:pt x="1852155" y="290242"/>
                  </a:lnTo>
                  <a:lnTo>
                    <a:pt x="1695593" y="0"/>
                  </a:lnTo>
                </a:path>
              </a:pathLst>
            </a:custGeom>
            <a:ln w="35607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20" name="object 20"/>
            <p:cNvSpPr/>
            <p:nvPr/>
          </p:nvSpPr>
          <p:spPr>
            <a:xfrm>
              <a:off x="3437085" y="7727820"/>
              <a:ext cx="2202815" cy="6104890"/>
            </a:xfrm>
            <a:custGeom>
              <a:avLst/>
              <a:gdLst/>
              <a:ahLst/>
              <a:cxnLst/>
              <a:rect l="l" t="t" r="r" b="b"/>
              <a:pathLst>
                <a:path w="2202815" h="6104890">
                  <a:moveTo>
                    <a:pt x="0" y="6104383"/>
                  </a:moveTo>
                  <a:lnTo>
                    <a:pt x="192901" y="5800532"/>
                  </a:lnTo>
                  <a:lnTo>
                    <a:pt x="278358" y="5725393"/>
                  </a:lnTo>
                  <a:lnTo>
                    <a:pt x="522929" y="5588371"/>
                  </a:lnTo>
                  <a:lnTo>
                    <a:pt x="794028" y="5315800"/>
                  </a:lnTo>
                  <a:lnTo>
                    <a:pt x="1137312" y="5043236"/>
                  </a:lnTo>
                  <a:lnTo>
                    <a:pt x="1420194" y="4720572"/>
                  </a:lnTo>
                  <a:lnTo>
                    <a:pt x="1598464" y="4470108"/>
                  </a:lnTo>
                  <a:lnTo>
                    <a:pt x="1912290" y="3776161"/>
                  </a:lnTo>
                  <a:lnTo>
                    <a:pt x="2031630" y="3304692"/>
                  </a:lnTo>
                  <a:lnTo>
                    <a:pt x="2128870" y="2906896"/>
                  </a:lnTo>
                  <a:lnTo>
                    <a:pt x="2165700" y="2730091"/>
                  </a:lnTo>
                  <a:lnTo>
                    <a:pt x="2196645" y="2414799"/>
                  </a:lnTo>
                  <a:lnTo>
                    <a:pt x="2202536" y="2047934"/>
                  </a:lnTo>
                  <a:lnTo>
                    <a:pt x="2112661" y="1489543"/>
                  </a:lnTo>
                  <a:lnTo>
                    <a:pt x="2044887" y="1035749"/>
                  </a:lnTo>
                  <a:lnTo>
                    <a:pt x="1996267" y="802967"/>
                  </a:lnTo>
                  <a:lnTo>
                    <a:pt x="1832725" y="290243"/>
                  </a:lnTo>
                  <a:lnTo>
                    <a:pt x="1676166" y="0"/>
                  </a:lnTo>
                </a:path>
              </a:pathLst>
            </a:custGeom>
            <a:ln w="14833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97296" y="8873553"/>
              <a:ext cx="104820" cy="148288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2601639" y="6164200"/>
            <a:ext cx="353440" cy="77309"/>
          </a:xfrm>
          <a:prstGeom prst="rect">
            <a:avLst/>
          </a:prstGeom>
        </p:spPr>
        <p:txBody>
          <a:bodyPr vert="horz" wrap="square" lIns="0" tIns="7219" rIns="0" bIns="0" rtlCol="0">
            <a:spAutoFit/>
          </a:bodyPr>
          <a:lstStyle/>
          <a:p>
            <a:pPr>
              <a:spcBef>
                <a:spcPts val="57"/>
              </a:spcBef>
            </a:pPr>
            <a:r>
              <a:rPr sz="455" spc="48" dirty="0">
                <a:solidFill>
                  <a:srgbClr val="666666"/>
                </a:solidFill>
                <a:latin typeface="Arial"/>
                <a:cs typeface="Arial"/>
              </a:rPr>
              <a:t>MISSOURI </a:t>
            </a:r>
            <a:endParaRPr sz="455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192943" y="6164200"/>
            <a:ext cx="314169" cy="77309"/>
          </a:xfrm>
          <a:prstGeom prst="rect">
            <a:avLst/>
          </a:prstGeom>
        </p:spPr>
        <p:txBody>
          <a:bodyPr vert="horz" wrap="square" lIns="0" tIns="7219" rIns="0" bIns="0" rtlCol="0">
            <a:spAutoFit/>
          </a:bodyPr>
          <a:lstStyle/>
          <a:p>
            <a:pPr>
              <a:spcBef>
                <a:spcPts val="57"/>
              </a:spcBef>
            </a:pPr>
            <a:r>
              <a:rPr sz="455" spc="57" dirty="0">
                <a:solidFill>
                  <a:srgbClr val="666666"/>
                </a:solidFill>
                <a:latin typeface="Arial"/>
                <a:cs typeface="Arial"/>
              </a:rPr>
              <a:t>ILLINOIS </a:t>
            </a:r>
            <a:endParaRPr sz="455">
              <a:latin typeface="Arial"/>
              <a:cs typeface="Arial"/>
            </a:endParaRPr>
          </a:p>
        </p:txBody>
      </p:sp>
      <p:pic>
        <p:nvPicPr>
          <p:cNvPr id="24" name="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24363" y="5693903"/>
            <a:ext cx="110987" cy="115053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2667967" y="5333400"/>
            <a:ext cx="751059" cy="470752"/>
          </a:xfrm>
          <a:prstGeom prst="rect">
            <a:avLst/>
          </a:prstGeom>
        </p:spPr>
        <p:txBody>
          <a:bodyPr vert="horz" wrap="square" lIns="0" tIns="13571" rIns="0" bIns="0" rtlCol="0">
            <a:spAutoFit/>
          </a:bodyPr>
          <a:lstStyle/>
          <a:p>
            <a:pPr marL="149853" marR="273143" indent="-108853">
              <a:lnSpc>
                <a:spcPts val="455"/>
              </a:lnSpc>
              <a:spcBef>
                <a:spcPts val="106"/>
              </a:spcBef>
            </a:pPr>
            <a:r>
              <a:rPr sz="409" spc="59" dirty="0">
                <a:solidFill>
                  <a:srgbClr val="231F20"/>
                </a:solidFill>
                <a:latin typeface="Arial"/>
                <a:cs typeface="Arial"/>
              </a:rPr>
              <a:t>Gravois</a:t>
            </a:r>
            <a:r>
              <a:rPr sz="409" spc="10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09" spc="68" dirty="0">
                <a:solidFill>
                  <a:srgbClr val="231F20"/>
                </a:solidFill>
                <a:latin typeface="Arial"/>
                <a:cs typeface="Arial"/>
              </a:rPr>
              <a:t>Ave./ </a:t>
            </a:r>
            <a:r>
              <a:rPr sz="409" spc="64" dirty="0">
                <a:solidFill>
                  <a:srgbClr val="231F20"/>
                </a:solidFill>
                <a:latin typeface="Arial"/>
                <a:cs typeface="Arial"/>
              </a:rPr>
              <a:t>Sidney</a:t>
            </a:r>
            <a:r>
              <a:rPr sz="409" spc="10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09" spc="34" dirty="0">
                <a:solidFill>
                  <a:srgbClr val="231F20"/>
                </a:solidFill>
                <a:latin typeface="Arial"/>
                <a:cs typeface="Arial"/>
              </a:rPr>
              <a:t>St. </a:t>
            </a:r>
            <a:endParaRPr sz="409">
              <a:latin typeface="Arial"/>
              <a:cs typeface="Arial"/>
            </a:endParaRPr>
          </a:p>
          <a:p>
            <a:pPr marR="314143" algn="ctr">
              <a:spcBef>
                <a:spcPts val="439"/>
              </a:spcBef>
            </a:pPr>
            <a:r>
              <a:rPr sz="409" i="1" spc="59" dirty="0">
                <a:solidFill>
                  <a:srgbClr val="808080"/>
                </a:solidFill>
                <a:latin typeface="Arial"/>
                <a:cs typeface="Arial"/>
              </a:rPr>
              <a:t>Arsenal</a:t>
            </a:r>
            <a:r>
              <a:rPr sz="409" i="1" spc="109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409" i="1" spc="30" dirty="0">
                <a:solidFill>
                  <a:srgbClr val="808080"/>
                </a:solidFill>
                <a:latin typeface="Arial"/>
                <a:cs typeface="Arial"/>
              </a:rPr>
              <a:t>St. </a:t>
            </a:r>
            <a:endParaRPr sz="409">
              <a:latin typeface="Arial"/>
              <a:cs typeface="Arial"/>
            </a:endParaRPr>
          </a:p>
          <a:p>
            <a:pPr>
              <a:spcBef>
                <a:spcPts val="150"/>
              </a:spcBef>
            </a:pPr>
            <a:endParaRPr sz="409">
              <a:latin typeface="Arial"/>
              <a:cs typeface="Arial"/>
            </a:endParaRPr>
          </a:p>
          <a:p>
            <a:pPr marR="337531" algn="ctr"/>
            <a:r>
              <a:rPr sz="409" spc="66" dirty="0">
                <a:solidFill>
                  <a:srgbClr val="231F20"/>
                </a:solidFill>
                <a:latin typeface="Arial"/>
                <a:cs typeface="Arial"/>
              </a:rPr>
              <a:t>Cherokee</a:t>
            </a:r>
            <a:r>
              <a:rPr sz="409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09" spc="34" dirty="0">
                <a:solidFill>
                  <a:srgbClr val="231F20"/>
                </a:solidFill>
                <a:latin typeface="Arial"/>
                <a:cs typeface="Arial"/>
              </a:rPr>
              <a:t>St. </a:t>
            </a:r>
            <a:endParaRPr sz="409">
              <a:latin typeface="Arial"/>
              <a:cs typeface="Arial"/>
            </a:endParaRPr>
          </a:p>
          <a:p>
            <a:pPr marL="679104">
              <a:spcBef>
                <a:spcPts val="7"/>
              </a:spcBef>
            </a:pPr>
            <a:r>
              <a:rPr sz="409" spc="20" dirty="0">
                <a:solidFill>
                  <a:srgbClr val="FFFFFF"/>
                </a:solidFill>
                <a:latin typeface="Arial"/>
                <a:cs typeface="Arial"/>
              </a:rPr>
              <a:t>55</a:t>
            </a:r>
            <a:endParaRPr sz="409">
              <a:latin typeface="Arial"/>
              <a:cs typeface="Arial"/>
            </a:endParaRPr>
          </a:p>
        </p:txBody>
      </p:sp>
      <p:pic>
        <p:nvPicPr>
          <p:cNvPr id="26" name="object 2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623315" y="5026449"/>
            <a:ext cx="110987" cy="115053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2642687" y="5048436"/>
            <a:ext cx="78253" cy="69672"/>
          </a:xfrm>
          <a:prstGeom prst="rect">
            <a:avLst/>
          </a:prstGeom>
        </p:spPr>
        <p:txBody>
          <a:bodyPr vert="horz" wrap="square" lIns="0" tIns="6641" rIns="0" bIns="0" rtlCol="0">
            <a:spAutoFit/>
          </a:bodyPr>
          <a:lstStyle/>
          <a:p>
            <a:pPr>
              <a:spcBef>
                <a:spcPts val="52"/>
              </a:spcBef>
            </a:pPr>
            <a:r>
              <a:rPr sz="409" spc="45" dirty="0">
                <a:solidFill>
                  <a:srgbClr val="FFFFFF"/>
                </a:solidFill>
                <a:latin typeface="Arial"/>
                <a:cs typeface="Arial"/>
              </a:rPr>
              <a:t>44</a:t>
            </a:r>
            <a:endParaRPr sz="409">
              <a:latin typeface="Arial"/>
              <a:cs typeface="Arial"/>
            </a:endParaRPr>
          </a:p>
        </p:txBody>
      </p:sp>
      <p:pic>
        <p:nvPicPr>
          <p:cNvPr id="28" name="object 2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575136" y="4688773"/>
            <a:ext cx="110987" cy="115053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2595194" y="4710761"/>
            <a:ext cx="76810" cy="69672"/>
          </a:xfrm>
          <a:prstGeom prst="rect">
            <a:avLst/>
          </a:prstGeom>
        </p:spPr>
        <p:txBody>
          <a:bodyPr vert="horz" wrap="square" lIns="0" tIns="6641" rIns="0" bIns="0" rtlCol="0">
            <a:spAutoFit/>
          </a:bodyPr>
          <a:lstStyle/>
          <a:p>
            <a:pPr>
              <a:spcBef>
                <a:spcPts val="52"/>
              </a:spcBef>
            </a:pPr>
            <a:r>
              <a:rPr sz="409" spc="39" dirty="0">
                <a:solidFill>
                  <a:srgbClr val="FFFFFF"/>
                </a:solidFill>
                <a:latin typeface="Arial"/>
                <a:cs typeface="Arial"/>
              </a:rPr>
              <a:t>64</a:t>
            </a:r>
            <a:endParaRPr sz="409">
              <a:latin typeface="Arial"/>
              <a:cs typeface="Arial"/>
            </a:endParaRPr>
          </a:p>
        </p:txBody>
      </p:sp>
      <p:pic>
        <p:nvPicPr>
          <p:cNvPr id="30" name="object 3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596751" y="3769366"/>
            <a:ext cx="110987" cy="115053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3617472" y="3791353"/>
            <a:ext cx="74500" cy="69672"/>
          </a:xfrm>
          <a:prstGeom prst="rect">
            <a:avLst/>
          </a:prstGeom>
        </p:spPr>
        <p:txBody>
          <a:bodyPr vert="horz" wrap="square" lIns="0" tIns="6641" rIns="0" bIns="0" rtlCol="0">
            <a:spAutoFit/>
          </a:bodyPr>
          <a:lstStyle/>
          <a:p>
            <a:pPr>
              <a:spcBef>
                <a:spcPts val="52"/>
              </a:spcBef>
            </a:pPr>
            <a:r>
              <a:rPr sz="409" spc="30" dirty="0">
                <a:solidFill>
                  <a:srgbClr val="FFFFFF"/>
                </a:solidFill>
                <a:latin typeface="Arial"/>
                <a:cs typeface="Arial"/>
              </a:rPr>
              <a:t>70</a:t>
            </a:r>
            <a:endParaRPr sz="409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 rot="16740000">
            <a:off x="3056934" y="5560367"/>
            <a:ext cx="346572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5"/>
              </a:lnSpc>
            </a:pPr>
            <a:r>
              <a:rPr sz="273" spc="30" dirty="0">
                <a:solidFill>
                  <a:srgbClr val="808080"/>
                </a:solidFill>
                <a:latin typeface="Arial"/>
                <a:cs typeface="Arial"/>
              </a:rPr>
              <a:t>JEFFERSO</a:t>
            </a:r>
            <a:r>
              <a:rPr sz="409" spc="44" baseline="4629" dirty="0">
                <a:solidFill>
                  <a:srgbClr val="808080"/>
                </a:solidFill>
                <a:latin typeface="Arial"/>
                <a:cs typeface="Arial"/>
              </a:rPr>
              <a:t>N</a:t>
            </a:r>
            <a:r>
              <a:rPr sz="409" spc="109" baseline="4629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409" spc="24" baseline="4629" dirty="0">
                <a:solidFill>
                  <a:srgbClr val="808080"/>
                </a:solidFill>
                <a:latin typeface="Arial"/>
                <a:cs typeface="Arial"/>
              </a:rPr>
              <a:t>AVE</a:t>
            </a:r>
            <a:endParaRPr sz="409" baseline="4629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 rot="18960000">
            <a:off x="2214950" y="5914290"/>
            <a:ext cx="286886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5"/>
              </a:lnSpc>
            </a:pPr>
            <a:r>
              <a:rPr sz="273" spc="25" dirty="0">
                <a:solidFill>
                  <a:srgbClr val="999999"/>
                </a:solidFill>
                <a:latin typeface="Arial"/>
                <a:cs typeface="Arial"/>
              </a:rPr>
              <a:t>GRAV</a:t>
            </a:r>
            <a:r>
              <a:rPr sz="409" spc="37" baseline="4629" dirty="0">
                <a:solidFill>
                  <a:srgbClr val="999999"/>
                </a:solidFill>
                <a:latin typeface="Arial"/>
                <a:cs typeface="Arial"/>
              </a:rPr>
              <a:t>OIS</a:t>
            </a:r>
            <a:r>
              <a:rPr sz="409" spc="78" baseline="4629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409" spc="20" baseline="4629" dirty="0">
                <a:solidFill>
                  <a:srgbClr val="999999"/>
                </a:solidFill>
                <a:latin typeface="Arial"/>
                <a:cs typeface="Arial"/>
              </a:rPr>
              <a:t>AVE</a:t>
            </a:r>
            <a:endParaRPr sz="409" baseline="4629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 rot="16740000">
            <a:off x="2031351" y="5404463"/>
            <a:ext cx="454141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5"/>
              </a:lnSpc>
            </a:pPr>
            <a:r>
              <a:rPr sz="273" spc="30" dirty="0">
                <a:solidFill>
                  <a:srgbClr val="999999"/>
                </a:solidFill>
                <a:latin typeface="Arial"/>
                <a:cs typeface="Arial"/>
              </a:rPr>
              <a:t>KINGSHI</a:t>
            </a:r>
            <a:r>
              <a:rPr sz="409" spc="44" baseline="4629" dirty="0">
                <a:solidFill>
                  <a:srgbClr val="999999"/>
                </a:solidFill>
                <a:latin typeface="Arial"/>
                <a:cs typeface="Arial"/>
              </a:rPr>
              <a:t>GHWAY</a:t>
            </a:r>
            <a:r>
              <a:rPr sz="409" spc="92" baseline="4629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409" spc="27" baseline="4629" dirty="0">
                <a:solidFill>
                  <a:srgbClr val="999999"/>
                </a:solidFill>
                <a:latin typeface="Arial"/>
                <a:cs typeface="Arial"/>
              </a:rPr>
              <a:t>BLVD</a:t>
            </a:r>
            <a:endParaRPr sz="409" baseline="4629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 rot="1680000">
            <a:off x="2640984" y="3685279"/>
            <a:ext cx="471992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5"/>
              </a:lnSpc>
            </a:pPr>
            <a:r>
              <a:rPr sz="409" spc="51" baseline="4629" dirty="0">
                <a:solidFill>
                  <a:srgbClr val="999999"/>
                </a:solidFill>
                <a:latin typeface="Arial"/>
                <a:cs typeface="Arial"/>
              </a:rPr>
              <a:t>NATUR</a:t>
            </a:r>
            <a:r>
              <a:rPr sz="273" spc="34" dirty="0">
                <a:solidFill>
                  <a:srgbClr val="999999"/>
                </a:solidFill>
                <a:latin typeface="Arial"/>
                <a:cs typeface="Arial"/>
              </a:rPr>
              <a:t>AL</a:t>
            </a:r>
            <a:r>
              <a:rPr sz="273" spc="66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73" spc="27" dirty="0">
                <a:solidFill>
                  <a:srgbClr val="999999"/>
                </a:solidFill>
                <a:latin typeface="Arial"/>
                <a:cs typeface="Arial"/>
              </a:rPr>
              <a:t>BRIDGE</a:t>
            </a:r>
            <a:r>
              <a:rPr sz="273" spc="66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73" spc="16" dirty="0">
                <a:solidFill>
                  <a:srgbClr val="999999"/>
                </a:solidFill>
                <a:latin typeface="Arial"/>
                <a:cs typeface="Arial"/>
              </a:rPr>
              <a:t>AVE</a:t>
            </a:r>
            <a:endParaRPr sz="273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 rot="840000">
            <a:off x="2372779" y="4537629"/>
            <a:ext cx="391412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5"/>
              </a:lnSpc>
            </a:pPr>
            <a:r>
              <a:rPr sz="409" spc="37" baseline="4629" dirty="0">
                <a:solidFill>
                  <a:srgbClr val="999999"/>
                </a:solidFill>
                <a:latin typeface="Arial"/>
                <a:cs typeface="Arial"/>
              </a:rPr>
              <a:t>FOREST</a:t>
            </a:r>
            <a:r>
              <a:rPr sz="409" spc="99" baseline="4629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73" spc="25" dirty="0">
                <a:solidFill>
                  <a:srgbClr val="999999"/>
                </a:solidFill>
                <a:latin typeface="Arial"/>
                <a:cs typeface="Arial"/>
              </a:rPr>
              <a:t>PARK</a:t>
            </a:r>
            <a:r>
              <a:rPr sz="273" spc="68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73" spc="16" dirty="0">
                <a:solidFill>
                  <a:srgbClr val="999999"/>
                </a:solidFill>
                <a:latin typeface="Arial"/>
                <a:cs typeface="Arial"/>
              </a:rPr>
              <a:t>AVE</a:t>
            </a:r>
            <a:endParaRPr sz="273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 rot="780000">
            <a:off x="2692595" y="4805620"/>
            <a:ext cx="464217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5"/>
              </a:lnSpc>
            </a:pPr>
            <a:r>
              <a:rPr sz="409" spc="55" baseline="13888" dirty="0">
                <a:solidFill>
                  <a:srgbClr val="999999"/>
                </a:solidFill>
                <a:latin typeface="Arial"/>
                <a:cs typeface="Arial"/>
              </a:rPr>
              <a:t>S</a:t>
            </a:r>
            <a:r>
              <a:rPr sz="409" spc="55" baseline="9259" dirty="0">
                <a:solidFill>
                  <a:srgbClr val="999999"/>
                </a:solidFill>
                <a:latin typeface="Arial"/>
                <a:cs typeface="Arial"/>
              </a:rPr>
              <a:t>cott</a:t>
            </a:r>
            <a:r>
              <a:rPr sz="409" spc="89" baseline="9259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409" spc="55" baseline="9259" dirty="0">
                <a:solidFill>
                  <a:srgbClr val="999999"/>
                </a:solidFill>
                <a:latin typeface="Arial"/>
                <a:cs typeface="Arial"/>
              </a:rPr>
              <a:t>Av</a:t>
            </a:r>
            <a:r>
              <a:rPr sz="409" spc="55" baseline="4629" dirty="0">
                <a:solidFill>
                  <a:srgbClr val="999999"/>
                </a:solidFill>
                <a:latin typeface="Arial"/>
                <a:cs typeface="Arial"/>
              </a:rPr>
              <a:t>e./Ewing</a:t>
            </a:r>
            <a:r>
              <a:rPr sz="409" spc="99" baseline="4629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73" spc="16" dirty="0">
                <a:solidFill>
                  <a:srgbClr val="999999"/>
                </a:solidFill>
                <a:latin typeface="Arial"/>
                <a:cs typeface="Arial"/>
              </a:rPr>
              <a:t>Yard</a:t>
            </a:r>
            <a:endParaRPr sz="273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 rot="720000">
            <a:off x="3358270" y="4796009"/>
            <a:ext cx="329915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5"/>
              </a:lnSpc>
            </a:pPr>
            <a:r>
              <a:rPr sz="409" spc="40" baseline="9259" dirty="0">
                <a:solidFill>
                  <a:srgbClr val="999999"/>
                </a:solidFill>
                <a:latin typeface="Arial"/>
                <a:cs typeface="Arial"/>
              </a:rPr>
              <a:t>Tr</a:t>
            </a:r>
            <a:r>
              <a:rPr sz="409" spc="40" baseline="4629" dirty="0">
                <a:solidFill>
                  <a:srgbClr val="999999"/>
                </a:solidFill>
                <a:latin typeface="Arial"/>
                <a:cs typeface="Arial"/>
              </a:rPr>
              <a:t>ansfer</a:t>
            </a:r>
            <a:r>
              <a:rPr sz="409" spc="81" baseline="4629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409" spc="44" baseline="4629" dirty="0">
                <a:solidFill>
                  <a:srgbClr val="999999"/>
                </a:solidFill>
                <a:latin typeface="Arial"/>
                <a:cs typeface="Arial"/>
              </a:rPr>
              <a:t>St</a:t>
            </a:r>
            <a:r>
              <a:rPr sz="273" spc="30" dirty="0">
                <a:solidFill>
                  <a:srgbClr val="999999"/>
                </a:solidFill>
                <a:latin typeface="Arial"/>
                <a:cs typeface="Arial"/>
              </a:rPr>
              <a:t>ation</a:t>
            </a:r>
            <a:endParaRPr sz="273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103601" y="4795100"/>
            <a:ext cx="242557" cy="101900"/>
          </a:xfrm>
          <a:prstGeom prst="rect">
            <a:avLst/>
          </a:prstGeom>
        </p:spPr>
        <p:txBody>
          <a:bodyPr vert="horz" wrap="square" lIns="0" tIns="4331" rIns="0" bIns="0" rtlCol="0">
            <a:spAutoFit/>
          </a:bodyPr>
          <a:lstStyle/>
          <a:p>
            <a:pPr marL="62944" marR="2310" indent="-63233">
              <a:lnSpc>
                <a:spcPct val="102899"/>
              </a:lnSpc>
              <a:spcBef>
                <a:spcPts val="34"/>
              </a:spcBef>
            </a:pPr>
            <a:r>
              <a:rPr sz="318" i="1" spc="41" dirty="0">
                <a:solidFill>
                  <a:srgbClr val="808080"/>
                </a:solidFill>
                <a:latin typeface="Arial"/>
                <a:cs typeface="Arial"/>
              </a:rPr>
              <a:t>MetroLink </a:t>
            </a:r>
            <a:r>
              <a:rPr sz="318" i="1" spc="43" dirty="0">
                <a:solidFill>
                  <a:srgbClr val="808080"/>
                </a:solidFill>
                <a:latin typeface="Arial"/>
                <a:cs typeface="Arial"/>
              </a:rPr>
              <a:t>to</a:t>
            </a:r>
            <a:r>
              <a:rPr sz="318" i="1" spc="7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318" i="1" spc="11" dirty="0">
                <a:solidFill>
                  <a:srgbClr val="808080"/>
                </a:solidFill>
                <a:latin typeface="Arial"/>
                <a:cs typeface="Arial"/>
              </a:rPr>
              <a:t>IL </a:t>
            </a:r>
            <a:endParaRPr sz="318">
              <a:latin typeface="Arial"/>
              <a:cs typeface="Arial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3151344" y="4798090"/>
            <a:ext cx="1142615" cy="1431084"/>
            <a:chOff x="3576533" y="10551355"/>
            <a:chExt cx="2512695" cy="3147060"/>
          </a:xfrm>
        </p:grpSpPr>
        <p:sp>
          <p:nvSpPr>
            <p:cNvPr id="41" name="object 41"/>
            <p:cNvSpPr/>
            <p:nvPr/>
          </p:nvSpPr>
          <p:spPr>
            <a:xfrm>
              <a:off x="5830884" y="10843078"/>
              <a:ext cx="132080" cy="0"/>
            </a:xfrm>
            <a:custGeom>
              <a:avLst/>
              <a:gdLst/>
              <a:ahLst/>
              <a:cxnLst/>
              <a:rect l="l" t="t" r="r" b="b"/>
              <a:pathLst>
                <a:path w="132079">
                  <a:moveTo>
                    <a:pt x="0" y="0"/>
                  </a:moveTo>
                  <a:lnTo>
                    <a:pt x="131646" y="0"/>
                  </a:lnTo>
                </a:path>
              </a:pathLst>
            </a:custGeom>
            <a:ln w="23734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42" name="object 42"/>
            <p:cNvSpPr/>
            <p:nvPr/>
          </p:nvSpPr>
          <p:spPr>
            <a:xfrm>
              <a:off x="5949713" y="10799286"/>
              <a:ext cx="76200" cy="87630"/>
            </a:xfrm>
            <a:custGeom>
              <a:avLst/>
              <a:gdLst/>
              <a:ahLst/>
              <a:cxnLst/>
              <a:rect l="l" t="t" r="r" b="b"/>
              <a:pathLst>
                <a:path w="76200" h="87629">
                  <a:moveTo>
                    <a:pt x="0" y="0"/>
                  </a:moveTo>
                  <a:lnTo>
                    <a:pt x="0" y="87585"/>
                  </a:lnTo>
                  <a:lnTo>
                    <a:pt x="75837" y="43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pic>
          <p:nvPicPr>
            <p:cNvPr id="43" name="object 4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76533" y="12139461"/>
              <a:ext cx="104820" cy="14828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84895" y="11459028"/>
              <a:ext cx="104820" cy="148288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3589726" y="10627557"/>
              <a:ext cx="191135" cy="64769"/>
            </a:xfrm>
            <a:custGeom>
              <a:avLst/>
              <a:gdLst/>
              <a:ahLst/>
              <a:cxnLst/>
              <a:rect l="l" t="t" r="r" b="b"/>
              <a:pathLst>
                <a:path w="191135" h="64770">
                  <a:moveTo>
                    <a:pt x="190556" y="0"/>
                  </a:moveTo>
                  <a:lnTo>
                    <a:pt x="0" y="64207"/>
                  </a:lnTo>
                </a:path>
              </a:pathLst>
            </a:custGeom>
            <a:ln w="3175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46" name="object 46"/>
            <p:cNvSpPr/>
            <p:nvPr/>
          </p:nvSpPr>
          <p:spPr>
            <a:xfrm>
              <a:off x="3962655" y="10552943"/>
              <a:ext cx="116839" cy="132080"/>
            </a:xfrm>
            <a:custGeom>
              <a:avLst/>
              <a:gdLst/>
              <a:ahLst/>
              <a:cxnLst/>
              <a:rect l="l" t="t" r="r" b="b"/>
              <a:pathLst>
                <a:path w="116839" h="132079">
                  <a:moveTo>
                    <a:pt x="116261" y="0"/>
                  </a:moveTo>
                  <a:lnTo>
                    <a:pt x="0" y="131975"/>
                  </a:lnTo>
                </a:path>
              </a:pathLst>
            </a:custGeom>
            <a:ln w="3175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47" name="object 47"/>
            <p:cNvSpPr/>
            <p:nvPr/>
          </p:nvSpPr>
          <p:spPr>
            <a:xfrm>
              <a:off x="4430922" y="12930698"/>
              <a:ext cx="1657985" cy="767715"/>
            </a:xfrm>
            <a:custGeom>
              <a:avLst/>
              <a:gdLst/>
              <a:ahLst/>
              <a:cxnLst/>
              <a:rect l="l" t="t" r="r" b="b"/>
              <a:pathLst>
                <a:path w="1657985" h="767715">
                  <a:moveTo>
                    <a:pt x="1657987" y="0"/>
                  </a:moveTo>
                  <a:lnTo>
                    <a:pt x="0" y="0"/>
                  </a:lnTo>
                  <a:lnTo>
                    <a:pt x="0" y="767383"/>
                  </a:lnTo>
                  <a:lnTo>
                    <a:pt x="1657987" y="767383"/>
                  </a:lnTo>
                  <a:lnTo>
                    <a:pt x="16579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2138152" y="4644759"/>
            <a:ext cx="169212" cy="92166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 marR="2310">
              <a:lnSpc>
                <a:spcPct val="107100"/>
              </a:lnSpc>
              <a:spcBef>
                <a:spcPts val="43"/>
              </a:spcBef>
            </a:pPr>
            <a:r>
              <a:rPr sz="273" spc="25" dirty="0">
                <a:solidFill>
                  <a:srgbClr val="999999"/>
                </a:solidFill>
                <a:latin typeface="Arial"/>
                <a:cs typeface="Arial"/>
              </a:rPr>
              <a:t>FOREST </a:t>
            </a:r>
            <a:r>
              <a:rPr sz="273" spc="18" dirty="0">
                <a:solidFill>
                  <a:srgbClr val="999999"/>
                </a:solidFill>
                <a:latin typeface="Arial"/>
                <a:cs typeface="Arial"/>
              </a:rPr>
              <a:t>PARK </a:t>
            </a:r>
            <a:endParaRPr sz="273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051179" y="3693856"/>
            <a:ext cx="225519" cy="131350"/>
          </a:xfrm>
          <a:prstGeom prst="rect">
            <a:avLst/>
          </a:prstGeom>
        </p:spPr>
        <p:txBody>
          <a:bodyPr vert="horz" wrap="square" lIns="0" tIns="6064" rIns="0" bIns="0" rtlCol="0">
            <a:spAutoFit/>
          </a:bodyPr>
          <a:lstStyle/>
          <a:p>
            <a:pPr marR="5197" algn="ctr">
              <a:lnSpc>
                <a:spcPts val="737"/>
              </a:lnSpc>
              <a:spcBef>
                <a:spcPts val="48"/>
              </a:spcBef>
            </a:pPr>
            <a:r>
              <a:rPr sz="614" b="1" spc="16" dirty="0">
                <a:latin typeface="Arial"/>
                <a:cs typeface="Arial"/>
              </a:rPr>
              <a:t>N</a:t>
            </a:r>
            <a:endParaRPr sz="614">
              <a:latin typeface="Arial"/>
              <a:cs typeface="Arial"/>
            </a:endParaRPr>
          </a:p>
          <a:p>
            <a:pPr marR="2310" algn="ctr">
              <a:lnSpc>
                <a:spcPts val="273"/>
              </a:lnSpc>
            </a:pPr>
            <a:r>
              <a:rPr sz="227" spc="41" dirty="0">
                <a:latin typeface="Arial"/>
                <a:cs typeface="Arial"/>
              </a:rPr>
              <a:t>Not</a:t>
            </a:r>
            <a:r>
              <a:rPr sz="227" spc="52" dirty="0">
                <a:latin typeface="Arial"/>
                <a:cs typeface="Arial"/>
              </a:rPr>
              <a:t> </a:t>
            </a:r>
            <a:r>
              <a:rPr sz="227" spc="39" dirty="0">
                <a:latin typeface="Arial"/>
                <a:cs typeface="Arial"/>
              </a:rPr>
              <a:t>to</a:t>
            </a:r>
            <a:r>
              <a:rPr sz="227" spc="52" dirty="0">
                <a:latin typeface="Arial"/>
                <a:cs typeface="Arial"/>
              </a:rPr>
              <a:t> </a:t>
            </a:r>
            <a:r>
              <a:rPr sz="227" spc="25" dirty="0">
                <a:latin typeface="Arial"/>
                <a:cs typeface="Arial"/>
              </a:rPr>
              <a:t>Scale</a:t>
            </a:r>
            <a:r>
              <a:rPr sz="227" spc="227" dirty="0">
                <a:latin typeface="Arial"/>
                <a:cs typeface="Arial"/>
              </a:rPr>
              <a:t> </a:t>
            </a:r>
            <a:endParaRPr sz="227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118629" y="3622109"/>
            <a:ext cx="87782" cy="116363"/>
          </a:xfrm>
          <a:prstGeom prst="rect">
            <a:avLst/>
          </a:prstGeom>
        </p:spPr>
        <p:txBody>
          <a:bodyPr vert="horz" wrap="square" lIns="0" tIns="7796" rIns="0" bIns="0" rtlCol="0">
            <a:spAutoFit/>
          </a:bodyPr>
          <a:lstStyle/>
          <a:p>
            <a:pPr>
              <a:spcBef>
                <a:spcPts val="61"/>
              </a:spcBef>
            </a:pPr>
            <a:r>
              <a:rPr sz="705" spc="-23" dirty="0">
                <a:latin typeface="Wingdings 3"/>
                <a:cs typeface="Wingdings 3"/>
              </a:rPr>
              <a:t></a:t>
            </a:r>
            <a:endParaRPr sz="705">
              <a:latin typeface="Wingdings 3"/>
              <a:cs typeface="Wingdings 3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539865" y="5880067"/>
            <a:ext cx="753947" cy="321416"/>
          </a:xfrm>
          <a:prstGeom prst="rect">
            <a:avLst/>
          </a:prstGeom>
          <a:ln w="8900">
            <a:solidFill>
              <a:srgbClr val="999999"/>
            </a:solidFill>
          </a:ln>
        </p:spPr>
        <p:txBody>
          <a:bodyPr vert="horz" wrap="square" lIns="0" tIns="13571" rIns="0" bIns="0" rtlCol="0">
            <a:spAutoFit/>
          </a:bodyPr>
          <a:lstStyle/>
          <a:p>
            <a:pPr marL="23387">
              <a:spcBef>
                <a:spcPts val="106"/>
              </a:spcBef>
            </a:pPr>
            <a:r>
              <a:rPr sz="273" spc="27" dirty="0">
                <a:latin typeface="Arial"/>
                <a:cs typeface="Arial"/>
              </a:rPr>
              <a:t>LEGEND </a:t>
            </a:r>
            <a:endParaRPr sz="273">
              <a:latin typeface="Arial"/>
              <a:cs typeface="Arial"/>
            </a:endParaRPr>
          </a:p>
          <a:p>
            <a:pPr marL="127043" marR="200093">
              <a:lnSpc>
                <a:spcPct val="131000"/>
              </a:lnSpc>
              <a:spcBef>
                <a:spcPts val="86"/>
              </a:spcBef>
            </a:pPr>
            <a:r>
              <a:rPr sz="250" dirty="0">
                <a:latin typeface="Arial"/>
                <a:cs typeface="Arial"/>
              </a:rPr>
              <a:t>MetroLink</a:t>
            </a:r>
            <a:r>
              <a:rPr sz="250" spc="20" dirty="0">
                <a:latin typeface="Arial"/>
                <a:cs typeface="Arial"/>
              </a:rPr>
              <a:t> </a:t>
            </a:r>
            <a:r>
              <a:rPr sz="250" spc="-9" dirty="0">
                <a:latin typeface="Arial"/>
                <a:cs typeface="Arial"/>
              </a:rPr>
              <a:t>Green</a:t>
            </a:r>
            <a:r>
              <a:rPr sz="250" spc="23" dirty="0">
                <a:latin typeface="Arial"/>
                <a:cs typeface="Arial"/>
              </a:rPr>
              <a:t> </a:t>
            </a:r>
            <a:r>
              <a:rPr sz="250" dirty="0">
                <a:latin typeface="Arial"/>
                <a:cs typeface="Arial"/>
              </a:rPr>
              <a:t>Line</a:t>
            </a:r>
            <a:r>
              <a:rPr sz="250" spc="23" dirty="0">
                <a:latin typeface="Arial"/>
                <a:cs typeface="Arial"/>
              </a:rPr>
              <a:t> </a:t>
            </a:r>
            <a:r>
              <a:rPr sz="250" spc="-5" dirty="0">
                <a:latin typeface="Arial"/>
                <a:cs typeface="Arial"/>
              </a:rPr>
              <a:t>Station</a:t>
            </a:r>
            <a:r>
              <a:rPr sz="250" spc="227" dirty="0">
                <a:latin typeface="Arial"/>
                <a:cs typeface="Arial"/>
              </a:rPr>
              <a:t> </a:t>
            </a:r>
            <a:r>
              <a:rPr sz="250" dirty="0">
                <a:latin typeface="Arial"/>
                <a:cs typeface="Arial"/>
              </a:rPr>
              <a:t>Future</a:t>
            </a:r>
            <a:r>
              <a:rPr sz="250" spc="11" dirty="0">
                <a:latin typeface="Arial"/>
                <a:cs typeface="Arial"/>
              </a:rPr>
              <a:t> </a:t>
            </a:r>
            <a:r>
              <a:rPr sz="250" spc="-5" dirty="0">
                <a:latin typeface="Arial"/>
                <a:cs typeface="Arial"/>
              </a:rPr>
              <a:t>Design</a:t>
            </a:r>
            <a:r>
              <a:rPr sz="250" spc="14" dirty="0">
                <a:latin typeface="Arial"/>
                <a:cs typeface="Arial"/>
              </a:rPr>
              <a:t> </a:t>
            </a:r>
            <a:r>
              <a:rPr sz="250" spc="-5" dirty="0">
                <a:latin typeface="Arial"/>
                <a:cs typeface="Arial"/>
              </a:rPr>
              <a:t>Options</a:t>
            </a:r>
            <a:r>
              <a:rPr sz="250" spc="227" dirty="0">
                <a:latin typeface="Arial"/>
                <a:cs typeface="Arial"/>
              </a:rPr>
              <a:t> </a:t>
            </a:r>
            <a:endParaRPr sz="250">
              <a:latin typeface="Arial"/>
              <a:cs typeface="Arial"/>
            </a:endParaRPr>
          </a:p>
          <a:p>
            <a:pPr marL="127043" marR="22521">
              <a:lnSpc>
                <a:spcPct val="131000"/>
              </a:lnSpc>
            </a:pPr>
            <a:r>
              <a:rPr sz="250" dirty="0">
                <a:latin typeface="Arial"/>
                <a:cs typeface="Arial"/>
              </a:rPr>
              <a:t>St.</a:t>
            </a:r>
            <a:r>
              <a:rPr sz="250" spc="16" dirty="0">
                <a:latin typeface="Arial"/>
                <a:cs typeface="Arial"/>
              </a:rPr>
              <a:t> </a:t>
            </a:r>
            <a:r>
              <a:rPr sz="250" dirty="0">
                <a:latin typeface="Arial"/>
                <a:cs typeface="Arial"/>
              </a:rPr>
              <a:t>Louis</a:t>
            </a:r>
            <a:r>
              <a:rPr sz="250" spc="18" dirty="0">
                <a:latin typeface="Arial"/>
                <a:cs typeface="Arial"/>
              </a:rPr>
              <a:t> </a:t>
            </a:r>
            <a:r>
              <a:rPr sz="250" dirty="0">
                <a:latin typeface="Arial"/>
                <a:cs typeface="Arial"/>
              </a:rPr>
              <a:t>MetroLink</a:t>
            </a:r>
            <a:r>
              <a:rPr sz="250" spc="18" dirty="0">
                <a:latin typeface="Arial"/>
                <a:cs typeface="Arial"/>
              </a:rPr>
              <a:t> </a:t>
            </a:r>
            <a:r>
              <a:rPr sz="250" spc="-9" dirty="0">
                <a:latin typeface="Arial"/>
                <a:cs typeface="Arial"/>
              </a:rPr>
              <a:t>Green</a:t>
            </a:r>
            <a:r>
              <a:rPr sz="250" spc="18" dirty="0">
                <a:latin typeface="Arial"/>
                <a:cs typeface="Arial"/>
              </a:rPr>
              <a:t> </a:t>
            </a:r>
            <a:r>
              <a:rPr sz="250" dirty="0">
                <a:latin typeface="Arial"/>
                <a:cs typeface="Arial"/>
              </a:rPr>
              <a:t>Line</a:t>
            </a:r>
            <a:r>
              <a:rPr sz="250" spc="18" dirty="0">
                <a:latin typeface="Arial"/>
                <a:cs typeface="Arial"/>
              </a:rPr>
              <a:t> </a:t>
            </a:r>
            <a:r>
              <a:rPr sz="250" spc="-5" dirty="0">
                <a:latin typeface="Arial"/>
                <a:cs typeface="Arial"/>
              </a:rPr>
              <a:t>Alignment</a:t>
            </a:r>
            <a:r>
              <a:rPr sz="250" spc="227" dirty="0">
                <a:latin typeface="Arial"/>
                <a:cs typeface="Arial"/>
              </a:rPr>
              <a:t> </a:t>
            </a:r>
            <a:r>
              <a:rPr sz="250" dirty="0">
                <a:latin typeface="Arial"/>
                <a:cs typeface="Arial"/>
              </a:rPr>
              <a:t>Future</a:t>
            </a:r>
            <a:r>
              <a:rPr sz="250" spc="16" dirty="0">
                <a:latin typeface="Arial"/>
                <a:cs typeface="Arial"/>
              </a:rPr>
              <a:t> </a:t>
            </a:r>
            <a:r>
              <a:rPr sz="250" dirty="0">
                <a:latin typeface="Arial"/>
                <a:cs typeface="Arial"/>
              </a:rPr>
              <a:t>Extension</a:t>
            </a:r>
            <a:r>
              <a:rPr sz="250" spc="18" dirty="0">
                <a:latin typeface="Arial"/>
                <a:cs typeface="Arial"/>
              </a:rPr>
              <a:t> </a:t>
            </a:r>
            <a:r>
              <a:rPr sz="250" spc="-5" dirty="0">
                <a:latin typeface="Arial"/>
                <a:cs typeface="Arial"/>
              </a:rPr>
              <a:t>Alternatives</a:t>
            </a:r>
            <a:endParaRPr sz="250">
              <a:latin typeface="Arial"/>
              <a:cs typeface="Arial"/>
            </a:endParaRPr>
          </a:p>
          <a:p>
            <a:pPr marL="127043">
              <a:spcBef>
                <a:spcPts val="93"/>
              </a:spcBef>
            </a:pPr>
            <a:r>
              <a:rPr sz="250" dirty="0">
                <a:latin typeface="Arial"/>
                <a:cs typeface="Arial"/>
              </a:rPr>
              <a:t>Existing</a:t>
            </a:r>
            <a:r>
              <a:rPr sz="250" spc="41" dirty="0">
                <a:latin typeface="Arial"/>
                <a:cs typeface="Arial"/>
              </a:rPr>
              <a:t> </a:t>
            </a:r>
            <a:r>
              <a:rPr sz="250" spc="-5" dirty="0">
                <a:latin typeface="Arial"/>
                <a:cs typeface="Arial"/>
              </a:rPr>
              <a:t>MetroLink</a:t>
            </a:r>
            <a:r>
              <a:rPr sz="250" spc="227" dirty="0">
                <a:latin typeface="Arial"/>
                <a:cs typeface="Arial"/>
              </a:rPr>
              <a:t> </a:t>
            </a:r>
            <a:endParaRPr sz="250">
              <a:latin typeface="Arial"/>
              <a:cs typeface="Arial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2071471" y="1448318"/>
            <a:ext cx="2304787" cy="4739162"/>
            <a:chOff x="1201812" y="3184957"/>
            <a:chExt cx="5068396" cy="10421769"/>
          </a:xfrm>
        </p:grpSpPr>
        <p:sp>
          <p:nvSpPr>
            <p:cNvPr id="53" name="object 53"/>
            <p:cNvSpPr/>
            <p:nvPr/>
          </p:nvSpPr>
          <p:spPr>
            <a:xfrm>
              <a:off x="4507924" y="13482971"/>
              <a:ext cx="135255" cy="0"/>
            </a:xfrm>
            <a:custGeom>
              <a:avLst/>
              <a:gdLst/>
              <a:ahLst/>
              <a:cxnLst/>
              <a:rect l="l" t="t" r="r" b="b"/>
              <a:pathLst>
                <a:path w="135254">
                  <a:moveTo>
                    <a:pt x="0" y="0"/>
                  </a:moveTo>
                  <a:lnTo>
                    <a:pt x="134927" y="0"/>
                  </a:lnTo>
                </a:path>
              </a:pathLst>
            </a:custGeom>
            <a:ln w="41541">
              <a:solidFill>
                <a:srgbClr val="FBB817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54" name="object 54"/>
            <p:cNvSpPr/>
            <p:nvPr/>
          </p:nvSpPr>
          <p:spPr>
            <a:xfrm>
              <a:off x="4507924" y="13371893"/>
              <a:ext cx="135255" cy="0"/>
            </a:xfrm>
            <a:custGeom>
              <a:avLst/>
              <a:gdLst/>
              <a:ahLst/>
              <a:cxnLst/>
              <a:rect l="l" t="t" r="r" b="b"/>
              <a:pathLst>
                <a:path w="135254">
                  <a:moveTo>
                    <a:pt x="0" y="0"/>
                  </a:moveTo>
                  <a:lnTo>
                    <a:pt x="134927" y="0"/>
                  </a:lnTo>
                </a:path>
              </a:pathLst>
            </a:custGeom>
            <a:ln w="38574">
              <a:solidFill>
                <a:srgbClr val="205C40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pic>
          <p:nvPicPr>
            <p:cNvPr id="55" name="object 5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39708" y="13113503"/>
              <a:ext cx="71355" cy="71355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4489539" y="13593391"/>
              <a:ext cx="159385" cy="13335"/>
            </a:xfrm>
            <a:custGeom>
              <a:avLst/>
              <a:gdLst/>
              <a:ahLst/>
              <a:cxnLst/>
              <a:rect l="l" t="t" r="r" b="b"/>
              <a:pathLst>
                <a:path w="159385" h="13334">
                  <a:moveTo>
                    <a:pt x="0" y="13263"/>
                  </a:moveTo>
                  <a:lnTo>
                    <a:pt x="158759" y="13263"/>
                  </a:lnTo>
                  <a:lnTo>
                    <a:pt x="158759" y="0"/>
                  </a:lnTo>
                  <a:lnTo>
                    <a:pt x="0" y="0"/>
                  </a:lnTo>
                  <a:lnTo>
                    <a:pt x="0" y="13263"/>
                  </a:lnTo>
                  <a:close/>
                </a:path>
              </a:pathLst>
            </a:custGeom>
            <a:solidFill>
              <a:srgbClr val="0071BC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57" name="object 57"/>
            <p:cNvSpPr/>
            <p:nvPr/>
          </p:nvSpPr>
          <p:spPr>
            <a:xfrm>
              <a:off x="4489539" y="13581460"/>
              <a:ext cx="159385" cy="13335"/>
            </a:xfrm>
            <a:custGeom>
              <a:avLst/>
              <a:gdLst/>
              <a:ahLst/>
              <a:cxnLst/>
              <a:rect l="l" t="t" r="r" b="b"/>
              <a:pathLst>
                <a:path w="159385" h="13334">
                  <a:moveTo>
                    <a:pt x="0" y="13235"/>
                  </a:moveTo>
                  <a:lnTo>
                    <a:pt x="158759" y="13235"/>
                  </a:lnTo>
                  <a:lnTo>
                    <a:pt x="158759" y="0"/>
                  </a:lnTo>
                  <a:lnTo>
                    <a:pt x="0" y="0"/>
                  </a:lnTo>
                  <a:lnTo>
                    <a:pt x="0" y="13235"/>
                  </a:lnTo>
                  <a:close/>
                </a:path>
              </a:pathLst>
            </a:custGeom>
            <a:solidFill>
              <a:srgbClr val="C1272D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pic>
          <p:nvPicPr>
            <p:cNvPr id="58" name="object 5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38544" y="13211109"/>
              <a:ext cx="73687" cy="104241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2229" y="8235576"/>
              <a:ext cx="1201182" cy="497232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89976" y="9531744"/>
              <a:ext cx="224991" cy="225019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4269476" y="8282799"/>
              <a:ext cx="6985" cy="392430"/>
            </a:xfrm>
            <a:custGeom>
              <a:avLst/>
              <a:gdLst/>
              <a:ahLst/>
              <a:cxnLst/>
              <a:rect l="l" t="t" r="r" b="b"/>
              <a:pathLst>
                <a:path w="6985" h="392429">
                  <a:moveTo>
                    <a:pt x="0" y="392002"/>
                  </a:moveTo>
                  <a:lnTo>
                    <a:pt x="6840" y="0"/>
                  </a:lnTo>
                </a:path>
              </a:pathLst>
            </a:custGeom>
            <a:ln w="132631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62" name="object 62"/>
            <p:cNvSpPr/>
            <p:nvPr/>
          </p:nvSpPr>
          <p:spPr>
            <a:xfrm>
              <a:off x="4157650" y="8552503"/>
              <a:ext cx="227965" cy="315595"/>
            </a:xfrm>
            <a:custGeom>
              <a:avLst/>
              <a:gdLst/>
              <a:ahLst/>
              <a:cxnLst/>
              <a:rect l="l" t="t" r="r" b="b"/>
              <a:pathLst>
                <a:path w="227964" h="315595">
                  <a:moveTo>
                    <a:pt x="0" y="0"/>
                  </a:moveTo>
                  <a:lnTo>
                    <a:pt x="108471" y="315027"/>
                  </a:lnTo>
                  <a:lnTo>
                    <a:pt x="227797" y="3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63" name="object 63"/>
            <p:cNvSpPr/>
            <p:nvPr/>
          </p:nvSpPr>
          <p:spPr>
            <a:xfrm>
              <a:off x="4025073" y="11551049"/>
              <a:ext cx="392430" cy="6985"/>
            </a:xfrm>
            <a:custGeom>
              <a:avLst/>
              <a:gdLst/>
              <a:ahLst/>
              <a:cxnLst/>
              <a:rect l="l" t="t" r="r" b="b"/>
              <a:pathLst>
                <a:path w="392429" h="6984">
                  <a:moveTo>
                    <a:pt x="0" y="0"/>
                  </a:moveTo>
                  <a:lnTo>
                    <a:pt x="392002" y="6840"/>
                  </a:lnTo>
                </a:path>
              </a:pathLst>
            </a:custGeom>
            <a:ln w="132631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64" name="object 64"/>
            <p:cNvSpPr/>
            <p:nvPr/>
          </p:nvSpPr>
          <p:spPr>
            <a:xfrm>
              <a:off x="3832343" y="11439224"/>
              <a:ext cx="315595" cy="227965"/>
            </a:xfrm>
            <a:custGeom>
              <a:avLst/>
              <a:gdLst/>
              <a:ahLst/>
              <a:cxnLst/>
              <a:rect l="l" t="t" r="r" b="b"/>
              <a:pathLst>
                <a:path w="315595" h="227965">
                  <a:moveTo>
                    <a:pt x="315027" y="0"/>
                  </a:moveTo>
                  <a:lnTo>
                    <a:pt x="0" y="108471"/>
                  </a:lnTo>
                  <a:lnTo>
                    <a:pt x="311048" y="227797"/>
                  </a:lnTo>
                  <a:lnTo>
                    <a:pt x="315027" y="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65" name="object 65"/>
            <p:cNvSpPr/>
            <p:nvPr/>
          </p:nvSpPr>
          <p:spPr>
            <a:xfrm>
              <a:off x="3992325" y="12237110"/>
              <a:ext cx="392430" cy="6985"/>
            </a:xfrm>
            <a:custGeom>
              <a:avLst/>
              <a:gdLst/>
              <a:ahLst/>
              <a:cxnLst/>
              <a:rect l="l" t="t" r="r" b="b"/>
              <a:pathLst>
                <a:path w="392429" h="6984">
                  <a:moveTo>
                    <a:pt x="0" y="0"/>
                  </a:moveTo>
                  <a:lnTo>
                    <a:pt x="392002" y="6840"/>
                  </a:lnTo>
                </a:path>
              </a:pathLst>
            </a:custGeom>
            <a:ln w="132631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66" name="object 66"/>
            <p:cNvSpPr/>
            <p:nvPr/>
          </p:nvSpPr>
          <p:spPr>
            <a:xfrm>
              <a:off x="3799595" y="12125286"/>
              <a:ext cx="315595" cy="227965"/>
            </a:xfrm>
            <a:custGeom>
              <a:avLst/>
              <a:gdLst/>
              <a:ahLst/>
              <a:cxnLst/>
              <a:rect l="l" t="t" r="r" b="b"/>
              <a:pathLst>
                <a:path w="315595" h="227965">
                  <a:moveTo>
                    <a:pt x="315027" y="0"/>
                  </a:moveTo>
                  <a:lnTo>
                    <a:pt x="0" y="108471"/>
                  </a:lnTo>
                  <a:lnTo>
                    <a:pt x="311048" y="227797"/>
                  </a:lnTo>
                  <a:lnTo>
                    <a:pt x="315027" y="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pic>
          <p:nvPicPr>
            <p:cNvPr id="67" name="object 6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01812" y="3184957"/>
              <a:ext cx="5068396" cy="4392787"/>
            </a:xfrm>
            <a:prstGeom prst="rect">
              <a:avLst/>
            </a:prstGeom>
          </p:spPr>
        </p:pic>
      </p:grpSp>
      <p:sp>
        <p:nvSpPr>
          <p:cNvPr id="68" name="object 68"/>
          <p:cNvSpPr txBox="1"/>
          <p:nvPr/>
        </p:nvSpPr>
        <p:spPr>
          <a:xfrm>
            <a:off x="4764734" y="1914692"/>
            <a:ext cx="7427266" cy="1599566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 marL="461398" indent="-455623">
              <a:spcBef>
                <a:spcPts val="43"/>
              </a:spcBef>
              <a:buClr>
                <a:srgbClr val="509E45"/>
              </a:buClr>
              <a:buFont typeface="Wingdings 3"/>
              <a:buChar char="►"/>
              <a:tabLst>
                <a:tab pos="461398" algn="l"/>
              </a:tabLst>
            </a:pPr>
            <a:r>
              <a:rPr sz="2800" spc="-286" dirty="0">
                <a:latin typeface="Arial"/>
                <a:cs typeface="Arial"/>
              </a:rPr>
              <a:t>Palm</a:t>
            </a:r>
            <a:r>
              <a:rPr sz="2800" spc="-132" dirty="0">
                <a:latin typeface="Arial"/>
                <a:cs typeface="Arial"/>
              </a:rPr>
              <a:t> </a:t>
            </a:r>
            <a:r>
              <a:rPr sz="2800" spc="-184" dirty="0">
                <a:latin typeface="Arial"/>
                <a:cs typeface="Arial"/>
              </a:rPr>
              <a:t>St./Salisbury</a:t>
            </a:r>
            <a:r>
              <a:rPr sz="2800" spc="-130" dirty="0">
                <a:latin typeface="Arial"/>
                <a:cs typeface="Arial"/>
              </a:rPr>
              <a:t> </a:t>
            </a:r>
            <a:r>
              <a:rPr sz="2800" spc="-218" dirty="0">
                <a:latin typeface="Arial"/>
                <a:cs typeface="Arial"/>
              </a:rPr>
              <a:t>St.,</a:t>
            </a:r>
            <a:r>
              <a:rPr sz="2800" spc="-130" dirty="0">
                <a:latin typeface="Arial"/>
                <a:cs typeface="Arial"/>
              </a:rPr>
              <a:t> </a:t>
            </a:r>
            <a:r>
              <a:rPr sz="2800" spc="-227" dirty="0">
                <a:latin typeface="Arial"/>
                <a:cs typeface="Arial"/>
              </a:rPr>
              <a:t>Russell</a:t>
            </a:r>
            <a:r>
              <a:rPr sz="2800" spc="-132" dirty="0">
                <a:latin typeface="Arial"/>
                <a:cs typeface="Arial"/>
              </a:rPr>
              <a:t> </a:t>
            </a:r>
            <a:r>
              <a:rPr sz="2800" spc="-216" dirty="0">
                <a:latin typeface="Arial"/>
                <a:cs typeface="Arial"/>
              </a:rPr>
              <a:t>Blvd.,</a:t>
            </a:r>
            <a:r>
              <a:rPr sz="2800" spc="-130" dirty="0">
                <a:latin typeface="Arial"/>
                <a:cs typeface="Arial"/>
              </a:rPr>
              <a:t> </a:t>
            </a:r>
            <a:r>
              <a:rPr sz="2800" spc="-246" dirty="0">
                <a:latin typeface="Arial"/>
                <a:cs typeface="Arial"/>
              </a:rPr>
              <a:t>and</a:t>
            </a:r>
            <a:r>
              <a:rPr sz="2800" spc="-130" dirty="0">
                <a:latin typeface="Arial"/>
                <a:cs typeface="Arial"/>
              </a:rPr>
              <a:t> </a:t>
            </a:r>
            <a:r>
              <a:rPr sz="2800" spc="-211" dirty="0">
                <a:latin typeface="Arial"/>
                <a:cs typeface="Arial"/>
              </a:rPr>
              <a:t>Arsenal</a:t>
            </a:r>
            <a:r>
              <a:rPr sz="2800" spc="-130" dirty="0">
                <a:latin typeface="Arial"/>
                <a:cs typeface="Arial"/>
              </a:rPr>
              <a:t> </a:t>
            </a:r>
            <a:r>
              <a:rPr sz="2800" spc="-555" dirty="0">
                <a:latin typeface="Arial"/>
                <a:cs typeface="Arial"/>
              </a:rPr>
              <a:t>St.:</a:t>
            </a:r>
            <a:endParaRPr sz="2800" dirty="0">
              <a:latin typeface="Arial"/>
              <a:cs typeface="Arial"/>
            </a:endParaRPr>
          </a:p>
          <a:p>
            <a:pPr marL="519722" marR="2310" lvl="1" indent="-214530">
              <a:lnSpc>
                <a:spcPct val="106100"/>
              </a:lnSpc>
              <a:spcBef>
                <a:spcPts val="2196"/>
              </a:spcBef>
              <a:buClr>
                <a:srgbClr val="509E45"/>
              </a:buClr>
              <a:buFont typeface="Arial"/>
              <a:buChar char="•"/>
              <a:tabLst>
                <a:tab pos="519722" algn="l"/>
              </a:tabLst>
            </a:pPr>
            <a:r>
              <a:rPr sz="2800" spc="-234" dirty="0">
                <a:latin typeface="Arial"/>
                <a:cs typeface="Arial"/>
              </a:rPr>
              <a:t>Avoids</a:t>
            </a:r>
            <a:r>
              <a:rPr sz="2800" spc="-127" dirty="0">
                <a:latin typeface="Arial"/>
                <a:cs typeface="Arial"/>
              </a:rPr>
              <a:t> </a:t>
            </a:r>
            <a:r>
              <a:rPr sz="2800" spc="-136" dirty="0">
                <a:latin typeface="Arial"/>
                <a:cs typeface="Arial"/>
              </a:rPr>
              <a:t>potential</a:t>
            </a:r>
            <a:r>
              <a:rPr sz="2800" spc="-127" dirty="0">
                <a:latin typeface="Arial"/>
                <a:cs typeface="Arial"/>
              </a:rPr>
              <a:t> </a:t>
            </a:r>
            <a:r>
              <a:rPr sz="2800" spc="-159" dirty="0">
                <a:latin typeface="Arial"/>
                <a:cs typeface="Arial"/>
              </a:rPr>
              <a:t>building,</a:t>
            </a:r>
            <a:r>
              <a:rPr sz="2800" spc="-127" dirty="0">
                <a:latin typeface="Arial"/>
                <a:cs typeface="Arial"/>
              </a:rPr>
              <a:t> </a:t>
            </a:r>
            <a:r>
              <a:rPr sz="2800" spc="-220" dirty="0">
                <a:latin typeface="Arial"/>
                <a:cs typeface="Arial"/>
              </a:rPr>
              <a:t>business,</a:t>
            </a:r>
            <a:r>
              <a:rPr sz="2800" spc="-125" dirty="0">
                <a:latin typeface="Arial"/>
                <a:cs typeface="Arial"/>
              </a:rPr>
              <a:t> </a:t>
            </a:r>
            <a:r>
              <a:rPr sz="2800" spc="-246" dirty="0">
                <a:latin typeface="Arial"/>
                <a:cs typeface="Arial"/>
              </a:rPr>
              <a:t>and</a:t>
            </a:r>
            <a:r>
              <a:rPr sz="2800" spc="-127" dirty="0">
                <a:latin typeface="Arial"/>
                <a:cs typeface="Arial"/>
              </a:rPr>
              <a:t> </a:t>
            </a:r>
            <a:r>
              <a:rPr sz="2800" spc="-155" dirty="0">
                <a:latin typeface="Arial"/>
                <a:cs typeface="Arial"/>
              </a:rPr>
              <a:t>property </a:t>
            </a:r>
            <a:r>
              <a:rPr sz="2800" spc="-193" dirty="0">
                <a:latin typeface="Arial"/>
                <a:cs typeface="Arial"/>
              </a:rPr>
              <a:t>impacts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5062285" y="3623402"/>
            <a:ext cx="6860133" cy="1800297"/>
          </a:xfrm>
          <a:prstGeom prst="rect">
            <a:avLst/>
          </a:prstGeom>
        </p:spPr>
        <p:txBody>
          <a:bodyPr vert="horz" wrap="square" lIns="0" tIns="5775" rIns="0" bIns="0" rtlCol="0">
            <a:spAutoFit/>
          </a:bodyPr>
          <a:lstStyle/>
          <a:p>
            <a:pPr marL="220016" marR="2310" indent="-214530">
              <a:lnSpc>
                <a:spcPct val="106100"/>
              </a:lnSpc>
              <a:spcBef>
                <a:spcPts val="45"/>
              </a:spcBef>
              <a:buClr>
                <a:srgbClr val="509E45"/>
              </a:buClr>
              <a:buFont typeface="Arial"/>
              <a:buChar char="•"/>
              <a:tabLst>
                <a:tab pos="220016" algn="l"/>
              </a:tabLst>
            </a:pPr>
            <a:r>
              <a:rPr sz="2800" spc="-243" dirty="0">
                <a:latin typeface="Arial"/>
                <a:cs typeface="Arial"/>
              </a:rPr>
              <a:t>Remaining</a:t>
            </a:r>
            <a:r>
              <a:rPr sz="2800" spc="-123" dirty="0">
                <a:latin typeface="Arial"/>
                <a:cs typeface="Arial"/>
              </a:rPr>
              <a:t> </a:t>
            </a:r>
            <a:r>
              <a:rPr sz="2800" spc="-152" dirty="0">
                <a:latin typeface="Arial"/>
                <a:cs typeface="Arial"/>
              </a:rPr>
              <a:t>stations</a:t>
            </a:r>
            <a:r>
              <a:rPr sz="2800" spc="-123" dirty="0">
                <a:latin typeface="Arial"/>
                <a:cs typeface="Arial"/>
              </a:rPr>
              <a:t> </a:t>
            </a:r>
            <a:r>
              <a:rPr sz="2800" spc="-177" dirty="0">
                <a:latin typeface="Arial"/>
                <a:cs typeface="Arial"/>
              </a:rPr>
              <a:t>provide</a:t>
            </a:r>
            <a:r>
              <a:rPr sz="2800" spc="-123" dirty="0">
                <a:latin typeface="Arial"/>
                <a:cs typeface="Arial"/>
              </a:rPr>
              <a:t> </a:t>
            </a:r>
            <a:r>
              <a:rPr sz="2800" spc="-173" dirty="0">
                <a:latin typeface="Arial"/>
                <a:cs typeface="Arial"/>
              </a:rPr>
              <a:t>consistent </a:t>
            </a:r>
            <a:r>
              <a:rPr sz="2800" spc="-196" dirty="0">
                <a:latin typeface="Arial"/>
                <a:cs typeface="Arial"/>
              </a:rPr>
              <a:t>neighborhood</a:t>
            </a:r>
            <a:r>
              <a:rPr sz="2800" spc="-127" dirty="0">
                <a:latin typeface="Arial"/>
                <a:cs typeface="Arial"/>
              </a:rPr>
              <a:t> </a:t>
            </a:r>
            <a:r>
              <a:rPr sz="2800" spc="-150" dirty="0">
                <a:latin typeface="Arial"/>
                <a:cs typeface="Arial"/>
              </a:rPr>
              <a:t>connectivity</a:t>
            </a:r>
            <a:r>
              <a:rPr sz="2800" spc="-127" dirty="0">
                <a:latin typeface="Arial"/>
                <a:cs typeface="Arial"/>
              </a:rPr>
              <a:t> </a:t>
            </a:r>
            <a:r>
              <a:rPr sz="2800" spc="-246" dirty="0">
                <a:latin typeface="Arial"/>
                <a:cs typeface="Arial"/>
              </a:rPr>
              <a:t>and</a:t>
            </a:r>
            <a:r>
              <a:rPr sz="2800" spc="-127" dirty="0">
                <a:latin typeface="Arial"/>
                <a:cs typeface="Arial"/>
              </a:rPr>
              <a:t> </a:t>
            </a:r>
            <a:r>
              <a:rPr sz="2800" spc="-257" dirty="0">
                <a:latin typeface="Arial"/>
                <a:cs typeface="Arial"/>
              </a:rPr>
              <a:t>access</a:t>
            </a:r>
            <a:r>
              <a:rPr sz="2800" spc="-125" dirty="0">
                <a:latin typeface="Arial"/>
                <a:cs typeface="Arial"/>
              </a:rPr>
              <a:t> </a:t>
            </a:r>
            <a:r>
              <a:rPr sz="2800" spc="-111" dirty="0">
                <a:latin typeface="Arial"/>
                <a:cs typeface="Arial"/>
              </a:rPr>
              <a:t>to</a:t>
            </a:r>
            <a:r>
              <a:rPr sz="2800" spc="-127" dirty="0">
                <a:latin typeface="Arial"/>
                <a:cs typeface="Arial"/>
              </a:rPr>
              <a:t> </a:t>
            </a:r>
            <a:r>
              <a:rPr sz="2800" spc="-220" dirty="0">
                <a:latin typeface="Arial"/>
                <a:cs typeface="Arial"/>
              </a:rPr>
              <a:t>proposed </a:t>
            </a:r>
            <a:r>
              <a:rPr sz="2800" spc="-186" dirty="0">
                <a:latin typeface="Arial"/>
                <a:cs typeface="Arial"/>
              </a:rPr>
              <a:t>investments</a:t>
            </a:r>
            <a:r>
              <a:rPr sz="2800" spc="-127" dirty="0">
                <a:latin typeface="Arial"/>
                <a:cs typeface="Arial"/>
              </a:rPr>
              <a:t> </a:t>
            </a:r>
            <a:r>
              <a:rPr sz="2800" spc="-234" dirty="0">
                <a:latin typeface="Arial"/>
                <a:cs typeface="Arial"/>
              </a:rPr>
              <a:t>such</a:t>
            </a:r>
            <a:r>
              <a:rPr sz="2800" spc="-125" dirty="0">
                <a:latin typeface="Arial"/>
                <a:cs typeface="Arial"/>
              </a:rPr>
              <a:t> </a:t>
            </a:r>
            <a:r>
              <a:rPr sz="2800" spc="-266" dirty="0">
                <a:latin typeface="Arial"/>
                <a:cs typeface="Arial"/>
              </a:rPr>
              <a:t>as</a:t>
            </a:r>
            <a:r>
              <a:rPr sz="2800" spc="-125" dirty="0">
                <a:latin typeface="Arial"/>
                <a:cs typeface="Arial"/>
              </a:rPr>
              <a:t> </a:t>
            </a:r>
            <a:r>
              <a:rPr sz="2800" spc="-150" dirty="0">
                <a:latin typeface="Arial"/>
                <a:cs typeface="Arial"/>
              </a:rPr>
              <a:t>the</a:t>
            </a:r>
            <a:r>
              <a:rPr sz="2800" spc="-125" dirty="0">
                <a:latin typeface="Arial"/>
                <a:cs typeface="Arial"/>
              </a:rPr>
              <a:t> </a:t>
            </a:r>
            <a:r>
              <a:rPr sz="2800" spc="-161" dirty="0">
                <a:latin typeface="Arial"/>
                <a:cs typeface="Arial"/>
              </a:rPr>
              <a:t>Brickline</a:t>
            </a:r>
            <a:r>
              <a:rPr sz="2800" spc="-127" dirty="0">
                <a:latin typeface="Arial"/>
                <a:cs typeface="Arial"/>
              </a:rPr>
              <a:t> </a:t>
            </a:r>
            <a:r>
              <a:rPr sz="2800" spc="-289" dirty="0">
                <a:latin typeface="Arial"/>
                <a:cs typeface="Arial"/>
              </a:rPr>
              <a:t>Greenway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5097378" y="5497099"/>
            <a:ext cx="6509404" cy="436427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 marL="220016" indent="-214241">
              <a:spcBef>
                <a:spcPts val="43"/>
              </a:spcBef>
              <a:buClr>
                <a:srgbClr val="509E45"/>
              </a:buClr>
              <a:buFont typeface="Arial"/>
              <a:buChar char="•"/>
              <a:tabLst>
                <a:tab pos="220016" algn="l"/>
              </a:tabLst>
            </a:pPr>
            <a:r>
              <a:rPr sz="2800" spc="-200" dirty="0">
                <a:latin typeface="Arial"/>
                <a:cs typeface="Arial"/>
              </a:rPr>
              <a:t>Maintains</a:t>
            </a:r>
            <a:r>
              <a:rPr sz="2800" spc="-130" dirty="0">
                <a:latin typeface="Arial"/>
                <a:cs typeface="Arial"/>
              </a:rPr>
              <a:t> </a:t>
            </a:r>
            <a:r>
              <a:rPr sz="2800" spc="-136" dirty="0">
                <a:latin typeface="Arial"/>
                <a:cs typeface="Arial"/>
              </a:rPr>
              <a:t>station</a:t>
            </a:r>
            <a:r>
              <a:rPr sz="2800" spc="-130" dirty="0">
                <a:latin typeface="Arial"/>
                <a:cs typeface="Arial"/>
              </a:rPr>
              <a:t> </a:t>
            </a:r>
            <a:r>
              <a:rPr sz="2800" spc="-209" dirty="0">
                <a:latin typeface="Arial"/>
                <a:cs typeface="Arial"/>
              </a:rPr>
              <a:t>spacing</a:t>
            </a:r>
            <a:r>
              <a:rPr sz="2800" spc="-130" dirty="0">
                <a:latin typeface="Arial"/>
                <a:cs typeface="Arial"/>
              </a:rPr>
              <a:t> </a:t>
            </a:r>
            <a:r>
              <a:rPr sz="2800" spc="-111" dirty="0">
                <a:latin typeface="Arial"/>
                <a:cs typeface="Arial"/>
              </a:rPr>
              <a:t>to</a:t>
            </a:r>
            <a:r>
              <a:rPr sz="2800" spc="-130" dirty="0">
                <a:latin typeface="Arial"/>
                <a:cs typeface="Arial"/>
              </a:rPr>
              <a:t> </a:t>
            </a:r>
            <a:r>
              <a:rPr sz="2800" spc="-196" dirty="0">
                <a:latin typeface="Arial"/>
                <a:cs typeface="Arial"/>
              </a:rPr>
              <a:t>under</a:t>
            </a:r>
            <a:r>
              <a:rPr sz="2800" spc="-130" dirty="0">
                <a:latin typeface="Arial"/>
                <a:cs typeface="Arial"/>
              </a:rPr>
              <a:t> </a:t>
            </a:r>
            <a:r>
              <a:rPr sz="2800" spc="-268" dirty="0">
                <a:latin typeface="Arial"/>
                <a:cs typeface="Arial"/>
              </a:rPr>
              <a:t>a</a:t>
            </a:r>
            <a:r>
              <a:rPr sz="2800" spc="-130" dirty="0">
                <a:latin typeface="Arial"/>
                <a:cs typeface="Arial"/>
              </a:rPr>
              <a:t> </a:t>
            </a:r>
            <a:r>
              <a:rPr sz="2800" spc="-175" dirty="0">
                <a:latin typeface="Arial"/>
                <a:cs typeface="Arial"/>
              </a:rPr>
              <a:t>mile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17753-19B1-C8E8-00CC-A4ED11F7E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REVIEW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26E19-C2F5-8B8C-370F-F03AB631C4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588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A8067-6A2F-3315-C33E-3A8632C87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NEPA?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7C633-7BD5-EF06-83E4-8F46A920A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7935"/>
            <a:ext cx="10515600" cy="42144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Requirement of National Environmental Policy Act (NEPA) when seeking federal funding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Is an integrated decision-making process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Analysis of the existing No Build conditions to Build Alternative conditions and potential impacts to environment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Public input helps the project team to determine scope of environmental issues to be addressed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97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03C61-748E-BEB5-00F3-8721A7465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Resources To Be Studied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B87A7-8F82-266E-FD4E-843D024F3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7935"/>
            <a:ext cx="10515600" cy="3199617"/>
          </a:xfrm>
        </p:spPr>
        <p:txBody>
          <a:bodyPr numCol="2">
            <a:noAutofit/>
          </a:bodyPr>
          <a:lstStyle/>
          <a:p>
            <a:r>
              <a:rPr lang="en-US" sz="1800" dirty="0"/>
              <a:t>Water resources	</a:t>
            </a:r>
          </a:p>
          <a:p>
            <a:r>
              <a:rPr lang="en-US" sz="1800" dirty="0"/>
              <a:t>Safety and security	</a:t>
            </a:r>
          </a:p>
          <a:p>
            <a:r>
              <a:rPr lang="en-US" sz="1800" dirty="0"/>
              <a:t>Air quality</a:t>
            </a:r>
          </a:p>
          <a:p>
            <a:r>
              <a:rPr lang="en-US" sz="1800" dirty="0"/>
              <a:t>Wildlife and Threatened and Endangered Species</a:t>
            </a:r>
          </a:p>
          <a:p>
            <a:r>
              <a:rPr lang="en-US" sz="1800" dirty="0"/>
              <a:t>Land Use and Acquisitions </a:t>
            </a:r>
          </a:p>
          <a:p>
            <a:r>
              <a:rPr lang="en-US" sz="1800" dirty="0"/>
              <a:t>Economic Development</a:t>
            </a:r>
          </a:p>
          <a:p>
            <a:r>
              <a:rPr lang="en-US" sz="1800" dirty="0"/>
              <a:t>Neighborhoods and Community Facilities</a:t>
            </a:r>
          </a:p>
          <a:p>
            <a:r>
              <a:rPr lang="en-US" sz="1800" dirty="0"/>
              <a:t>Parks and Recreational </a:t>
            </a:r>
          </a:p>
          <a:p>
            <a:r>
              <a:rPr lang="en-US" sz="1800" dirty="0"/>
              <a:t>Historic and Archeological</a:t>
            </a:r>
          </a:p>
          <a:p>
            <a:r>
              <a:rPr lang="en-US" sz="1800" dirty="0"/>
              <a:t>Noise and Vibration</a:t>
            </a:r>
          </a:p>
          <a:p>
            <a:r>
              <a:rPr lang="en-US" sz="1800" dirty="0"/>
              <a:t>Visual and Aesthetics</a:t>
            </a:r>
          </a:p>
          <a:p>
            <a:r>
              <a:rPr lang="en-US" sz="1800" dirty="0"/>
              <a:t>Farmlands and Soils</a:t>
            </a:r>
          </a:p>
          <a:p>
            <a:r>
              <a:rPr lang="en-US" sz="1800" dirty="0"/>
              <a:t>Hazardous Materials</a:t>
            </a:r>
          </a:p>
          <a:p>
            <a:r>
              <a:rPr lang="en-US" sz="1800" dirty="0"/>
              <a:t>Short-Term Construction</a:t>
            </a:r>
          </a:p>
          <a:p>
            <a:r>
              <a:rPr lang="en-US" sz="1800" dirty="0"/>
              <a:t>Transit and Transportation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DE2931-FF1F-E1BE-2333-9E4295CC3C5A}"/>
              </a:ext>
            </a:extLst>
          </p:cNvPr>
          <p:cNvSpPr txBox="1"/>
          <p:nvPr/>
        </p:nvSpPr>
        <p:spPr>
          <a:xfrm>
            <a:off x="838200" y="5377553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Environmental Justice – Analysis on impacts to minority and low-income communities.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>
                <a:solidFill>
                  <a:srgbClr val="1056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other environmental issues should be considered? Tell us. Complete a comment form.</a:t>
            </a:r>
          </a:p>
        </p:txBody>
      </p:sp>
    </p:spTree>
    <p:extLst>
      <p:ext uri="{BB962C8B-B14F-4D97-AF65-F5344CB8AC3E}">
        <p14:creationId xmlns:p14="http://schemas.microsoft.com/office/powerpoint/2010/main" val="3109785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ED4BA-760B-4A32-6C32-894D28053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Time Camera Center</a:t>
            </a:r>
          </a:p>
        </p:txBody>
      </p:sp>
      <p:pic>
        <p:nvPicPr>
          <p:cNvPr id="5" name="Content Placeholder 4" descr="Several people in a room with computers&#10;&#10;Description automatically generated">
            <a:extLst>
              <a:ext uri="{FF2B5EF4-FFF2-40B4-BE49-F238E27FC236}">
                <a16:creationId xmlns:a16="http://schemas.microsoft.com/office/drawing/2014/main" id="{98517506-99B8-5C94-B90F-BEB3BC5AC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035" y="2078378"/>
            <a:ext cx="7125929" cy="4759791"/>
          </a:xfrm>
        </p:spPr>
      </p:pic>
    </p:spTree>
    <p:extLst>
      <p:ext uri="{BB962C8B-B14F-4D97-AF65-F5344CB8AC3E}">
        <p14:creationId xmlns:p14="http://schemas.microsoft.com/office/powerpoint/2010/main" val="3870664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B4FD5-CA8D-A7F4-78DF-B193AA69E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pic>
        <p:nvPicPr>
          <p:cNvPr id="5" name="Content Placeholder 4" descr="A green and white box with black text&#10;&#10;Description automatically generated">
            <a:extLst>
              <a:ext uri="{FF2B5EF4-FFF2-40B4-BE49-F238E27FC236}">
                <a16:creationId xmlns:a16="http://schemas.microsoft.com/office/drawing/2014/main" id="{9A5287E7-DCA3-FA22-0F83-D13344916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44495"/>
            <a:ext cx="10515600" cy="2194521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0258531-4C01-03C7-C97B-50DA2A2913AD}"/>
              </a:ext>
            </a:extLst>
          </p:cNvPr>
          <p:cNvSpPr txBox="1">
            <a:spLocks/>
          </p:cNvSpPr>
          <p:nvPr/>
        </p:nvSpPr>
        <p:spPr>
          <a:xfrm>
            <a:off x="838200" y="2236658"/>
            <a:ext cx="10515600" cy="3890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/>
              <a:t>Below is the timeline for the Environmental Review and 30% Design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93B46D7-7049-F804-C705-268154CC4663}"/>
              </a:ext>
            </a:extLst>
          </p:cNvPr>
          <p:cNvSpPr txBox="1">
            <a:spLocks/>
          </p:cNvSpPr>
          <p:nvPr/>
        </p:nvSpPr>
        <p:spPr>
          <a:xfrm>
            <a:off x="838200" y="5316480"/>
            <a:ext cx="10515600" cy="1117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/>
              <a:t>During 30% design, project costs, timeline and major design elements, such as stations, lighting and pedestrian sidewalks, will be fine-tuned. </a:t>
            </a:r>
          </a:p>
        </p:txBody>
      </p:sp>
    </p:spTree>
    <p:extLst>
      <p:ext uri="{BB962C8B-B14F-4D97-AF65-F5344CB8AC3E}">
        <p14:creationId xmlns:p14="http://schemas.microsoft.com/office/powerpoint/2010/main" val="3103059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31C3A-171C-10FF-74EA-E9018DCDC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INVOLVED!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3B35F2-F048-85CF-500F-9C40E82D9C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77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FE1CA4-290E-29CD-614B-5F9683FC673D}"/>
              </a:ext>
            </a:extLst>
          </p:cNvPr>
          <p:cNvSpPr/>
          <p:nvPr/>
        </p:nvSpPr>
        <p:spPr>
          <a:xfrm>
            <a:off x="6400800" y="1487093"/>
            <a:ext cx="5791200" cy="4575378"/>
          </a:xfrm>
          <a:prstGeom prst="rect">
            <a:avLst/>
          </a:prstGeom>
          <a:solidFill>
            <a:srgbClr val="A3CF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D72808-11CE-4A59-60F1-E616338A5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Involved!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689C5-0858-6D18-5496-542165C4D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78377"/>
            <a:ext cx="5181600" cy="4098585"/>
          </a:xfrm>
        </p:spPr>
        <p:txBody>
          <a:bodyPr>
            <a:noAutofit/>
          </a:bodyPr>
          <a:lstStyle/>
          <a:p>
            <a:r>
              <a:rPr lang="en-US" sz="2200" dirty="0"/>
              <a:t>Complete a comment form</a:t>
            </a:r>
          </a:p>
          <a:p>
            <a:endParaRPr lang="en-US" sz="2200" dirty="0"/>
          </a:p>
          <a:p>
            <a:r>
              <a:rPr lang="en-US" sz="2200" dirty="0"/>
              <a:t>Sign up to receive project updates at </a:t>
            </a:r>
            <a:r>
              <a:rPr lang="en-US" sz="2200" dirty="0" err="1"/>
              <a:t>MetroLinkGreenLine.com</a:t>
            </a:r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Follow us on social media:</a:t>
            </a:r>
          </a:p>
          <a:p>
            <a:pPr marL="914400" lvl="2" indent="0">
              <a:buNone/>
            </a:pPr>
            <a:r>
              <a:rPr lang="en-US" sz="1400" dirty="0"/>
              <a:t>@</a:t>
            </a:r>
            <a:r>
              <a:rPr lang="en-US" sz="1800" dirty="0"/>
              <a:t>stlmetrolinkgreenline	         	</a:t>
            </a:r>
          </a:p>
          <a:p>
            <a:pPr marL="914400" lvl="2" indent="0">
              <a:buNone/>
            </a:pPr>
            <a:r>
              <a:rPr lang="en-US" sz="1800" dirty="0"/>
              <a:t>@stlgreenline			</a:t>
            </a:r>
          </a:p>
          <a:p>
            <a:pPr marL="914400" lvl="2" indent="0">
              <a:buNone/>
            </a:pPr>
            <a:r>
              <a:rPr lang="en-US" sz="1800" dirty="0"/>
              <a:t>@</a:t>
            </a:r>
            <a:r>
              <a:rPr lang="en-US" sz="1800" dirty="0" err="1"/>
              <a:t>stlmetrolinkgreenline</a:t>
            </a:r>
            <a:endParaRPr lang="en-US" sz="1800" dirty="0"/>
          </a:p>
          <a:p>
            <a:pPr marL="914400" lvl="2" indent="0">
              <a:buNone/>
            </a:pPr>
            <a:endParaRPr lang="en-US" sz="1800" dirty="0"/>
          </a:p>
          <a:p>
            <a:r>
              <a:rPr lang="en-US" sz="2200" dirty="0"/>
              <a:t>Email questions to: info@MetroLinkGreenLine.com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EDD54C0-4086-EDD7-0BE9-1F4DA2D24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02872" y="4507653"/>
            <a:ext cx="258075" cy="25807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13F0610-6CF7-74FD-84B1-92C20BAA6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76552" y="4822041"/>
            <a:ext cx="324399" cy="23732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8F0BFC90-464F-6F72-9AB2-F019F9661B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76552" y="5100745"/>
            <a:ext cx="310716" cy="310716"/>
          </a:xfrm>
          <a:prstGeom prst="rect">
            <a:avLst/>
          </a:prstGeom>
        </p:spPr>
      </p:pic>
      <p:pic>
        <p:nvPicPr>
          <p:cNvPr id="18" name="Content Placeholder 17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8AFFA290-7E8C-1270-EDAF-E4E219BC4E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470" y="1682536"/>
            <a:ext cx="2552110" cy="1914083"/>
          </a:xfrm>
          <a:ln>
            <a:solidFill>
              <a:schemeClr val="bg1"/>
            </a:solidFill>
          </a:ln>
        </p:spPr>
      </p:pic>
      <p:pic>
        <p:nvPicPr>
          <p:cNvPr id="25" name="Picture 24" descr="A person talking to a person&#10;&#10;Description automatically generated">
            <a:extLst>
              <a:ext uri="{FF2B5EF4-FFF2-40B4-BE49-F238E27FC236}">
                <a16:creationId xmlns:a16="http://schemas.microsoft.com/office/drawing/2014/main" id="{5CD44842-E466-18F5-A4CA-20B1079D2F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631" y="3983662"/>
            <a:ext cx="2552111" cy="191408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7" name="Picture 26" descr="A person signing papers at a table&#10;&#10;Description automatically generated">
            <a:extLst>
              <a:ext uri="{FF2B5EF4-FFF2-40B4-BE49-F238E27FC236}">
                <a16:creationId xmlns:a16="http://schemas.microsoft.com/office/drawing/2014/main" id="{A7669404-00F6-0928-5283-3B4C5A70C5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250" y="1682537"/>
            <a:ext cx="2552110" cy="191408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9" name="Picture 28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128D1C1D-EDF4-5256-4E52-8567648553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076" y="3983662"/>
            <a:ext cx="2552110" cy="191408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83714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D70C576-F7EA-1E27-7916-B840D3ACC87B}"/>
              </a:ext>
            </a:extLst>
          </p:cNvPr>
          <p:cNvSpPr/>
          <p:nvPr/>
        </p:nvSpPr>
        <p:spPr>
          <a:xfrm>
            <a:off x="6881567" y="2078376"/>
            <a:ext cx="5310433" cy="4294144"/>
          </a:xfrm>
          <a:prstGeom prst="rect">
            <a:avLst/>
          </a:prstGeom>
          <a:solidFill>
            <a:srgbClr val="A3CF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F49059-EBE1-5567-3CE8-1A86C0F0A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Purpose for the Project?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62D35-7071-7621-ACC8-E6B16C722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78376"/>
            <a:ext cx="5741709" cy="4473425"/>
          </a:xfrm>
        </p:spPr>
        <p:txBody>
          <a:bodyPr>
            <a:normAutofit/>
          </a:bodyPr>
          <a:lstStyle/>
          <a:p>
            <a:r>
              <a:rPr lang="en-US" dirty="0"/>
              <a:t>Provide new equitable access to growing and established job centers for residents with limited transportation options</a:t>
            </a:r>
          </a:p>
          <a:p>
            <a:r>
              <a:rPr lang="en-US" dirty="0"/>
              <a:t>Invest in historically underserved or marginalized neighborhoods </a:t>
            </a:r>
          </a:p>
          <a:p>
            <a:r>
              <a:rPr lang="en-US" dirty="0"/>
              <a:t>Expand and strengthen the region’s transportation network for future economic growth</a:t>
            </a:r>
          </a:p>
        </p:txBody>
      </p:sp>
      <p:pic>
        <p:nvPicPr>
          <p:cNvPr id="6" name="Content Placeholder 5" descr="A group of women standing next to a stroller&#10;&#10;Description automatically generated">
            <a:extLst>
              <a:ext uri="{FF2B5EF4-FFF2-40B4-BE49-F238E27FC236}">
                <a16:creationId xmlns:a16="http://schemas.microsoft.com/office/drawing/2014/main" id="{B98DA41A-A3D2-7A57-CFCB-649C106FDD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7" b="27088"/>
          <a:stretch/>
        </p:blipFill>
        <p:spPr>
          <a:xfrm>
            <a:off x="6976072" y="2164339"/>
            <a:ext cx="3883605" cy="4101996"/>
          </a:xfrm>
        </p:spPr>
      </p:pic>
    </p:spTree>
    <p:extLst>
      <p:ext uri="{BB962C8B-B14F-4D97-AF65-F5344CB8AC3E}">
        <p14:creationId xmlns:p14="http://schemas.microsoft.com/office/powerpoint/2010/main" val="1720241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5DC08DAC-64B4-F74E-0212-36110A000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974" y="1182237"/>
            <a:ext cx="6489290" cy="567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93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5ECD67-C59D-7957-AE86-E47C54612B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4250" y="2969241"/>
            <a:ext cx="970788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sz="8000" b="1" dirty="0"/>
              <a:t>Q &amp; 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338053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ACCC7-083E-E423-91F5-348468E42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History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38BDEAB-4DC2-BF55-8669-E7393B7474D0}"/>
              </a:ext>
            </a:extLst>
          </p:cNvPr>
          <p:cNvGrpSpPr/>
          <p:nvPr/>
        </p:nvGrpSpPr>
        <p:grpSpPr>
          <a:xfrm>
            <a:off x="1415468" y="4081944"/>
            <a:ext cx="9361065" cy="318781"/>
            <a:chOff x="1415468" y="4081944"/>
            <a:chExt cx="9361065" cy="318781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9AAA710-937C-19E9-4ACF-E98BE6CDF19B}"/>
                </a:ext>
              </a:extLst>
            </p:cNvPr>
            <p:cNvCxnSpPr>
              <a:cxnSpLocks/>
            </p:cNvCxnSpPr>
            <p:nvPr/>
          </p:nvCxnSpPr>
          <p:spPr>
            <a:xfrm>
              <a:off x="1415468" y="4241334"/>
              <a:ext cx="9361065" cy="0"/>
            </a:xfrm>
            <a:prstGeom prst="line">
              <a:avLst/>
            </a:prstGeom>
            <a:ln w="76200">
              <a:solidFill>
                <a:srgbClr val="10564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07D09CE-0AFE-C1A7-F20C-EC6E6B06F29F}"/>
                </a:ext>
              </a:extLst>
            </p:cNvPr>
            <p:cNvSpPr/>
            <p:nvPr/>
          </p:nvSpPr>
          <p:spPr>
            <a:xfrm>
              <a:off x="3094317" y="4081944"/>
              <a:ext cx="318781" cy="318781"/>
            </a:xfrm>
            <a:prstGeom prst="ellipse">
              <a:avLst/>
            </a:prstGeom>
            <a:solidFill>
              <a:srgbClr val="A3CF62"/>
            </a:solidFill>
            <a:ln w="76200">
              <a:solidFill>
                <a:srgbClr val="1056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4B40F79-11EF-0D77-1C0C-1D3F17851054}"/>
                </a:ext>
              </a:extLst>
            </p:cNvPr>
            <p:cNvSpPr/>
            <p:nvPr/>
          </p:nvSpPr>
          <p:spPr>
            <a:xfrm>
              <a:off x="4989179" y="4081944"/>
              <a:ext cx="318781" cy="318781"/>
            </a:xfrm>
            <a:prstGeom prst="ellipse">
              <a:avLst/>
            </a:prstGeom>
            <a:solidFill>
              <a:srgbClr val="A3CF62"/>
            </a:solidFill>
            <a:ln w="76200">
              <a:solidFill>
                <a:srgbClr val="1056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2D33B69-83D0-033B-1020-BC7178B8C734}"/>
                </a:ext>
              </a:extLst>
            </p:cNvPr>
            <p:cNvSpPr/>
            <p:nvPr/>
          </p:nvSpPr>
          <p:spPr>
            <a:xfrm>
              <a:off x="6884041" y="4081944"/>
              <a:ext cx="318781" cy="318781"/>
            </a:xfrm>
            <a:prstGeom prst="ellipse">
              <a:avLst/>
            </a:prstGeom>
            <a:solidFill>
              <a:srgbClr val="A3CF62"/>
            </a:solidFill>
            <a:ln w="76200">
              <a:solidFill>
                <a:srgbClr val="1056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3009356-EE09-5FC3-F74B-A030AAD6A280}"/>
                </a:ext>
              </a:extLst>
            </p:cNvPr>
            <p:cNvSpPr/>
            <p:nvPr/>
          </p:nvSpPr>
          <p:spPr>
            <a:xfrm>
              <a:off x="8778903" y="4081944"/>
              <a:ext cx="318781" cy="318781"/>
            </a:xfrm>
            <a:prstGeom prst="ellipse">
              <a:avLst/>
            </a:prstGeom>
            <a:solidFill>
              <a:srgbClr val="A3CF62"/>
            </a:solidFill>
            <a:ln w="76200">
              <a:solidFill>
                <a:srgbClr val="1056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86AFE4C-AB1B-B511-3AB0-8B532A4EEC8C}"/>
              </a:ext>
            </a:extLst>
          </p:cNvPr>
          <p:cNvSpPr txBox="1"/>
          <p:nvPr/>
        </p:nvSpPr>
        <p:spPr>
          <a:xfrm>
            <a:off x="4719345" y="4747254"/>
            <a:ext cx="864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C99C0A-265D-B989-816C-92AA3E64B6EC}"/>
              </a:ext>
            </a:extLst>
          </p:cNvPr>
          <p:cNvSpPr txBox="1"/>
          <p:nvPr/>
        </p:nvSpPr>
        <p:spPr>
          <a:xfrm>
            <a:off x="2821674" y="3429000"/>
            <a:ext cx="864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BFA3AA-834E-1826-4B98-8D0AA1B96884}"/>
              </a:ext>
            </a:extLst>
          </p:cNvPr>
          <p:cNvSpPr txBox="1"/>
          <p:nvPr/>
        </p:nvSpPr>
        <p:spPr>
          <a:xfrm>
            <a:off x="8509071" y="4747254"/>
            <a:ext cx="864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0D85C3-34B2-10A8-2FA5-4F55BE3F6284}"/>
              </a:ext>
            </a:extLst>
          </p:cNvPr>
          <p:cNvSpPr txBox="1"/>
          <p:nvPr/>
        </p:nvSpPr>
        <p:spPr>
          <a:xfrm>
            <a:off x="6611400" y="3429000"/>
            <a:ext cx="864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1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13B1DBB-386C-F8FA-D03F-F205C0AEAF5B}"/>
              </a:ext>
            </a:extLst>
          </p:cNvPr>
          <p:cNvGrpSpPr/>
          <p:nvPr/>
        </p:nvGrpSpPr>
        <p:grpSpPr>
          <a:xfrm>
            <a:off x="1950515" y="2179047"/>
            <a:ext cx="2925163" cy="1187036"/>
            <a:chOff x="1950515" y="2179047"/>
            <a:chExt cx="2925163" cy="118703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651FF18-EB5E-E87B-8BC5-8BF9E27B95CF}"/>
                </a:ext>
              </a:extLst>
            </p:cNvPr>
            <p:cNvSpPr/>
            <p:nvPr/>
          </p:nvSpPr>
          <p:spPr>
            <a:xfrm>
              <a:off x="1950515" y="2179047"/>
              <a:ext cx="2925163" cy="1187036"/>
            </a:xfrm>
            <a:prstGeom prst="rect">
              <a:avLst/>
            </a:prstGeom>
            <a:solidFill>
              <a:srgbClr val="A3CF62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708045B-A87A-DEF4-6D75-E7C9A10ED512}"/>
                </a:ext>
              </a:extLst>
            </p:cNvPr>
            <p:cNvSpPr txBox="1"/>
            <p:nvPr/>
          </p:nvSpPr>
          <p:spPr>
            <a:xfrm>
              <a:off x="1984261" y="2179754"/>
              <a:ext cx="285767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Northside-Southside alignment created. Travels along Jefferson Ave. through downtown from Goodfellow/I-70 on the north to I-55/ Bayless Ave. on the south.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7BCA998-B061-7FA6-860D-AE17EA94BE26}"/>
              </a:ext>
            </a:extLst>
          </p:cNvPr>
          <p:cNvGrpSpPr/>
          <p:nvPr/>
        </p:nvGrpSpPr>
        <p:grpSpPr>
          <a:xfrm>
            <a:off x="5148569" y="2179047"/>
            <a:ext cx="3859224" cy="1187036"/>
            <a:chOff x="2128769" y="2179047"/>
            <a:chExt cx="3859224" cy="118703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F6B0E9A-8BB3-B878-8C68-60FAB66DA1BB}"/>
                </a:ext>
              </a:extLst>
            </p:cNvPr>
            <p:cNvSpPr/>
            <p:nvPr/>
          </p:nvSpPr>
          <p:spPr>
            <a:xfrm>
              <a:off x="2128769" y="2179047"/>
              <a:ext cx="3758979" cy="1187036"/>
            </a:xfrm>
            <a:prstGeom prst="rect">
              <a:avLst/>
            </a:prstGeom>
            <a:solidFill>
              <a:srgbClr val="A3CF62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0F9ECF1-A97B-7115-095A-67AAACE79417}"/>
                </a:ext>
              </a:extLst>
            </p:cNvPr>
            <p:cNvSpPr txBox="1"/>
            <p:nvPr/>
          </p:nvSpPr>
          <p:spPr>
            <a:xfrm>
              <a:off x="2162513" y="2179047"/>
              <a:ext cx="382548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Alignment modified to accommodate existing development and future NGA West Campus. Proposed alignment extended from Grand Blvd. and Natural Bridge Ave. on </a:t>
              </a:r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north, south 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along Jefferson Ave. to Chippewa Ave.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5CFF0EE-3914-41F8-6AA3-5977BF88C92D}"/>
              </a:ext>
            </a:extLst>
          </p:cNvPr>
          <p:cNvGrpSpPr/>
          <p:nvPr/>
        </p:nvGrpSpPr>
        <p:grpSpPr>
          <a:xfrm>
            <a:off x="3896863" y="5275974"/>
            <a:ext cx="2985692" cy="1363364"/>
            <a:chOff x="1950516" y="2179753"/>
            <a:chExt cx="2503412" cy="73866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F066807-9D0A-2AB9-AA39-DF45C8EE8A71}"/>
                </a:ext>
              </a:extLst>
            </p:cNvPr>
            <p:cNvSpPr/>
            <p:nvPr/>
          </p:nvSpPr>
          <p:spPr>
            <a:xfrm>
              <a:off x="1950516" y="2187436"/>
              <a:ext cx="2469666" cy="523219"/>
            </a:xfrm>
            <a:prstGeom prst="rect">
              <a:avLst/>
            </a:prstGeom>
            <a:solidFill>
              <a:srgbClr val="A3CF62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922DE10-F107-219F-2B07-F820A6DD4653}"/>
                </a:ext>
              </a:extLst>
            </p:cNvPr>
            <p:cNvSpPr txBox="1"/>
            <p:nvPr/>
          </p:nvSpPr>
          <p:spPr>
            <a:xfrm>
              <a:off x="1950516" y="2179753"/>
              <a:ext cx="250341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l" rtl="0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City voters approved ½ cent sales tax for north-south light rail extension.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FD75AE7-9BA7-FF20-C2CB-3CD98A4B35B2}"/>
              </a:ext>
            </a:extLst>
          </p:cNvPr>
          <p:cNvGrpSpPr/>
          <p:nvPr/>
        </p:nvGrpSpPr>
        <p:grpSpPr>
          <a:xfrm>
            <a:off x="7412165" y="5174610"/>
            <a:ext cx="3057874" cy="1187036"/>
            <a:chOff x="2071471" y="2179047"/>
            <a:chExt cx="3057874" cy="118703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73A27DF-1C53-82E4-0735-9C77A5A54FED}"/>
                </a:ext>
              </a:extLst>
            </p:cNvPr>
            <p:cNvSpPr/>
            <p:nvPr/>
          </p:nvSpPr>
          <p:spPr>
            <a:xfrm>
              <a:off x="2071471" y="2179047"/>
              <a:ext cx="2985693" cy="1187036"/>
            </a:xfrm>
            <a:prstGeom prst="rect">
              <a:avLst/>
            </a:prstGeom>
            <a:solidFill>
              <a:srgbClr val="A3CF62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5BD1182-46E7-72AE-2644-7CB1E84C698E}"/>
                </a:ext>
              </a:extLst>
            </p:cNvPr>
            <p:cNvSpPr txBox="1"/>
            <p:nvPr/>
          </p:nvSpPr>
          <p:spPr>
            <a:xfrm>
              <a:off x="2143652" y="2179047"/>
              <a:ext cx="298569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15% Design. Alignment modified due to COVID, growth in midtown, Downtown West and South City and equity focus. Resulted in 10 stations with three design options.</a:t>
              </a:r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78F8837-15C4-1736-A904-9325CE4C8C8A}"/>
              </a:ext>
            </a:extLst>
          </p:cNvPr>
          <p:cNvCxnSpPr>
            <a:cxnSpLocks/>
          </p:cNvCxnSpPr>
          <p:nvPr/>
        </p:nvCxnSpPr>
        <p:spPr>
          <a:xfrm>
            <a:off x="3253707" y="3756387"/>
            <a:ext cx="1" cy="283612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ACBBB6E-509B-3B71-4803-15C2C8613B6F}"/>
              </a:ext>
            </a:extLst>
          </p:cNvPr>
          <p:cNvCxnSpPr>
            <a:cxnSpLocks/>
          </p:cNvCxnSpPr>
          <p:nvPr/>
        </p:nvCxnSpPr>
        <p:spPr>
          <a:xfrm>
            <a:off x="7043430" y="3756387"/>
            <a:ext cx="1" cy="283612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A6EAC60-D2E9-D7C7-D678-CA20EEF271C8}"/>
              </a:ext>
            </a:extLst>
          </p:cNvPr>
          <p:cNvCxnSpPr>
            <a:cxnSpLocks/>
          </p:cNvCxnSpPr>
          <p:nvPr/>
        </p:nvCxnSpPr>
        <p:spPr>
          <a:xfrm>
            <a:off x="5150060" y="4446058"/>
            <a:ext cx="1" cy="283612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04FB177-A004-9E2A-30F1-0CFFF00D1E3A}"/>
              </a:ext>
            </a:extLst>
          </p:cNvPr>
          <p:cNvCxnSpPr>
            <a:cxnSpLocks/>
          </p:cNvCxnSpPr>
          <p:nvPr/>
        </p:nvCxnSpPr>
        <p:spPr>
          <a:xfrm>
            <a:off x="8937069" y="4463642"/>
            <a:ext cx="1" cy="283612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4301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D5210-6670-0DA2-13B3-E758DF39C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2024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1396A-72DF-3A2A-EEF5-585200C66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7935"/>
            <a:ext cx="10999304" cy="4424201"/>
          </a:xfrm>
        </p:spPr>
        <p:txBody>
          <a:bodyPr>
            <a:normAutofit/>
          </a:bodyPr>
          <a:lstStyle/>
          <a:p>
            <a:r>
              <a:rPr lang="en-US" dirty="0"/>
              <a:t>East-West Gateway Council of Governments, St. Louis’ metropolitan planning organization, adopts modified Northside-Southside Alignment as locally preferred alternative (LPA) on February 20</a:t>
            </a:r>
          </a:p>
          <a:p>
            <a:r>
              <a:rPr lang="en-US" dirty="0"/>
              <a:t>Citizens for Modern Transit endorse LPA with resolution March 7</a:t>
            </a:r>
          </a:p>
          <a:p>
            <a:r>
              <a:rPr lang="en-US" dirty="0"/>
              <a:t>Northside-Southside alignment renamed St. Louis </a:t>
            </a:r>
            <a:r>
              <a:rPr lang="en-US" dirty="0" err="1"/>
              <a:t>MetroLink</a:t>
            </a:r>
            <a:r>
              <a:rPr lang="en-US" dirty="0"/>
              <a:t> Green Line</a:t>
            </a:r>
          </a:p>
          <a:p>
            <a:r>
              <a:rPr lang="en-US" dirty="0"/>
              <a:t>Project moves to Environmental Review and 30% Design</a:t>
            </a:r>
          </a:p>
        </p:txBody>
      </p:sp>
    </p:spTree>
    <p:extLst>
      <p:ext uri="{BB962C8B-B14F-4D97-AF65-F5344CB8AC3E}">
        <p14:creationId xmlns:p14="http://schemas.microsoft.com/office/powerpoint/2010/main" val="3794830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869C6-ABCC-9470-BAD6-E07016C00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ALTERNATIVES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4316FC-99E7-0063-133C-17999C6BD0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507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08DCC6-8D34-8195-9F88-1BA949288D6D}"/>
              </a:ext>
            </a:extLst>
          </p:cNvPr>
          <p:cNvSpPr/>
          <p:nvPr/>
        </p:nvSpPr>
        <p:spPr>
          <a:xfrm>
            <a:off x="6750639" y="1122031"/>
            <a:ext cx="4812685" cy="5597551"/>
          </a:xfrm>
          <a:prstGeom prst="rect">
            <a:avLst/>
          </a:prstGeom>
          <a:solidFill>
            <a:srgbClr val="A3CF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A4735C-E2CC-A0BF-2A46-D497E3192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Being Studied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87AB0-46C8-383C-5B15-013AF35ECF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78377"/>
            <a:ext cx="4740479" cy="44734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001D61"/>
                </a:solidFill>
              </a:rPr>
              <a:t>No Build Alternative </a:t>
            </a:r>
          </a:p>
          <a:p>
            <a:pPr marL="0" indent="0">
              <a:buNone/>
            </a:pPr>
            <a:r>
              <a:rPr lang="en-US" sz="1800" dirty="0"/>
              <a:t>Keep existing transportation system as is except for already planned and committed transportation improvements.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sz="1800" b="1" dirty="0">
                <a:solidFill>
                  <a:srgbClr val="001D61"/>
                </a:solidFill>
              </a:rPr>
              <a:t>Build Alternative </a:t>
            </a:r>
          </a:p>
          <a:p>
            <a:pPr marL="0" indent="0">
              <a:buNone/>
            </a:pPr>
            <a:r>
              <a:rPr lang="en-US" sz="1800" dirty="0"/>
              <a:t>Approved as Locally Preferred Alternative</a:t>
            </a:r>
          </a:p>
          <a:p>
            <a:r>
              <a:rPr lang="en-US" sz="1800" dirty="0"/>
              <a:t>5.6 miles</a:t>
            </a:r>
          </a:p>
          <a:p>
            <a:r>
              <a:rPr lang="en-US" sz="1800" dirty="0"/>
              <a:t>10 station stops with three design options (reduces construction costs and property impacts)</a:t>
            </a:r>
          </a:p>
          <a:p>
            <a:r>
              <a:rPr lang="en-US" sz="1800" dirty="0"/>
              <a:t>New transfer station connecting to existing Red &amp; Blue </a:t>
            </a:r>
            <a:r>
              <a:rPr lang="en-US" sz="1800" dirty="0" err="1"/>
              <a:t>MetroLink</a:t>
            </a:r>
            <a:r>
              <a:rPr lang="en-US" sz="1800" dirty="0"/>
              <a:t> lines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051E957-1DC2-4D21-63A7-B7A088D369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8195141"/>
              </p:ext>
            </p:extLst>
          </p:nvPr>
        </p:nvGraphicFramePr>
        <p:xfrm>
          <a:off x="6836056" y="1211738"/>
          <a:ext cx="4641850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6878054" imgH="19697520" progId="Acrobat.Document.DC">
                  <p:embed/>
                </p:oleObj>
              </mc:Choice>
              <mc:Fallback>
                <p:oleObj name="Acrobat Document" r:id="rId2" imgW="16878054" imgH="19697520" progId="Acrobat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8051E957-1DC2-4D21-63A7-B7A088D369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836056" y="1211738"/>
                        <a:ext cx="4641850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5983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42170-EE0F-A752-F908-922B5A896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Build Alternative Features Modern In-Street Technology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6B968-BC55-F4D7-2A12-1272956397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78378"/>
            <a:ext cx="10515599" cy="1350622"/>
          </a:xfrm>
        </p:spPr>
        <p:txBody>
          <a:bodyPr>
            <a:normAutofit/>
          </a:bodyPr>
          <a:lstStyle/>
          <a:p>
            <a:r>
              <a:rPr lang="en-US" sz="2000" dirty="0"/>
              <a:t>Minimizes impacts to adjacent properties</a:t>
            </a:r>
          </a:p>
          <a:p>
            <a:r>
              <a:rPr lang="en-US" sz="2000" dirty="0"/>
              <a:t>Operates in dedicated lane, separated by curb to enhance safety and travel times</a:t>
            </a:r>
          </a:p>
          <a:p>
            <a:r>
              <a:rPr lang="en-US" sz="2000" dirty="0"/>
              <a:t>Enhances pedestrian experience with street level station boarding</a:t>
            </a:r>
          </a:p>
          <a:p>
            <a:endParaRPr lang="en-US" sz="2000" dirty="0"/>
          </a:p>
        </p:txBody>
      </p:sp>
      <p:pic>
        <p:nvPicPr>
          <p:cNvPr id="6" name="Content Placeholder 5" descr="A white car on a street&#10;&#10;Description automatically generated">
            <a:extLst>
              <a:ext uri="{FF2B5EF4-FFF2-40B4-BE49-F238E27FC236}">
                <a16:creationId xmlns:a16="http://schemas.microsoft.com/office/drawing/2014/main" id="{53B1F7D8-EE3C-38D8-0713-82047A60BD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3" r="2775" b="13820"/>
          <a:stretch/>
        </p:blipFill>
        <p:spPr>
          <a:xfrm>
            <a:off x="1523998" y="3429000"/>
            <a:ext cx="9144003" cy="3145376"/>
          </a:xfrm>
        </p:spPr>
      </p:pic>
    </p:spTree>
    <p:extLst>
      <p:ext uri="{BB962C8B-B14F-4D97-AF65-F5344CB8AC3E}">
        <p14:creationId xmlns:p14="http://schemas.microsoft.com/office/powerpoint/2010/main" val="2758092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27"/>
          <p:cNvSpPr txBox="1"/>
          <p:nvPr/>
        </p:nvSpPr>
        <p:spPr>
          <a:xfrm>
            <a:off x="8906368" y="418314"/>
            <a:ext cx="1537925" cy="205537"/>
          </a:xfrm>
          <a:prstGeom prst="rect">
            <a:avLst/>
          </a:prstGeom>
        </p:spPr>
        <p:txBody>
          <a:bodyPr vert="horz" wrap="square" lIns="0" tIns="6064" rIns="0" bIns="0" rtlCol="0">
            <a:spAutoFit/>
          </a:bodyPr>
          <a:lstStyle/>
          <a:p>
            <a:pPr marL="5775">
              <a:spcBef>
                <a:spcPts val="48"/>
              </a:spcBef>
            </a:pPr>
            <a:r>
              <a:rPr sz="1296" b="1" i="1" spc="-175" dirty="0">
                <a:solidFill>
                  <a:srgbClr val="FFFFFF"/>
                </a:solidFill>
                <a:latin typeface="Arial"/>
                <a:cs typeface="Arial"/>
              </a:rPr>
              <a:t>MetroLinkGreenLine.com</a:t>
            </a:r>
            <a:endParaRPr sz="1296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809400" y="5995668"/>
            <a:ext cx="627760" cy="209861"/>
          </a:xfrm>
          <a:prstGeom prst="rect">
            <a:avLst/>
          </a:prstGeom>
        </p:spPr>
        <p:txBody>
          <a:bodyPr vert="horz" wrap="square" lIns="0" tIns="30031" rIns="0" bIns="0" rtlCol="0">
            <a:spAutoFit/>
          </a:bodyPr>
          <a:lstStyle/>
          <a:p>
            <a:pPr marL="156205" marR="143790" indent="-9240">
              <a:lnSpc>
                <a:spcPts val="668"/>
              </a:lnSpc>
              <a:spcBef>
                <a:spcPts val="236"/>
              </a:spcBef>
            </a:pPr>
            <a:r>
              <a:rPr sz="637" b="1" spc="-82" dirty="0">
                <a:solidFill>
                  <a:srgbClr val="FFFFFF"/>
                </a:solidFill>
                <a:latin typeface="Arial"/>
                <a:cs typeface="Arial"/>
              </a:rPr>
              <a:t>Escanea</a:t>
            </a:r>
            <a:r>
              <a:rPr sz="637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37" b="1" spc="-43" dirty="0">
                <a:solidFill>
                  <a:srgbClr val="FFFFFF"/>
                </a:solidFill>
                <a:latin typeface="Arial"/>
                <a:cs typeface="Arial"/>
              </a:rPr>
              <a:t>el </a:t>
            </a:r>
            <a:r>
              <a:rPr sz="637" b="1" spc="-73" dirty="0">
                <a:solidFill>
                  <a:srgbClr val="FFFFFF"/>
                </a:solidFill>
                <a:latin typeface="Arial"/>
                <a:cs typeface="Arial"/>
              </a:rPr>
              <a:t>código</a:t>
            </a:r>
            <a:r>
              <a:rPr sz="637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37" b="1" spc="-150" dirty="0">
                <a:solidFill>
                  <a:srgbClr val="FFFFFF"/>
                </a:solidFill>
                <a:latin typeface="Arial"/>
                <a:cs typeface="Arial"/>
              </a:rPr>
              <a:t>QR</a:t>
            </a:r>
            <a:endParaRPr sz="637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1982066" y="995217"/>
            <a:ext cx="2161353" cy="4375837"/>
            <a:chOff x="1005204" y="2188555"/>
            <a:chExt cx="4752975" cy="9622790"/>
          </a:xfrm>
        </p:grpSpPr>
        <p:sp>
          <p:nvSpPr>
            <p:cNvPr id="31" name="object 31"/>
            <p:cNvSpPr/>
            <p:nvPr/>
          </p:nvSpPr>
          <p:spPr>
            <a:xfrm>
              <a:off x="1005204" y="2188555"/>
              <a:ext cx="4752975" cy="9622790"/>
            </a:xfrm>
            <a:custGeom>
              <a:avLst/>
              <a:gdLst/>
              <a:ahLst/>
              <a:cxnLst/>
              <a:rect l="l" t="t" r="r" b="b"/>
              <a:pathLst>
                <a:path w="4752975" h="9622790">
                  <a:moveTo>
                    <a:pt x="4752427" y="0"/>
                  </a:moveTo>
                  <a:lnTo>
                    <a:pt x="0" y="0"/>
                  </a:lnTo>
                  <a:lnTo>
                    <a:pt x="0" y="9622603"/>
                  </a:lnTo>
                  <a:lnTo>
                    <a:pt x="4752427" y="9622603"/>
                  </a:lnTo>
                  <a:lnTo>
                    <a:pt x="4752427" y="0"/>
                  </a:lnTo>
                  <a:close/>
                </a:path>
              </a:pathLst>
            </a:custGeom>
            <a:solidFill>
              <a:srgbClr val="A3CF62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pic>
          <p:nvPicPr>
            <p:cNvPr id="32" name="object 3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6152" y="2344292"/>
              <a:ext cx="4406888" cy="381946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0993" y="6276538"/>
              <a:ext cx="4417212" cy="5352531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3307647" y="3748137"/>
            <a:ext cx="391844" cy="145684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 marR="189409">
              <a:lnSpc>
                <a:spcPct val="102600"/>
              </a:lnSpc>
              <a:spcBef>
                <a:spcPts val="50"/>
              </a:spcBef>
            </a:pPr>
            <a:r>
              <a:rPr sz="296" i="1" spc="45" dirty="0">
                <a:solidFill>
                  <a:srgbClr val="231F20"/>
                </a:solidFill>
                <a:latin typeface="Arial"/>
                <a:cs typeface="Arial"/>
              </a:rPr>
              <a:t>CityPark </a:t>
            </a:r>
            <a:r>
              <a:rPr sz="296" i="1" spc="52" dirty="0">
                <a:solidFill>
                  <a:srgbClr val="231F20"/>
                </a:solidFill>
                <a:latin typeface="Arial"/>
                <a:cs typeface="Arial"/>
              </a:rPr>
              <a:t>home</a:t>
            </a:r>
            <a:r>
              <a:rPr sz="296" i="1" spc="7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96" i="1" spc="36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endParaRPr sz="296">
              <a:latin typeface="Arial"/>
              <a:cs typeface="Arial"/>
            </a:endParaRPr>
          </a:p>
          <a:p>
            <a:pPr>
              <a:spcBef>
                <a:spcPts val="9"/>
              </a:spcBef>
            </a:pPr>
            <a:r>
              <a:rPr sz="296" i="1" spc="36" dirty="0">
                <a:solidFill>
                  <a:srgbClr val="231F20"/>
                </a:solidFill>
                <a:latin typeface="Arial"/>
                <a:cs typeface="Arial"/>
              </a:rPr>
              <a:t>St.</a:t>
            </a:r>
            <a:r>
              <a:rPr sz="296" i="1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96" i="1" spc="43" dirty="0">
                <a:solidFill>
                  <a:srgbClr val="231F20"/>
                </a:solidFill>
                <a:latin typeface="Arial"/>
                <a:cs typeface="Arial"/>
              </a:rPr>
              <a:t>Louis</a:t>
            </a:r>
            <a:r>
              <a:rPr sz="296" i="1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96" i="1" spc="48" dirty="0">
                <a:solidFill>
                  <a:srgbClr val="231F20"/>
                </a:solidFill>
                <a:latin typeface="Arial"/>
                <a:cs typeface="Arial"/>
              </a:rPr>
              <a:t>City</a:t>
            </a:r>
            <a:r>
              <a:rPr sz="296" i="1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96" i="1" spc="-11" dirty="0">
                <a:solidFill>
                  <a:srgbClr val="231F20"/>
                </a:solidFill>
                <a:latin typeface="Arial"/>
                <a:cs typeface="Arial"/>
              </a:rPr>
              <a:t>SC</a:t>
            </a:r>
            <a:endParaRPr sz="296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588673" y="4878994"/>
            <a:ext cx="372498" cy="62456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>
              <a:spcBef>
                <a:spcPts val="50"/>
              </a:spcBef>
            </a:pPr>
            <a:r>
              <a:rPr sz="364" spc="57" dirty="0">
                <a:solidFill>
                  <a:srgbClr val="231F20"/>
                </a:solidFill>
                <a:latin typeface="Arial"/>
                <a:cs typeface="Arial"/>
              </a:rPr>
              <a:t>Chippewa</a:t>
            </a:r>
            <a:r>
              <a:rPr sz="364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23" dirty="0">
                <a:solidFill>
                  <a:srgbClr val="231F2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615659" y="4443469"/>
            <a:ext cx="418121" cy="347374"/>
          </a:xfrm>
          <a:prstGeom prst="rect">
            <a:avLst/>
          </a:prstGeom>
        </p:spPr>
        <p:txBody>
          <a:bodyPr vert="horz" wrap="square" lIns="0" tIns="12417" rIns="0" bIns="0" rtlCol="0">
            <a:spAutoFit/>
          </a:bodyPr>
          <a:lstStyle/>
          <a:p>
            <a:pPr marL="130219" marR="2310" indent="-94704">
              <a:lnSpc>
                <a:spcPts val="395"/>
              </a:lnSpc>
              <a:spcBef>
                <a:spcPts val="98"/>
              </a:spcBef>
            </a:pPr>
            <a:r>
              <a:rPr sz="364" spc="48" dirty="0">
                <a:solidFill>
                  <a:srgbClr val="231F20"/>
                </a:solidFill>
                <a:latin typeface="Arial"/>
                <a:cs typeface="Arial"/>
              </a:rPr>
              <a:t>Gravois</a:t>
            </a:r>
            <a:r>
              <a:rPr sz="364" spc="9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2" dirty="0">
                <a:solidFill>
                  <a:srgbClr val="231F20"/>
                </a:solidFill>
                <a:latin typeface="Arial"/>
                <a:cs typeface="Arial"/>
              </a:rPr>
              <a:t>Ave./ Sidney</a:t>
            </a:r>
            <a:r>
              <a:rPr sz="364" spc="8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23" dirty="0">
                <a:solidFill>
                  <a:srgbClr val="231F2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  <a:p>
            <a:pPr marR="37535" algn="ctr">
              <a:spcBef>
                <a:spcPts val="375"/>
              </a:spcBef>
            </a:pPr>
            <a:r>
              <a:rPr sz="364" i="1" spc="48" dirty="0">
                <a:solidFill>
                  <a:srgbClr val="808080"/>
                </a:solidFill>
                <a:latin typeface="Arial"/>
                <a:cs typeface="Arial"/>
              </a:rPr>
              <a:t>Arsenal</a:t>
            </a:r>
            <a:r>
              <a:rPr sz="364" i="1" spc="91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364" i="1" spc="20" dirty="0">
                <a:solidFill>
                  <a:srgbClr val="80808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  <a:p>
            <a:pPr>
              <a:spcBef>
                <a:spcPts val="109"/>
              </a:spcBef>
            </a:pPr>
            <a:endParaRPr sz="364">
              <a:latin typeface="Arial"/>
              <a:cs typeface="Arial"/>
            </a:endParaRPr>
          </a:p>
          <a:p>
            <a:pPr marR="58036" algn="ctr">
              <a:spcBef>
                <a:spcPts val="2"/>
              </a:spcBef>
            </a:pPr>
            <a:r>
              <a:rPr sz="364" spc="52" dirty="0">
                <a:solidFill>
                  <a:srgbClr val="231F20"/>
                </a:solidFill>
                <a:latin typeface="Arial"/>
                <a:cs typeface="Arial"/>
              </a:rPr>
              <a:t>Cherokee</a:t>
            </a:r>
            <a:r>
              <a:rPr sz="364" spc="98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23" dirty="0">
                <a:solidFill>
                  <a:srgbClr val="231F2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700229" y="3251642"/>
            <a:ext cx="455371" cy="115130"/>
          </a:xfrm>
          <a:prstGeom prst="rect">
            <a:avLst/>
          </a:prstGeom>
        </p:spPr>
        <p:txBody>
          <a:bodyPr vert="horz" wrap="square" lIns="0" tIns="12417" rIns="0" bIns="0" rtlCol="0">
            <a:spAutoFit/>
          </a:bodyPr>
          <a:lstStyle/>
          <a:p>
            <a:pPr marR="2310" indent="92973">
              <a:lnSpc>
                <a:spcPts val="395"/>
              </a:lnSpc>
              <a:spcBef>
                <a:spcPts val="98"/>
              </a:spcBef>
            </a:pPr>
            <a:r>
              <a:rPr sz="364" spc="50" dirty="0">
                <a:solidFill>
                  <a:srgbClr val="231F20"/>
                </a:solidFill>
                <a:latin typeface="Arial"/>
                <a:cs typeface="Arial"/>
              </a:rPr>
              <a:t>Grand</a:t>
            </a:r>
            <a:r>
              <a:rPr sz="364" spc="8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9" dirty="0">
                <a:solidFill>
                  <a:srgbClr val="231F20"/>
                </a:solidFill>
                <a:latin typeface="Arial"/>
                <a:cs typeface="Arial"/>
              </a:rPr>
              <a:t>Blvd./ </a:t>
            </a:r>
            <a:r>
              <a:rPr sz="364" spc="57" dirty="0">
                <a:solidFill>
                  <a:srgbClr val="231F20"/>
                </a:solidFill>
                <a:latin typeface="Arial"/>
                <a:cs typeface="Arial"/>
              </a:rPr>
              <a:t>Fairground</a:t>
            </a:r>
            <a:r>
              <a:rPr sz="364" spc="10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34" dirty="0">
                <a:solidFill>
                  <a:srgbClr val="231F20"/>
                </a:solidFill>
                <a:latin typeface="Arial"/>
                <a:cs typeface="Arial"/>
              </a:rPr>
              <a:t>Park </a:t>
            </a:r>
            <a:endParaRPr sz="364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342441" y="3270696"/>
            <a:ext cx="351996" cy="109007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>
              <a:lnSpc>
                <a:spcPts val="434"/>
              </a:lnSpc>
              <a:spcBef>
                <a:spcPts val="50"/>
              </a:spcBef>
            </a:pPr>
            <a:r>
              <a:rPr sz="364" i="1" spc="43" dirty="0">
                <a:solidFill>
                  <a:srgbClr val="808080"/>
                </a:solidFill>
                <a:latin typeface="Arial"/>
                <a:cs typeface="Arial"/>
              </a:rPr>
              <a:t>Palm</a:t>
            </a:r>
            <a:r>
              <a:rPr sz="364" i="1" spc="84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364" i="1" spc="45" dirty="0">
                <a:solidFill>
                  <a:srgbClr val="808080"/>
                </a:solidFill>
                <a:latin typeface="Arial"/>
                <a:cs typeface="Arial"/>
              </a:rPr>
              <a:t>St./ </a:t>
            </a:r>
            <a:endParaRPr sz="364">
              <a:latin typeface="Arial"/>
              <a:cs typeface="Arial"/>
            </a:endParaRPr>
          </a:p>
          <a:p>
            <a:pPr>
              <a:lnSpc>
                <a:spcPts val="434"/>
              </a:lnSpc>
            </a:pPr>
            <a:r>
              <a:rPr sz="364" i="1" spc="48" dirty="0">
                <a:solidFill>
                  <a:srgbClr val="808080"/>
                </a:solidFill>
                <a:latin typeface="Arial"/>
                <a:cs typeface="Arial"/>
              </a:rPr>
              <a:t>Salisbury</a:t>
            </a:r>
            <a:r>
              <a:rPr sz="364" i="1" spc="9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364" i="1" spc="20" dirty="0">
                <a:solidFill>
                  <a:srgbClr val="80808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706706" y="4046334"/>
            <a:ext cx="419854" cy="360198"/>
          </a:xfrm>
          <a:prstGeom prst="rect">
            <a:avLst/>
          </a:prstGeom>
        </p:spPr>
        <p:txBody>
          <a:bodyPr vert="horz" wrap="square" lIns="0" tIns="12417" rIns="0" bIns="0" rtlCol="0">
            <a:spAutoFit/>
          </a:bodyPr>
          <a:lstStyle/>
          <a:p>
            <a:pPr marL="100768" marR="2310" indent="-3754">
              <a:lnSpc>
                <a:spcPts val="395"/>
              </a:lnSpc>
              <a:spcBef>
                <a:spcPts val="98"/>
              </a:spcBef>
            </a:pPr>
            <a:r>
              <a:rPr sz="364" spc="57" dirty="0">
                <a:solidFill>
                  <a:srgbClr val="231F20"/>
                </a:solidFill>
                <a:latin typeface="Arial"/>
                <a:cs typeface="Arial"/>
              </a:rPr>
              <a:t>Scott</a:t>
            </a:r>
            <a:r>
              <a:rPr sz="364" spc="8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2" dirty="0">
                <a:solidFill>
                  <a:srgbClr val="231F20"/>
                </a:solidFill>
                <a:latin typeface="Arial"/>
                <a:cs typeface="Arial"/>
              </a:rPr>
              <a:t>Ave./ </a:t>
            </a:r>
            <a:r>
              <a:rPr sz="364" spc="57" dirty="0">
                <a:solidFill>
                  <a:srgbClr val="231F20"/>
                </a:solidFill>
                <a:latin typeface="Arial"/>
                <a:cs typeface="Arial"/>
              </a:rPr>
              <a:t>Ewing</a:t>
            </a:r>
            <a:r>
              <a:rPr sz="364" spc="9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32" dirty="0">
                <a:solidFill>
                  <a:srgbClr val="231F20"/>
                </a:solidFill>
                <a:latin typeface="Arial"/>
                <a:cs typeface="Arial"/>
              </a:rPr>
              <a:t>Yard</a:t>
            </a:r>
            <a:endParaRPr sz="364">
              <a:latin typeface="Arial"/>
              <a:cs typeface="Arial"/>
            </a:endParaRPr>
          </a:p>
          <a:p>
            <a:pPr marL="112606">
              <a:spcBef>
                <a:spcPts val="161"/>
              </a:spcBef>
            </a:pPr>
            <a:r>
              <a:rPr sz="364" spc="43" dirty="0">
                <a:solidFill>
                  <a:srgbClr val="231F20"/>
                </a:solidFill>
                <a:latin typeface="Arial"/>
                <a:cs typeface="Arial"/>
              </a:rPr>
              <a:t>Park</a:t>
            </a:r>
            <a:r>
              <a:rPr sz="364" spc="9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32" dirty="0">
                <a:solidFill>
                  <a:srgbClr val="231F20"/>
                </a:solidFill>
                <a:latin typeface="Arial"/>
                <a:cs typeface="Arial"/>
              </a:rPr>
              <a:t>Ave.</a:t>
            </a:r>
            <a:endParaRPr sz="364">
              <a:latin typeface="Arial"/>
              <a:cs typeface="Arial"/>
            </a:endParaRPr>
          </a:p>
          <a:p>
            <a:pPr>
              <a:spcBef>
                <a:spcPts val="382"/>
              </a:spcBef>
            </a:pPr>
            <a:endParaRPr sz="364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364" i="1" spc="41" dirty="0">
                <a:solidFill>
                  <a:srgbClr val="808080"/>
                </a:solidFill>
                <a:latin typeface="Arial"/>
                <a:cs typeface="Arial"/>
              </a:rPr>
              <a:t>Russell</a:t>
            </a:r>
            <a:r>
              <a:rPr sz="364" i="1" spc="82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364" i="1" spc="41" dirty="0">
                <a:solidFill>
                  <a:srgbClr val="808080"/>
                </a:solidFill>
                <a:latin typeface="Arial"/>
                <a:cs typeface="Arial"/>
              </a:rPr>
              <a:t>Blvd. </a:t>
            </a:r>
            <a:endParaRPr sz="364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873923" y="3885547"/>
            <a:ext cx="290202" cy="62456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>
              <a:spcBef>
                <a:spcPts val="50"/>
              </a:spcBef>
            </a:pPr>
            <a:r>
              <a:rPr sz="364" spc="55" dirty="0">
                <a:solidFill>
                  <a:srgbClr val="231F20"/>
                </a:solidFill>
                <a:latin typeface="Arial"/>
                <a:cs typeface="Arial"/>
              </a:rPr>
              <a:t>Market</a:t>
            </a:r>
            <a:r>
              <a:rPr sz="364" spc="9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23" dirty="0">
                <a:solidFill>
                  <a:srgbClr val="231F2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858530" y="3414073"/>
            <a:ext cx="383181" cy="62456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>
              <a:spcBef>
                <a:spcPts val="50"/>
              </a:spcBef>
            </a:pPr>
            <a:r>
              <a:rPr sz="364" spc="34" dirty="0">
                <a:solidFill>
                  <a:srgbClr val="231F20"/>
                </a:solidFill>
                <a:latin typeface="Arial"/>
                <a:cs typeface="Arial"/>
              </a:rPr>
              <a:t>St.</a:t>
            </a:r>
            <a:r>
              <a:rPr sz="364" spc="8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0" dirty="0">
                <a:solidFill>
                  <a:srgbClr val="231F20"/>
                </a:solidFill>
                <a:latin typeface="Arial"/>
                <a:cs typeface="Arial"/>
              </a:rPr>
              <a:t>Louis</a:t>
            </a:r>
            <a:r>
              <a:rPr sz="364" spc="8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32" dirty="0">
                <a:solidFill>
                  <a:srgbClr val="231F20"/>
                </a:solidFill>
                <a:latin typeface="Arial"/>
                <a:cs typeface="Arial"/>
              </a:rPr>
              <a:t>Ave.</a:t>
            </a:r>
            <a:endParaRPr sz="364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312458" y="3527628"/>
            <a:ext cx="116947" cy="56505"/>
          </a:xfrm>
          <a:prstGeom prst="rect">
            <a:avLst/>
          </a:prstGeom>
        </p:spPr>
        <p:txBody>
          <a:bodyPr vert="horz" wrap="square" lIns="0" tIns="7508" rIns="0" bIns="0" rtlCol="0">
            <a:spAutoFit/>
          </a:bodyPr>
          <a:lstStyle/>
          <a:p>
            <a:pPr>
              <a:spcBef>
                <a:spcPts val="59"/>
              </a:spcBef>
            </a:pPr>
            <a:r>
              <a:rPr sz="318" i="1" spc="36" dirty="0">
                <a:solidFill>
                  <a:srgbClr val="231F20"/>
                </a:solidFill>
                <a:latin typeface="Arial"/>
                <a:cs typeface="Arial"/>
              </a:rPr>
              <a:t>NGA </a:t>
            </a:r>
            <a:endParaRPr sz="318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782219" y="3586195"/>
            <a:ext cx="431404" cy="256227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 marR="6640" algn="r">
              <a:spcBef>
                <a:spcPts val="50"/>
              </a:spcBef>
            </a:pPr>
            <a:r>
              <a:rPr sz="364" spc="32" dirty="0">
                <a:solidFill>
                  <a:srgbClr val="231F20"/>
                </a:solidFill>
                <a:latin typeface="Arial"/>
                <a:cs typeface="Arial"/>
              </a:rPr>
              <a:t>Cass</a:t>
            </a:r>
            <a:r>
              <a:rPr sz="364" spc="8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32" dirty="0">
                <a:solidFill>
                  <a:srgbClr val="231F20"/>
                </a:solidFill>
                <a:latin typeface="Arial"/>
                <a:cs typeface="Arial"/>
              </a:rPr>
              <a:t>Ave.</a:t>
            </a:r>
            <a:endParaRPr sz="364">
              <a:latin typeface="Arial"/>
              <a:cs typeface="Arial"/>
            </a:endParaRPr>
          </a:p>
          <a:p>
            <a:pPr>
              <a:spcBef>
                <a:spcPts val="161"/>
              </a:spcBef>
            </a:pPr>
            <a:endParaRPr sz="364">
              <a:latin typeface="Arial"/>
              <a:cs typeface="Arial"/>
            </a:endParaRPr>
          </a:p>
          <a:p>
            <a:pPr marR="2310" indent="150142" algn="r">
              <a:spcBef>
                <a:spcPts val="2"/>
              </a:spcBef>
            </a:pPr>
            <a:r>
              <a:rPr sz="364" spc="30" dirty="0">
                <a:solidFill>
                  <a:srgbClr val="231F20"/>
                </a:solidFill>
                <a:latin typeface="Arial"/>
                <a:cs typeface="Arial"/>
              </a:rPr>
              <a:t>Dr.</a:t>
            </a:r>
            <a:r>
              <a:rPr sz="364" spc="8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2" dirty="0">
                <a:solidFill>
                  <a:srgbClr val="231F20"/>
                </a:solidFill>
                <a:latin typeface="Arial"/>
                <a:cs typeface="Arial"/>
              </a:rPr>
              <a:t>Martin </a:t>
            </a:r>
            <a:r>
              <a:rPr sz="364" spc="57" dirty="0">
                <a:solidFill>
                  <a:srgbClr val="231F20"/>
                </a:solidFill>
                <a:latin typeface="Arial"/>
                <a:cs typeface="Arial"/>
              </a:rPr>
              <a:t>Luther</a:t>
            </a:r>
            <a:r>
              <a:rPr sz="364" spc="9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5" dirty="0">
                <a:solidFill>
                  <a:srgbClr val="231F20"/>
                </a:solidFill>
                <a:latin typeface="Arial"/>
                <a:cs typeface="Arial"/>
              </a:rPr>
              <a:t>King</a:t>
            </a:r>
            <a:r>
              <a:rPr sz="364" spc="9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18" dirty="0">
                <a:solidFill>
                  <a:srgbClr val="231F20"/>
                </a:solidFill>
                <a:latin typeface="Arial"/>
                <a:cs typeface="Arial"/>
              </a:rPr>
              <a:t>Dr.</a:t>
            </a:r>
            <a:endParaRPr sz="364">
              <a:latin typeface="Arial"/>
              <a:cs typeface="Arial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2966096" y="2855147"/>
            <a:ext cx="892839" cy="2440293"/>
            <a:chOff x="3169159" y="6278680"/>
            <a:chExt cx="1963420" cy="5366385"/>
          </a:xfrm>
        </p:grpSpPr>
        <p:sp>
          <p:nvSpPr>
            <p:cNvPr id="45" name="object 45"/>
            <p:cNvSpPr/>
            <p:nvPr/>
          </p:nvSpPr>
          <p:spPr>
            <a:xfrm>
              <a:off x="3184716" y="6294238"/>
              <a:ext cx="1932305" cy="5335270"/>
            </a:xfrm>
            <a:custGeom>
              <a:avLst/>
              <a:gdLst/>
              <a:ahLst/>
              <a:cxnLst/>
              <a:rect l="l" t="t" r="r" b="b"/>
              <a:pathLst>
                <a:path w="1932304" h="5335270">
                  <a:moveTo>
                    <a:pt x="0" y="5334832"/>
                  </a:moveTo>
                  <a:lnTo>
                    <a:pt x="184632" y="5044006"/>
                  </a:lnTo>
                  <a:lnTo>
                    <a:pt x="258941" y="4978668"/>
                  </a:lnTo>
                  <a:lnTo>
                    <a:pt x="471618" y="4859516"/>
                  </a:lnTo>
                  <a:lnTo>
                    <a:pt x="707353" y="4622497"/>
                  </a:lnTo>
                  <a:lnTo>
                    <a:pt x="1005871" y="4385478"/>
                  </a:lnTo>
                  <a:lnTo>
                    <a:pt x="1251853" y="4104900"/>
                  </a:lnTo>
                  <a:lnTo>
                    <a:pt x="1406878" y="3887099"/>
                  </a:lnTo>
                  <a:lnTo>
                    <a:pt x="1679770" y="3283662"/>
                  </a:lnTo>
                  <a:lnTo>
                    <a:pt x="1783543" y="2873685"/>
                  </a:lnTo>
                  <a:lnTo>
                    <a:pt x="1868099" y="2527769"/>
                  </a:lnTo>
                  <a:lnTo>
                    <a:pt x="1900133" y="2374021"/>
                  </a:lnTo>
                  <a:lnTo>
                    <a:pt x="1927036" y="2099852"/>
                  </a:lnTo>
                  <a:lnTo>
                    <a:pt x="1932160" y="1780839"/>
                  </a:lnTo>
                  <a:lnTo>
                    <a:pt x="1854012" y="1295269"/>
                  </a:lnTo>
                  <a:lnTo>
                    <a:pt x="1795075" y="900670"/>
                  </a:lnTo>
                  <a:lnTo>
                    <a:pt x="1752801" y="698240"/>
                  </a:lnTo>
                  <a:lnTo>
                    <a:pt x="1610585" y="252390"/>
                  </a:lnTo>
                  <a:lnTo>
                    <a:pt x="1474444" y="0"/>
                  </a:lnTo>
                </a:path>
              </a:pathLst>
            </a:custGeom>
            <a:ln w="30958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46" name="object 46"/>
            <p:cNvSpPr/>
            <p:nvPr/>
          </p:nvSpPr>
          <p:spPr>
            <a:xfrm>
              <a:off x="3201605" y="6294237"/>
              <a:ext cx="1915795" cy="5308600"/>
            </a:xfrm>
            <a:custGeom>
              <a:avLst/>
              <a:gdLst/>
              <a:ahLst/>
              <a:cxnLst/>
              <a:rect l="l" t="t" r="r" b="b"/>
              <a:pathLst>
                <a:path w="1915795" h="5308600">
                  <a:moveTo>
                    <a:pt x="0" y="5308229"/>
                  </a:moveTo>
                  <a:lnTo>
                    <a:pt x="167743" y="5044007"/>
                  </a:lnTo>
                  <a:lnTo>
                    <a:pt x="242051" y="4978669"/>
                  </a:lnTo>
                  <a:lnTo>
                    <a:pt x="454729" y="4859517"/>
                  </a:lnTo>
                  <a:lnTo>
                    <a:pt x="690464" y="4622498"/>
                  </a:lnTo>
                  <a:lnTo>
                    <a:pt x="988982" y="4385479"/>
                  </a:lnTo>
                  <a:lnTo>
                    <a:pt x="1234964" y="4104901"/>
                  </a:lnTo>
                  <a:lnTo>
                    <a:pt x="1389989" y="3887100"/>
                  </a:lnTo>
                  <a:lnTo>
                    <a:pt x="1662881" y="3283663"/>
                  </a:lnTo>
                  <a:lnTo>
                    <a:pt x="1766654" y="2873686"/>
                  </a:lnTo>
                  <a:lnTo>
                    <a:pt x="1851217" y="2527769"/>
                  </a:lnTo>
                  <a:lnTo>
                    <a:pt x="1883244" y="2374029"/>
                  </a:lnTo>
                  <a:lnTo>
                    <a:pt x="1910147" y="2099852"/>
                  </a:lnTo>
                  <a:lnTo>
                    <a:pt x="1915271" y="1780839"/>
                  </a:lnTo>
                  <a:lnTo>
                    <a:pt x="1837123" y="1295269"/>
                  </a:lnTo>
                  <a:lnTo>
                    <a:pt x="1778186" y="900664"/>
                  </a:lnTo>
                  <a:lnTo>
                    <a:pt x="1735912" y="698241"/>
                  </a:lnTo>
                  <a:lnTo>
                    <a:pt x="1593696" y="252390"/>
                  </a:lnTo>
                  <a:lnTo>
                    <a:pt x="1457555" y="0"/>
                  </a:lnTo>
                </a:path>
              </a:pathLst>
            </a:custGeom>
            <a:ln w="12900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pic>
          <p:nvPicPr>
            <p:cNvPr id="47" name="object 4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62668" y="7290540"/>
              <a:ext cx="91152" cy="128952"/>
            </a:xfrm>
            <a:prstGeom prst="rect">
              <a:avLst/>
            </a:prstGeom>
          </p:spPr>
        </p:pic>
      </p:grpSp>
      <p:sp>
        <p:nvSpPr>
          <p:cNvPr id="48" name="object 48"/>
          <p:cNvSpPr txBox="1"/>
          <p:nvPr/>
        </p:nvSpPr>
        <p:spPr>
          <a:xfrm>
            <a:off x="2557981" y="5165913"/>
            <a:ext cx="308105" cy="68215"/>
          </a:xfrm>
          <a:prstGeom prst="rect">
            <a:avLst/>
          </a:prstGeom>
        </p:spPr>
        <p:txBody>
          <a:bodyPr vert="horz" wrap="square" lIns="0" tIns="5198" rIns="0" bIns="0" rtlCol="0">
            <a:spAutoFit/>
          </a:bodyPr>
          <a:lstStyle/>
          <a:p>
            <a:pPr>
              <a:spcBef>
                <a:spcPts val="41"/>
              </a:spcBef>
            </a:pPr>
            <a:r>
              <a:rPr sz="409" spc="32" dirty="0">
                <a:solidFill>
                  <a:srgbClr val="666666"/>
                </a:solidFill>
                <a:latin typeface="Arial"/>
                <a:cs typeface="Arial"/>
              </a:rPr>
              <a:t>MISSOURI </a:t>
            </a:r>
            <a:endParaRPr sz="409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072165" y="5165913"/>
            <a:ext cx="274031" cy="68215"/>
          </a:xfrm>
          <a:prstGeom prst="rect">
            <a:avLst/>
          </a:prstGeom>
        </p:spPr>
        <p:txBody>
          <a:bodyPr vert="horz" wrap="square" lIns="0" tIns="5198" rIns="0" bIns="0" rtlCol="0">
            <a:spAutoFit/>
          </a:bodyPr>
          <a:lstStyle/>
          <a:p>
            <a:pPr>
              <a:spcBef>
                <a:spcPts val="41"/>
              </a:spcBef>
            </a:pPr>
            <a:r>
              <a:rPr sz="409" spc="41" dirty="0">
                <a:solidFill>
                  <a:srgbClr val="666666"/>
                </a:solidFill>
                <a:latin typeface="Arial"/>
                <a:cs typeface="Arial"/>
              </a:rPr>
              <a:t>ILLINOIS </a:t>
            </a:r>
            <a:endParaRPr sz="409">
              <a:latin typeface="Arial"/>
              <a:cs typeface="Arial"/>
            </a:endParaRPr>
          </a:p>
        </p:txBody>
      </p:sp>
      <p:pic>
        <p:nvPicPr>
          <p:cNvPr id="50" name="object 5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86448" y="4757706"/>
            <a:ext cx="96509" cy="100048"/>
          </a:xfrm>
          <a:prstGeom prst="rect">
            <a:avLst/>
          </a:prstGeom>
        </p:spPr>
      </p:pic>
      <p:sp>
        <p:nvSpPr>
          <p:cNvPr id="51" name="object 51"/>
          <p:cNvSpPr txBox="1"/>
          <p:nvPr/>
        </p:nvSpPr>
        <p:spPr>
          <a:xfrm>
            <a:off x="3206283" y="4776073"/>
            <a:ext cx="63238" cy="61581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>
              <a:spcBef>
                <a:spcPts val="43"/>
              </a:spcBef>
            </a:pPr>
            <a:r>
              <a:rPr sz="364" spc="-11" dirty="0">
                <a:solidFill>
                  <a:srgbClr val="FFFFFF"/>
                </a:solidFill>
                <a:latin typeface="Arial"/>
                <a:cs typeface="Arial"/>
              </a:rPr>
              <a:t>55</a:t>
            </a:r>
            <a:endParaRPr sz="364">
              <a:latin typeface="Arial"/>
              <a:cs typeface="Arial"/>
            </a:endParaRPr>
          </a:p>
        </p:txBody>
      </p:sp>
      <p:pic>
        <p:nvPicPr>
          <p:cNvPr id="52" name="object 5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76833" y="4177303"/>
            <a:ext cx="96509" cy="100048"/>
          </a:xfrm>
          <a:prstGeom prst="rect">
            <a:avLst/>
          </a:prstGeom>
        </p:spPr>
      </p:pic>
      <p:sp>
        <p:nvSpPr>
          <p:cNvPr id="53" name="object 53"/>
          <p:cNvSpPr txBox="1"/>
          <p:nvPr/>
        </p:nvSpPr>
        <p:spPr>
          <a:xfrm>
            <a:off x="2593676" y="4195670"/>
            <a:ext cx="68724" cy="61581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>
              <a:spcBef>
                <a:spcPts val="43"/>
              </a:spcBef>
            </a:pPr>
            <a:r>
              <a:rPr sz="364" spc="30" dirty="0">
                <a:solidFill>
                  <a:srgbClr val="FFFFFF"/>
                </a:solidFill>
                <a:latin typeface="Arial"/>
                <a:cs typeface="Arial"/>
              </a:rPr>
              <a:t>44</a:t>
            </a:r>
            <a:endParaRPr sz="364">
              <a:latin typeface="Arial"/>
              <a:cs typeface="Arial"/>
            </a:endParaRPr>
          </a:p>
        </p:txBody>
      </p:sp>
      <p:pic>
        <p:nvPicPr>
          <p:cNvPr id="54" name="object 5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534937" y="3883668"/>
            <a:ext cx="96509" cy="100048"/>
          </a:xfrm>
          <a:prstGeom prst="rect">
            <a:avLst/>
          </a:prstGeom>
        </p:spPr>
      </p:pic>
      <p:sp>
        <p:nvSpPr>
          <p:cNvPr id="55" name="object 55"/>
          <p:cNvSpPr txBox="1"/>
          <p:nvPr/>
        </p:nvSpPr>
        <p:spPr>
          <a:xfrm>
            <a:off x="2552378" y="3902035"/>
            <a:ext cx="67569" cy="61581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>
              <a:spcBef>
                <a:spcPts val="43"/>
              </a:spcBef>
            </a:pPr>
            <a:r>
              <a:rPr sz="364" spc="25" dirty="0">
                <a:solidFill>
                  <a:srgbClr val="FFFFFF"/>
                </a:solidFill>
                <a:latin typeface="Arial"/>
                <a:cs typeface="Arial"/>
              </a:rPr>
              <a:t>64</a:t>
            </a:r>
            <a:endParaRPr sz="364">
              <a:latin typeface="Arial"/>
              <a:cs typeface="Arial"/>
            </a:endParaRPr>
          </a:p>
        </p:txBody>
      </p:sp>
      <p:pic>
        <p:nvPicPr>
          <p:cNvPr id="56" name="object 5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423310" y="3084174"/>
            <a:ext cx="96509" cy="100048"/>
          </a:xfrm>
          <a:prstGeom prst="rect">
            <a:avLst/>
          </a:prstGeom>
        </p:spPr>
      </p:pic>
      <p:sp>
        <p:nvSpPr>
          <p:cNvPr id="57" name="object 57"/>
          <p:cNvSpPr txBox="1"/>
          <p:nvPr/>
        </p:nvSpPr>
        <p:spPr>
          <a:xfrm>
            <a:off x="3441327" y="3102540"/>
            <a:ext cx="65548" cy="61581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>
              <a:spcBef>
                <a:spcPts val="43"/>
              </a:spcBef>
            </a:pPr>
            <a:r>
              <a:rPr sz="364" spc="16" dirty="0">
                <a:solidFill>
                  <a:srgbClr val="FFFFFF"/>
                </a:solidFill>
                <a:latin typeface="Arial"/>
                <a:cs typeface="Arial"/>
              </a:rPr>
              <a:t>70</a:t>
            </a:r>
            <a:endParaRPr sz="364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 rot="16740000">
            <a:off x="2953781" y="4645496"/>
            <a:ext cx="301576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227" spc="32" dirty="0">
                <a:solidFill>
                  <a:srgbClr val="808080"/>
                </a:solidFill>
                <a:latin typeface="Arial"/>
                <a:cs typeface="Arial"/>
              </a:rPr>
              <a:t>JEFFERSON</a:t>
            </a:r>
            <a:r>
              <a:rPr sz="227" spc="59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341" spc="24" baseline="5555" dirty="0">
                <a:solidFill>
                  <a:srgbClr val="808080"/>
                </a:solidFill>
                <a:latin typeface="Arial"/>
                <a:cs typeface="Arial"/>
              </a:rPr>
              <a:t>AVE</a:t>
            </a:r>
            <a:endParaRPr sz="341" baseline="5555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 rot="18960000">
            <a:off x="2221727" y="4953143"/>
            <a:ext cx="249638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227" spc="27" dirty="0">
                <a:solidFill>
                  <a:srgbClr val="999999"/>
                </a:solidFill>
                <a:latin typeface="Arial"/>
                <a:cs typeface="Arial"/>
              </a:rPr>
              <a:t>GRAV</a:t>
            </a:r>
            <a:r>
              <a:rPr sz="341" spc="40" baseline="5555" dirty="0">
                <a:solidFill>
                  <a:srgbClr val="999999"/>
                </a:solidFill>
                <a:latin typeface="Arial"/>
                <a:cs typeface="Arial"/>
              </a:rPr>
              <a:t>OIS</a:t>
            </a:r>
            <a:r>
              <a:rPr sz="341" spc="78" baseline="55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341" spc="24" baseline="5555" dirty="0">
                <a:solidFill>
                  <a:srgbClr val="999999"/>
                </a:solidFill>
                <a:latin typeface="Arial"/>
                <a:cs typeface="Arial"/>
              </a:rPr>
              <a:t>AVE</a:t>
            </a:r>
            <a:endParaRPr sz="341" baseline="5555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 rot="16740000">
            <a:off x="2062131" y="4509750"/>
            <a:ext cx="394765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227" spc="32" dirty="0">
                <a:solidFill>
                  <a:srgbClr val="999999"/>
                </a:solidFill>
                <a:latin typeface="Arial"/>
                <a:cs typeface="Arial"/>
              </a:rPr>
              <a:t>KINGSHIG</a:t>
            </a:r>
            <a:r>
              <a:rPr sz="341" spc="47" baseline="5555" dirty="0">
                <a:solidFill>
                  <a:srgbClr val="999999"/>
                </a:solidFill>
                <a:latin typeface="Arial"/>
                <a:cs typeface="Arial"/>
              </a:rPr>
              <a:t>HWAY</a:t>
            </a:r>
            <a:r>
              <a:rPr sz="341" spc="89" baseline="55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341" spc="30" baseline="5555" dirty="0">
                <a:solidFill>
                  <a:srgbClr val="999999"/>
                </a:solidFill>
                <a:latin typeface="Arial"/>
                <a:cs typeface="Arial"/>
              </a:rPr>
              <a:t>BLVD</a:t>
            </a:r>
            <a:endParaRPr sz="341" baseline="5555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 rot="1680000">
            <a:off x="2592196" y="3014847"/>
            <a:ext cx="410601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341" spc="55" baseline="5555" dirty="0">
                <a:solidFill>
                  <a:srgbClr val="999999"/>
                </a:solidFill>
                <a:latin typeface="Arial"/>
                <a:cs typeface="Arial"/>
              </a:rPr>
              <a:t>NAT</a:t>
            </a:r>
            <a:r>
              <a:rPr sz="227" spc="36" dirty="0">
                <a:solidFill>
                  <a:srgbClr val="999999"/>
                </a:solidFill>
                <a:latin typeface="Arial"/>
                <a:cs typeface="Arial"/>
              </a:rPr>
              <a:t>URAL</a:t>
            </a:r>
            <a:r>
              <a:rPr sz="227" spc="61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27" dirty="0">
                <a:solidFill>
                  <a:srgbClr val="999999"/>
                </a:solidFill>
                <a:latin typeface="Arial"/>
                <a:cs typeface="Arial"/>
              </a:rPr>
              <a:t>BRIDGE</a:t>
            </a:r>
            <a:r>
              <a:rPr sz="227" spc="64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16" dirty="0">
                <a:solidFill>
                  <a:srgbClr val="999999"/>
                </a:solidFill>
                <a:latin typeface="Arial"/>
                <a:cs typeface="Arial"/>
              </a:rPr>
              <a:t>AVE</a:t>
            </a:r>
            <a:endParaRPr sz="227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 rot="840000">
            <a:off x="2358971" y="3756032"/>
            <a:ext cx="340381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341" spc="44" baseline="5555" dirty="0">
                <a:solidFill>
                  <a:srgbClr val="999999"/>
                </a:solidFill>
                <a:latin typeface="Arial"/>
                <a:cs typeface="Arial"/>
              </a:rPr>
              <a:t>FORE</a:t>
            </a:r>
            <a:r>
              <a:rPr sz="227" spc="30" dirty="0">
                <a:solidFill>
                  <a:srgbClr val="999999"/>
                </a:solidFill>
                <a:latin typeface="Arial"/>
                <a:cs typeface="Arial"/>
              </a:rPr>
              <a:t>ST</a:t>
            </a:r>
            <a:r>
              <a:rPr sz="227" spc="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27" dirty="0">
                <a:solidFill>
                  <a:srgbClr val="999999"/>
                </a:solidFill>
                <a:latin typeface="Arial"/>
                <a:cs typeface="Arial"/>
              </a:rPr>
              <a:t>PARK</a:t>
            </a:r>
            <a:r>
              <a:rPr sz="227" spc="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16" dirty="0">
                <a:solidFill>
                  <a:srgbClr val="999999"/>
                </a:solidFill>
                <a:latin typeface="Arial"/>
                <a:cs typeface="Arial"/>
              </a:rPr>
              <a:t>AVE</a:t>
            </a:r>
            <a:endParaRPr sz="227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 rot="780000">
            <a:off x="2637076" y="3989069"/>
            <a:ext cx="403690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341" spc="55" baseline="11111" dirty="0">
                <a:solidFill>
                  <a:srgbClr val="999999"/>
                </a:solidFill>
                <a:latin typeface="Arial"/>
                <a:cs typeface="Arial"/>
              </a:rPr>
              <a:t>Scott</a:t>
            </a:r>
            <a:r>
              <a:rPr sz="341" spc="95" baseline="11111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341" spc="55" baseline="11111" dirty="0">
                <a:solidFill>
                  <a:srgbClr val="999999"/>
                </a:solidFill>
                <a:latin typeface="Arial"/>
                <a:cs typeface="Arial"/>
              </a:rPr>
              <a:t>A</a:t>
            </a:r>
            <a:r>
              <a:rPr sz="341" spc="55" baseline="5555" dirty="0">
                <a:solidFill>
                  <a:srgbClr val="999999"/>
                </a:solidFill>
                <a:latin typeface="Arial"/>
                <a:cs typeface="Arial"/>
              </a:rPr>
              <a:t>ve./Ewing</a:t>
            </a:r>
            <a:r>
              <a:rPr sz="341" spc="99" baseline="55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20" dirty="0">
                <a:solidFill>
                  <a:srgbClr val="999999"/>
                </a:solidFill>
                <a:latin typeface="Arial"/>
                <a:cs typeface="Arial"/>
              </a:rPr>
              <a:t>Yard</a:t>
            </a:r>
            <a:endParaRPr sz="227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 rot="720000">
            <a:off x="3215931" y="3980714"/>
            <a:ext cx="286930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341" spc="44" baseline="5555" dirty="0">
                <a:solidFill>
                  <a:srgbClr val="999999"/>
                </a:solidFill>
                <a:latin typeface="Arial"/>
                <a:cs typeface="Arial"/>
              </a:rPr>
              <a:t>Transfer</a:t>
            </a:r>
            <a:r>
              <a:rPr sz="341" spc="89" baseline="55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341" spc="44" baseline="5555" dirty="0">
                <a:solidFill>
                  <a:srgbClr val="999999"/>
                </a:solidFill>
                <a:latin typeface="Arial"/>
                <a:cs typeface="Arial"/>
              </a:rPr>
              <a:t>S</a:t>
            </a:r>
            <a:r>
              <a:rPr sz="227" spc="30" dirty="0">
                <a:solidFill>
                  <a:srgbClr val="999999"/>
                </a:solidFill>
                <a:latin typeface="Arial"/>
                <a:cs typeface="Arial"/>
              </a:rPr>
              <a:t>tation</a:t>
            </a:r>
            <a:endParaRPr sz="227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3864052" y="3975374"/>
            <a:ext cx="208194" cy="88820"/>
          </a:xfrm>
          <a:prstGeom prst="rect">
            <a:avLst/>
          </a:prstGeom>
        </p:spPr>
        <p:txBody>
          <a:bodyPr vert="horz" wrap="square" lIns="0" tIns="4331" rIns="0" bIns="0" rtlCol="0">
            <a:spAutoFit/>
          </a:bodyPr>
          <a:lstStyle/>
          <a:p>
            <a:pPr marL="54860" marR="2310" indent="-55148">
              <a:lnSpc>
                <a:spcPct val="104400"/>
              </a:lnSpc>
              <a:spcBef>
                <a:spcPts val="34"/>
              </a:spcBef>
            </a:pPr>
            <a:r>
              <a:rPr sz="273" i="1" spc="36" dirty="0">
                <a:solidFill>
                  <a:srgbClr val="808080"/>
                </a:solidFill>
                <a:latin typeface="Arial"/>
                <a:cs typeface="Arial"/>
              </a:rPr>
              <a:t>MetroLink </a:t>
            </a:r>
            <a:r>
              <a:rPr sz="273" i="1" spc="41" dirty="0">
                <a:solidFill>
                  <a:srgbClr val="808080"/>
                </a:solidFill>
                <a:latin typeface="Arial"/>
                <a:cs typeface="Arial"/>
              </a:rPr>
              <a:t>to</a:t>
            </a:r>
            <a:r>
              <a:rPr sz="273" i="1" spc="59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73" i="1" spc="11" dirty="0">
                <a:solidFill>
                  <a:srgbClr val="808080"/>
                </a:solidFill>
                <a:latin typeface="Arial"/>
                <a:cs typeface="Arial"/>
              </a:rPr>
              <a:t>IL</a:t>
            </a:r>
            <a:r>
              <a:rPr sz="273" i="1" spc="227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endParaRPr sz="273">
              <a:latin typeface="Arial"/>
              <a:cs typeface="Arial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3035992" y="3978634"/>
            <a:ext cx="993616" cy="1244547"/>
            <a:chOff x="3322866" y="8749312"/>
            <a:chExt cx="2185035" cy="2736850"/>
          </a:xfrm>
        </p:grpSpPr>
        <p:sp>
          <p:nvSpPr>
            <p:cNvPr id="67" name="object 67"/>
            <p:cNvSpPr/>
            <p:nvPr/>
          </p:nvSpPr>
          <p:spPr>
            <a:xfrm>
              <a:off x="5283197" y="9003193"/>
              <a:ext cx="114935" cy="0"/>
            </a:xfrm>
            <a:custGeom>
              <a:avLst/>
              <a:gdLst/>
              <a:ahLst/>
              <a:cxnLst/>
              <a:rect l="l" t="t" r="r" b="b"/>
              <a:pathLst>
                <a:path w="114935">
                  <a:moveTo>
                    <a:pt x="0" y="0"/>
                  </a:moveTo>
                  <a:lnTo>
                    <a:pt x="114474" y="0"/>
                  </a:lnTo>
                </a:path>
              </a:pathLst>
            </a:custGeom>
            <a:ln w="20641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68" name="object 68"/>
            <p:cNvSpPr/>
            <p:nvPr/>
          </p:nvSpPr>
          <p:spPr>
            <a:xfrm>
              <a:off x="5386528" y="8965109"/>
              <a:ext cx="66040" cy="76200"/>
            </a:xfrm>
            <a:custGeom>
              <a:avLst/>
              <a:gdLst/>
              <a:ahLst/>
              <a:cxnLst/>
              <a:rect l="l" t="t" r="r" b="b"/>
              <a:pathLst>
                <a:path w="66039" h="76200">
                  <a:moveTo>
                    <a:pt x="0" y="0"/>
                  </a:moveTo>
                  <a:lnTo>
                    <a:pt x="0" y="76165"/>
                  </a:lnTo>
                  <a:lnTo>
                    <a:pt x="65952" y="380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pic>
          <p:nvPicPr>
            <p:cNvPr id="69" name="object 6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22866" y="10130497"/>
              <a:ext cx="91152" cy="12895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17095" y="9538808"/>
              <a:ext cx="91152" cy="128952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3334337" y="8815781"/>
              <a:ext cx="165735" cy="55880"/>
            </a:xfrm>
            <a:custGeom>
              <a:avLst/>
              <a:gdLst/>
              <a:ahLst/>
              <a:cxnLst/>
              <a:rect l="l" t="t" r="r" b="b"/>
              <a:pathLst>
                <a:path w="165735" h="55879">
                  <a:moveTo>
                    <a:pt x="165705" y="0"/>
                  </a:moveTo>
                  <a:lnTo>
                    <a:pt x="0" y="55837"/>
                  </a:lnTo>
                </a:path>
              </a:pathLst>
            </a:custGeom>
            <a:ln w="3175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72" name="object 72"/>
            <p:cNvSpPr/>
            <p:nvPr/>
          </p:nvSpPr>
          <p:spPr>
            <a:xfrm>
              <a:off x="3658635" y="8750899"/>
              <a:ext cx="101600" cy="114935"/>
            </a:xfrm>
            <a:custGeom>
              <a:avLst/>
              <a:gdLst/>
              <a:ahLst/>
              <a:cxnLst/>
              <a:rect l="l" t="t" r="r" b="b"/>
              <a:pathLst>
                <a:path w="101600" h="114934">
                  <a:moveTo>
                    <a:pt x="101092" y="0"/>
                  </a:moveTo>
                  <a:lnTo>
                    <a:pt x="0" y="114760"/>
                  </a:lnTo>
                </a:path>
              </a:pathLst>
            </a:custGeom>
            <a:ln w="3175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73" name="object 73"/>
            <p:cNvSpPr/>
            <p:nvPr/>
          </p:nvSpPr>
          <p:spPr>
            <a:xfrm>
              <a:off x="4065816" y="10818546"/>
              <a:ext cx="1442085" cy="667385"/>
            </a:xfrm>
            <a:custGeom>
              <a:avLst/>
              <a:gdLst/>
              <a:ahLst/>
              <a:cxnLst/>
              <a:rect l="l" t="t" r="r" b="b"/>
              <a:pathLst>
                <a:path w="1442085" h="667384">
                  <a:moveTo>
                    <a:pt x="1441750" y="0"/>
                  </a:moveTo>
                  <a:lnTo>
                    <a:pt x="0" y="0"/>
                  </a:lnTo>
                  <a:lnTo>
                    <a:pt x="0" y="667295"/>
                  </a:lnTo>
                  <a:lnTo>
                    <a:pt x="1441750" y="667295"/>
                  </a:lnTo>
                  <a:lnTo>
                    <a:pt x="14417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</p:grpSp>
      <p:sp>
        <p:nvSpPr>
          <p:cNvPr id="74" name="object 74"/>
          <p:cNvSpPr txBox="1"/>
          <p:nvPr/>
        </p:nvSpPr>
        <p:spPr>
          <a:xfrm>
            <a:off x="2154945" y="3844642"/>
            <a:ext cx="147844" cy="80625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 marR="2310">
              <a:lnSpc>
                <a:spcPct val="111700"/>
              </a:lnSpc>
              <a:spcBef>
                <a:spcPts val="43"/>
              </a:spcBef>
            </a:pPr>
            <a:r>
              <a:rPr sz="227" spc="25" dirty="0">
                <a:solidFill>
                  <a:srgbClr val="999999"/>
                </a:solidFill>
                <a:latin typeface="Arial"/>
                <a:cs typeface="Arial"/>
              </a:rPr>
              <a:t>FOREST</a:t>
            </a:r>
            <a:r>
              <a:rPr sz="227" spc="227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20" dirty="0">
                <a:solidFill>
                  <a:srgbClr val="999999"/>
                </a:solidFill>
                <a:latin typeface="Arial"/>
                <a:cs typeface="Arial"/>
              </a:rPr>
              <a:t>PARK</a:t>
            </a:r>
            <a:r>
              <a:rPr sz="227" spc="227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endParaRPr sz="227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3818467" y="3017759"/>
            <a:ext cx="196933" cy="109882"/>
          </a:xfrm>
          <a:prstGeom prst="rect">
            <a:avLst/>
          </a:prstGeom>
        </p:spPr>
        <p:txBody>
          <a:bodyPr vert="horz" wrap="square" lIns="0" tIns="7219" rIns="0" bIns="0" rtlCol="0">
            <a:spAutoFit/>
          </a:bodyPr>
          <a:lstStyle/>
          <a:p>
            <a:pPr marR="4620" algn="ctr">
              <a:lnSpc>
                <a:spcPts val="625"/>
              </a:lnSpc>
              <a:spcBef>
                <a:spcPts val="57"/>
              </a:spcBef>
            </a:pPr>
            <a:r>
              <a:rPr sz="523" b="1" spc="20" dirty="0">
                <a:latin typeface="Arial"/>
                <a:cs typeface="Arial"/>
              </a:rPr>
              <a:t>N</a:t>
            </a:r>
            <a:endParaRPr sz="523">
              <a:latin typeface="Arial"/>
              <a:cs typeface="Arial"/>
            </a:endParaRPr>
          </a:p>
          <a:p>
            <a:pPr marR="2310" algn="ctr">
              <a:lnSpc>
                <a:spcPts val="243"/>
              </a:lnSpc>
            </a:pPr>
            <a:r>
              <a:rPr sz="205" spc="30" dirty="0">
                <a:latin typeface="Arial"/>
                <a:cs typeface="Arial"/>
              </a:rPr>
              <a:t>Not</a:t>
            </a:r>
            <a:r>
              <a:rPr sz="205" spc="45" dirty="0">
                <a:latin typeface="Arial"/>
                <a:cs typeface="Arial"/>
              </a:rPr>
              <a:t> </a:t>
            </a:r>
            <a:r>
              <a:rPr sz="205" spc="30" dirty="0">
                <a:latin typeface="Arial"/>
                <a:cs typeface="Arial"/>
              </a:rPr>
              <a:t>to</a:t>
            </a:r>
            <a:r>
              <a:rPr sz="205" spc="48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Scale</a:t>
            </a:r>
            <a:r>
              <a:rPr sz="205" spc="227" dirty="0">
                <a:latin typeface="Arial"/>
                <a:cs typeface="Arial"/>
              </a:rPr>
              <a:t> </a:t>
            </a:r>
            <a:endParaRPr sz="205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3877121" y="2955370"/>
            <a:ext cx="77098" cy="102094"/>
          </a:xfrm>
          <a:prstGeom prst="rect">
            <a:avLst/>
          </a:prstGeom>
        </p:spPr>
        <p:txBody>
          <a:bodyPr vert="horz" wrap="square" lIns="0" tIns="7508" rIns="0" bIns="0" rtlCol="0">
            <a:spAutoFit/>
          </a:bodyPr>
          <a:lstStyle/>
          <a:p>
            <a:pPr>
              <a:spcBef>
                <a:spcPts val="59"/>
              </a:spcBef>
            </a:pPr>
            <a:r>
              <a:rPr sz="614" spc="-23" dirty="0">
                <a:latin typeface="Wingdings 3"/>
                <a:cs typeface="Wingdings 3"/>
              </a:rPr>
              <a:t></a:t>
            </a:r>
            <a:endParaRPr sz="614">
              <a:latin typeface="Wingdings 3"/>
              <a:cs typeface="Wingdings 3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3373840" y="4919591"/>
            <a:ext cx="655769" cy="280695"/>
          </a:xfrm>
          <a:prstGeom prst="rect">
            <a:avLst/>
          </a:prstGeom>
          <a:ln w="7741">
            <a:solidFill>
              <a:srgbClr val="999999"/>
            </a:solidFill>
          </a:ln>
        </p:spPr>
        <p:txBody>
          <a:bodyPr vert="horz" wrap="square" lIns="0" tIns="12994" rIns="0" bIns="0" rtlCol="0">
            <a:spAutoFit/>
          </a:bodyPr>
          <a:lstStyle/>
          <a:p>
            <a:pPr marL="20211">
              <a:spcBef>
                <a:spcPts val="102"/>
              </a:spcBef>
            </a:pPr>
            <a:r>
              <a:rPr sz="227" spc="30" dirty="0">
                <a:latin typeface="Arial"/>
                <a:cs typeface="Arial"/>
              </a:rPr>
              <a:t>LEGEND </a:t>
            </a:r>
            <a:endParaRPr sz="227">
              <a:latin typeface="Arial"/>
              <a:cs typeface="Arial"/>
            </a:endParaRPr>
          </a:p>
          <a:p>
            <a:pPr marL="110585" marR="173529">
              <a:lnSpc>
                <a:spcPct val="139200"/>
              </a:lnSpc>
              <a:spcBef>
                <a:spcPts val="75"/>
              </a:spcBef>
            </a:pPr>
            <a:r>
              <a:rPr sz="205" dirty="0">
                <a:latin typeface="Arial"/>
                <a:cs typeface="Arial"/>
              </a:rPr>
              <a:t>MetroLink</a:t>
            </a:r>
            <a:r>
              <a:rPr sz="205" spc="36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Green</a:t>
            </a:r>
            <a:r>
              <a:rPr sz="205" spc="39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Line</a:t>
            </a:r>
            <a:r>
              <a:rPr sz="205" spc="36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Station</a:t>
            </a:r>
            <a:r>
              <a:rPr sz="205" spc="227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Future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Design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Options</a:t>
            </a:r>
            <a:r>
              <a:rPr sz="205" spc="227" dirty="0">
                <a:latin typeface="Arial"/>
                <a:cs typeface="Arial"/>
              </a:rPr>
              <a:t> </a:t>
            </a:r>
            <a:endParaRPr sz="205">
              <a:latin typeface="Arial"/>
              <a:cs typeface="Arial"/>
            </a:endParaRPr>
          </a:p>
          <a:p>
            <a:pPr marL="110585" marR="19056">
              <a:lnSpc>
                <a:spcPct val="139200"/>
              </a:lnSpc>
            </a:pPr>
            <a:r>
              <a:rPr sz="205" dirty="0">
                <a:latin typeface="Arial"/>
                <a:cs typeface="Arial"/>
              </a:rPr>
              <a:t>St.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Louis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MetroLink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Green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Line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Alignment</a:t>
            </a:r>
            <a:r>
              <a:rPr sz="205" spc="227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Future</a:t>
            </a:r>
            <a:r>
              <a:rPr sz="205" spc="52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Extension</a:t>
            </a:r>
            <a:r>
              <a:rPr sz="205" spc="52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Alternatives</a:t>
            </a:r>
            <a:endParaRPr sz="205">
              <a:latin typeface="Arial"/>
              <a:cs typeface="Arial"/>
            </a:endParaRPr>
          </a:p>
          <a:p>
            <a:pPr marL="110585">
              <a:spcBef>
                <a:spcPts val="98"/>
              </a:spcBef>
            </a:pPr>
            <a:r>
              <a:rPr sz="205" dirty="0">
                <a:latin typeface="Arial"/>
                <a:cs typeface="Arial"/>
              </a:rPr>
              <a:t>Existing</a:t>
            </a:r>
            <a:r>
              <a:rPr sz="205" spc="77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MetroLink</a:t>
            </a:r>
            <a:r>
              <a:rPr sz="205" spc="227" dirty="0">
                <a:latin typeface="Arial"/>
                <a:cs typeface="Arial"/>
              </a:rPr>
              <a:t> </a:t>
            </a:r>
            <a:endParaRPr sz="205">
              <a:latin typeface="Arial"/>
              <a:cs typeface="Arial"/>
            </a:endParaRPr>
          </a:p>
        </p:txBody>
      </p:sp>
      <p:grpSp>
        <p:nvGrpSpPr>
          <p:cNvPr id="78" name="object 78"/>
          <p:cNvGrpSpPr/>
          <p:nvPr/>
        </p:nvGrpSpPr>
        <p:grpSpPr>
          <a:xfrm>
            <a:off x="2136666" y="3063002"/>
            <a:ext cx="1323377" cy="2124103"/>
            <a:chOff x="1345180" y="6735768"/>
            <a:chExt cx="2910205" cy="4671060"/>
          </a:xfrm>
        </p:grpSpPr>
        <p:sp>
          <p:nvSpPr>
            <p:cNvPr id="79" name="object 79"/>
            <p:cNvSpPr/>
            <p:nvPr/>
          </p:nvSpPr>
          <p:spPr>
            <a:xfrm>
              <a:off x="4132782" y="11298783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0" y="0"/>
                  </a:moveTo>
                  <a:lnTo>
                    <a:pt x="117329" y="0"/>
                  </a:lnTo>
                </a:path>
              </a:pathLst>
            </a:custGeom>
            <a:ln w="36124">
              <a:solidFill>
                <a:srgbClr val="FBB817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80" name="object 80"/>
            <p:cNvSpPr/>
            <p:nvPr/>
          </p:nvSpPr>
          <p:spPr>
            <a:xfrm>
              <a:off x="4132782" y="11202191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0" y="0"/>
                  </a:moveTo>
                  <a:lnTo>
                    <a:pt x="117329" y="0"/>
                  </a:lnTo>
                </a:path>
              </a:pathLst>
            </a:custGeom>
            <a:ln w="33541">
              <a:solidFill>
                <a:srgbClr val="205C40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81" name="object 81"/>
            <p:cNvSpPr/>
            <p:nvPr/>
          </p:nvSpPr>
          <p:spPr>
            <a:xfrm>
              <a:off x="4167708" y="10984795"/>
              <a:ext cx="47625" cy="47625"/>
            </a:xfrm>
            <a:custGeom>
              <a:avLst/>
              <a:gdLst/>
              <a:ahLst/>
              <a:cxnLst/>
              <a:rect l="l" t="t" r="r" b="b"/>
              <a:pathLst>
                <a:path w="47625" h="47625">
                  <a:moveTo>
                    <a:pt x="23734" y="0"/>
                  </a:moveTo>
                  <a:lnTo>
                    <a:pt x="14497" y="1864"/>
                  </a:lnTo>
                  <a:lnTo>
                    <a:pt x="6953" y="6950"/>
                  </a:lnTo>
                  <a:lnTo>
                    <a:pt x="1865" y="14494"/>
                  </a:lnTo>
                  <a:lnTo>
                    <a:pt x="0" y="23734"/>
                  </a:lnTo>
                  <a:lnTo>
                    <a:pt x="1865" y="32974"/>
                  </a:lnTo>
                  <a:lnTo>
                    <a:pt x="6953" y="40520"/>
                  </a:lnTo>
                  <a:lnTo>
                    <a:pt x="14497" y="45608"/>
                  </a:lnTo>
                  <a:lnTo>
                    <a:pt x="23734" y="47474"/>
                  </a:lnTo>
                  <a:lnTo>
                    <a:pt x="32977" y="45608"/>
                  </a:lnTo>
                  <a:lnTo>
                    <a:pt x="40523" y="40520"/>
                  </a:lnTo>
                  <a:lnTo>
                    <a:pt x="45609" y="32974"/>
                  </a:lnTo>
                  <a:lnTo>
                    <a:pt x="47474" y="23734"/>
                  </a:lnTo>
                  <a:lnTo>
                    <a:pt x="45609" y="14494"/>
                  </a:lnTo>
                  <a:lnTo>
                    <a:pt x="40523" y="6950"/>
                  </a:lnTo>
                  <a:lnTo>
                    <a:pt x="32977" y="1864"/>
                  </a:lnTo>
                  <a:lnTo>
                    <a:pt x="237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82" name="object 82"/>
            <p:cNvSpPr/>
            <p:nvPr/>
          </p:nvSpPr>
          <p:spPr>
            <a:xfrm>
              <a:off x="4167708" y="10984795"/>
              <a:ext cx="47625" cy="47625"/>
            </a:xfrm>
            <a:custGeom>
              <a:avLst/>
              <a:gdLst/>
              <a:ahLst/>
              <a:cxnLst/>
              <a:rect l="l" t="t" r="r" b="b"/>
              <a:pathLst>
                <a:path w="47625" h="47625">
                  <a:moveTo>
                    <a:pt x="47474" y="23734"/>
                  </a:moveTo>
                  <a:lnTo>
                    <a:pt x="45609" y="32974"/>
                  </a:lnTo>
                  <a:lnTo>
                    <a:pt x="40523" y="40520"/>
                  </a:lnTo>
                  <a:lnTo>
                    <a:pt x="32977" y="45608"/>
                  </a:lnTo>
                  <a:lnTo>
                    <a:pt x="23734" y="47474"/>
                  </a:lnTo>
                  <a:lnTo>
                    <a:pt x="14497" y="45608"/>
                  </a:lnTo>
                  <a:lnTo>
                    <a:pt x="6953" y="40520"/>
                  </a:lnTo>
                  <a:lnTo>
                    <a:pt x="1865" y="32974"/>
                  </a:lnTo>
                  <a:lnTo>
                    <a:pt x="0" y="23734"/>
                  </a:lnTo>
                  <a:lnTo>
                    <a:pt x="1865" y="14494"/>
                  </a:lnTo>
                  <a:lnTo>
                    <a:pt x="6953" y="6950"/>
                  </a:lnTo>
                  <a:lnTo>
                    <a:pt x="14497" y="1864"/>
                  </a:lnTo>
                  <a:lnTo>
                    <a:pt x="23734" y="0"/>
                  </a:lnTo>
                  <a:lnTo>
                    <a:pt x="32977" y="1864"/>
                  </a:lnTo>
                  <a:lnTo>
                    <a:pt x="40523" y="6950"/>
                  </a:lnTo>
                  <a:lnTo>
                    <a:pt x="45609" y="14494"/>
                  </a:lnTo>
                  <a:lnTo>
                    <a:pt x="47474" y="23734"/>
                  </a:lnTo>
                  <a:close/>
                </a:path>
              </a:pathLst>
            </a:custGeom>
            <a:ln w="14575">
              <a:solidFill>
                <a:srgbClr val="A4D65E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83" name="object 83"/>
            <p:cNvSpPr/>
            <p:nvPr/>
          </p:nvSpPr>
          <p:spPr>
            <a:xfrm>
              <a:off x="4116794" y="11394799"/>
              <a:ext cx="138430" cy="12065"/>
            </a:xfrm>
            <a:custGeom>
              <a:avLst/>
              <a:gdLst/>
              <a:ahLst/>
              <a:cxnLst/>
              <a:rect l="l" t="t" r="r" b="b"/>
              <a:pathLst>
                <a:path w="138429" h="12065">
                  <a:moveTo>
                    <a:pt x="0" y="11538"/>
                  </a:moveTo>
                  <a:lnTo>
                    <a:pt x="138048" y="11538"/>
                  </a:lnTo>
                  <a:lnTo>
                    <a:pt x="138048" y="0"/>
                  </a:lnTo>
                  <a:lnTo>
                    <a:pt x="0" y="0"/>
                  </a:lnTo>
                  <a:lnTo>
                    <a:pt x="0" y="11538"/>
                  </a:lnTo>
                  <a:close/>
                </a:path>
              </a:pathLst>
            </a:custGeom>
            <a:solidFill>
              <a:srgbClr val="0071BC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84" name="object 84"/>
            <p:cNvSpPr/>
            <p:nvPr/>
          </p:nvSpPr>
          <p:spPr>
            <a:xfrm>
              <a:off x="4116794" y="11384426"/>
              <a:ext cx="138430" cy="12065"/>
            </a:xfrm>
            <a:custGeom>
              <a:avLst/>
              <a:gdLst/>
              <a:ahLst/>
              <a:cxnLst/>
              <a:rect l="l" t="t" r="r" b="b"/>
              <a:pathLst>
                <a:path w="138429" h="12065">
                  <a:moveTo>
                    <a:pt x="0" y="11510"/>
                  </a:moveTo>
                  <a:lnTo>
                    <a:pt x="138048" y="11510"/>
                  </a:lnTo>
                  <a:lnTo>
                    <a:pt x="138048" y="0"/>
                  </a:lnTo>
                  <a:lnTo>
                    <a:pt x="0" y="0"/>
                  </a:lnTo>
                  <a:lnTo>
                    <a:pt x="0" y="11510"/>
                  </a:lnTo>
                  <a:close/>
                </a:path>
              </a:pathLst>
            </a:custGeom>
            <a:solidFill>
              <a:srgbClr val="C1272D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pic>
          <p:nvPicPr>
            <p:cNvPr id="85" name="object 8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59408" y="11062375"/>
              <a:ext cx="64074" cy="90649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45180" y="6735768"/>
              <a:ext cx="1044526" cy="432382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82362" y="7862887"/>
              <a:ext cx="195644" cy="195672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3816228" y="6846598"/>
              <a:ext cx="217170" cy="217170"/>
            </a:xfrm>
            <a:custGeom>
              <a:avLst/>
              <a:gdLst/>
              <a:ahLst/>
              <a:cxnLst/>
              <a:rect l="l" t="t" r="r" b="b"/>
              <a:pathLst>
                <a:path w="217170" h="217170">
                  <a:moveTo>
                    <a:pt x="0" y="217159"/>
                  </a:moveTo>
                  <a:lnTo>
                    <a:pt x="217138" y="0"/>
                  </a:lnTo>
                </a:path>
              </a:pathLst>
            </a:custGeom>
            <a:ln w="132631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89" name="object 89"/>
            <p:cNvSpPr/>
            <p:nvPr/>
          </p:nvSpPr>
          <p:spPr>
            <a:xfrm>
              <a:off x="3679924" y="6898131"/>
              <a:ext cx="302260" cy="302260"/>
            </a:xfrm>
            <a:custGeom>
              <a:avLst/>
              <a:gdLst/>
              <a:ahLst/>
              <a:cxnLst/>
              <a:rect l="l" t="t" r="r" b="b"/>
              <a:pathLst>
                <a:path w="302260" h="302259">
                  <a:moveTo>
                    <a:pt x="140819" y="0"/>
                  </a:moveTo>
                  <a:lnTo>
                    <a:pt x="0" y="301910"/>
                  </a:lnTo>
                  <a:lnTo>
                    <a:pt x="301931" y="161098"/>
                  </a:lnTo>
                  <a:lnTo>
                    <a:pt x="140819" y="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</p:grpSp>
      <p:grpSp>
        <p:nvGrpSpPr>
          <p:cNvPr id="90" name="object 90"/>
          <p:cNvGrpSpPr/>
          <p:nvPr/>
        </p:nvGrpSpPr>
        <p:grpSpPr>
          <a:xfrm>
            <a:off x="4748137" y="995217"/>
            <a:ext cx="2161353" cy="4375837"/>
            <a:chOff x="7088000" y="2188555"/>
            <a:chExt cx="4752975" cy="9622790"/>
          </a:xfrm>
        </p:grpSpPr>
        <p:sp>
          <p:nvSpPr>
            <p:cNvPr id="91" name="object 91"/>
            <p:cNvSpPr/>
            <p:nvPr/>
          </p:nvSpPr>
          <p:spPr>
            <a:xfrm>
              <a:off x="7088000" y="2188555"/>
              <a:ext cx="4752975" cy="9622790"/>
            </a:xfrm>
            <a:custGeom>
              <a:avLst/>
              <a:gdLst/>
              <a:ahLst/>
              <a:cxnLst/>
              <a:rect l="l" t="t" r="r" b="b"/>
              <a:pathLst>
                <a:path w="4752975" h="9622790">
                  <a:moveTo>
                    <a:pt x="4752427" y="0"/>
                  </a:moveTo>
                  <a:lnTo>
                    <a:pt x="0" y="0"/>
                  </a:lnTo>
                  <a:lnTo>
                    <a:pt x="0" y="9622603"/>
                  </a:lnTo>
                  <a:lnTo>
                    <a:pt x="4752427" y="9622603"/>
                  </a:lnTo>
                  <a:lnTo>
                    <a:pt x="4752427" y="0"/>
                  </a:lnTo>
                  <a:close/>
                </a:path>
              </a:pathLst>
            </a:custGeom>
            <a:solidFill>
              <a:srgbClr val="A3CF62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pic>
          <p:nvPicPr>
            <p:cNvPr id="92" name="object 9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258948" y="2344292"/>
              <a:ext cx="4406888" cy="3819464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253789" y="6276538"/>
              <a:ext cx="4417212" cy="5352531"/>
            </a:xfrm>
            <a:prstGeom prst="rect">
              <a:avLst/>
            </a:prstGeom>
          </p:spPr>
        </p:pic>
      </p:grpSp>
      <p:sp>
        <p:nvSpPr>
          <p:cNvPr id="94" name="object 94"/>
          <p:cNvSpPr txBox="1"/>
          <p:nvPr/>
        </p:nvSpPr>
        <p:spPr>
          <a:xfrm>
            <a:off x="6073719" y="3748137"/>
            <a:ext cx="391844" cy="145684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 marR="189409">
              <a:lnSpc>
                <a:spcPct val="102600"/>
              </a:lnSpc>
              <a:spcBef>
                <a:spcPts val="50"/>
              </a:spcBef>
            </a:pPr>
            <a:r>
              <a:rPr sz="296" i="1" spc="45" dirty="0">
                <a:solidFill>
                  <a:srgbClr val="231F20"/>
                </a:solidFill>
                <a:latin typeface="Arial"/>
                <a:cs typeface="Arial"/>
              </a:rPr>
              <a:t>CityPark </a:t>
            </a:r>
            <a:r>
              <a:rPr sz="296" i="1" spc="52" dirty="0">
                <a:solidFill>
                  <a:srgbClr val="231F20"/>
                </a:solidFill>
                <a:latin typeface="Arial"/>
                <a:cs typeface="Arial"/>
              </a:rPr>
              <a:t>home</a:t>
            </a:r>
            <a:r>
              <a:rPr sz="296" i="1" spc="7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96" i="1" spc="36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endParaRPr sz="296">
              <a:latin typeface="Arial"/>
              <a:cs typeface="Arial"/>
            </a:endParaRPr>
          </a:p>
          <a:p>
            <a:pPr>
              <a:spcBef>
                <a:spcPts val="9"/>
              </a:spcBef>
            </a:pPr>
            <a:r>
              <a:rPr sz="296" i="1" spc="36" dirty="0">
                <a:solidFill>
                  <a:srgbClr val="231F20"/>
                </a:solidFill>
                <a:latin typeface="Arial"/>
                <a:cs typeface="Arial"/>
              </a:rPr>
              <a:t>St.</a:t>
            </a:r>
            <a:r>
              <a:rPr sz="296" i="1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96" i="1" spc="43" dirty="0">
                <a:solidFill>
                  <a:srgbClr val="231F20"/>
                </a:solidFill>
                <a:latin typeface="Arial"/>
                <a:cs typeface="Arial"/>
              </a:rPr>
              <a:t>Louis</a:t>
            </a:r>
            <a:r>
              <a:rPr sz="296" i="1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96" i="1" spc="48" dirty="0">
                <a:solidFill>
                  <a:srgbClr val="231F20"/>
                </a:solidFill>
                <a:latin typeface="Arial"/>
                <a:cs typeface="Arial"/>
              </a:rPr>
              <a:t>City</a:t>
            </a:r>
            <a:r>
              <a:rPr sz="296" i="1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96" i="1" spc="-11" dirty="0">
                <a:solidFill>
                  <a:srgbClr val="231F20"/>
                </a:solidFill>
                <a:latin typeface="Arial"/>
                <a:cs typeface="Arial"/>
              </a:rPr>
              <a:t>SC</a:t>
            </a:r>
            <a:endParaRPr sz="296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5354745" y="4878994"/>
            <a:ext cx="372498" cy="62456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>
              <a:spcBef>
                <a:spcPts val="50"/>
              </a:spcBef>
            </a:pPr>
            <a:r>
              <a:rPr sz="364" spc="57" dirty="0">
                <a:solidFill>
                  <a:srgbClr val="231F20"/>
                </a:solidFill>
                <a:latin typeface="Arial"/>
                <a:cs typeface="Arial"/>
              </a:rPr>
              <a:t>Chippewa</a:t>
            </a:r>
            <a:r>
              <a:rPr sz="364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23" dirty="0">
                <a:solidFill>
                  <a:srgbClr val="231F2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5381731" y="4443469"/>
            <a:ext cx="418121" cy="347374"/>
          </a:xfrm>
          <a:prstGeom prst="rect">
            <a:avLst/>
          </a:prstGeom>
        </p:spPr>
        <p:txBody>
          <a:bodyPr vert="horz" wrap="square" lIns="0" tIns="12417" rIns="0" bIns="0" rtlCol="0">
            <a:spAutoFit/>
          </a:bodyPr>
          <a:lstStyle/>
          <a:p>
            <a:pPr marL="130219" marR="2310" indent="-94704">
              <a:lnSpc>
                <a:spcPts val="395"/>
              </a:lnSpc>
              <a:spcBef>
                <a:spcPts val="98"/>
              </a:spcBef>
            </a:pPr>
            <a:r>
              <a:rPr sz="364" spc="48" dirty="0">
                <a:solidFill>
                  <a:srgbClr val="231F20"/>
                </a:solidFill>
                <a:latin typeface="Arial"/>
                <a:cs typeface="Arial"/>
              </a:rPr>
              <a:t>Gravois</a:t>
            </a:r>
            <a:r>
              <a:rPr sz="364" spc="9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2" dirty="0">
                <a:solidFill>
                  <a:srgbClr val="231F20"/>
                </a:solidFill>
                <a:latin typeface="Arial"/>
                <a:cs typeface="Arial"/>
              </a:rPr>
              <a:t>Ave./ Sidney</a:t>
            </a:r>
            <a:r>
              <a:rPr sz="364" spc="8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23" dirty="0">
                <a:solidFill>
                  <a:srgbClr val="231F2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  <a:p>
            <a:pPr marR="37535" algn="ctr">
              <a:spcBef>
                <a:spcPts val="375"/>
              </a:spcBef>
            </a:pPr>
            <a:r>
              <a:rPr sz="364" i="1" spc="48" dirty="0">
                <a:solidFill>
                  <a:srgbClr val="808080"/>
                </a:solidFill>
                <a:latin typeface="Arial"/>
                <a:cs typeface="Arial"/>
              </a:rPr>
              <a:t>Arsenal</a:t>
            </a:r>
            <a:r>
              <a:rPr sz="364" i="1" spc="91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364" i="1" spc="20" dirty="0">
                <a:solidFill>
                  <a:srgbClr val="80808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  <a:p>
            <a:pPr>
              <a:spcBef>
                <a:spcPts val="109"/>
              </a:spcBef>
            </a:pPr>
            <a:endParaRPr sz="364">
              <a:latin typeface="Arial"/>
              <a:cs typeface="Arial"/>
            </a:endParaRPr>
          </a:p>
          <a:p>
            <a:pPr marR="58036" algn="ctr">
              <a:spcBef>
                <a:spcPts val="2"/>
              </a:spcBef>
            </a:pPr>
            <a:r>
              <a:rPr sz="364" spc="52" dirty="0">
                <a:solidFill>
                  <a:srgbClr val="231F20"/>
                </a:solidFill>
                <a:latin typeface="Arial"/>
                <a:cs typeface="Arial"/>
              </a:rPr>
              <a:t>Cherokee</a:t>
            </a:r>
            <a:r>
              <a:rPr sz="364" spc="98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23" dirty="0">
                <a:solidFill>
                  <a:srgbClr val="231F2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5466302" y="3251642"/>
            <a:ext cx="455371" cy="115130"/>
          </a:xfrm>
          <a:prstGeom prst="rect">
            <a:avLst/>
          </a:prstGeom>
        </p:spPr>
        <p:txBody>
          <a:bodyPr vert="horz" wrap="square" lIns="0" tIns="12417" rIns="0" bIns="0" rtlCol="0">
            <a:spAutoFit/>
          </a:bodyPr>
          <a:lstStyle/>
          <a:p>
            <a:pPr marR="2310" indent="92973">
              <a:lnSpc>
                <a:spcPts val="395"/>
              </a:lnSpc>
              <a:spcBef>
                <a:spcPts val="98"/>
              </a:spcBef>
            </a:pPr>
            <a:r>
              <a:rPr sz="364" spc="50" dirty="0">
                <a:solidFill>
                  <a:srgbClr val="231F20"/>
                </a:solidFill>
                <a:latin typeface="Arial"/>
                <a:cs typeface="Arial"/>
              </a:rPr>
              <a:t>Grand</a:t>
            </a:r>
            <a:r>
              <a:rPr sz="364" spc="8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9" dirty="0">
                <a:solidFill>
                  <a:srgbClr val="231F20"/>
                </a:solidFill>
                <a:latin typeface="Arial"/>
                <a:cs typeface="Arial"/>
              </a:rPr>
              <a:t>Blvd./ </a:t>
            </a:r>
            <a:r>
              <a:rPr sz="364" spc="57" dirty="0">
                <a:solidFill>
                  <a:srgbClr val="231F20"/>
                </a:solidFill>
                <a:latin typeface="Arial"/>
                <a:cs typeface="Arial"/>
              </a:rPr>
              <a:t>Fairground</a:t>
            </a:r>
            <a:r>
              <a:rPr sz="364" spc="10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34" dirty="0">
                <a:solidFill>
                  <a:srgbClr val="231F20"/>
                </a:solidFill>
                <a:latin typeface="Arial"/>
                <a:cs typeface="Arial"/>
              </a:rPr>
              <a:t>Park </a:t>
            </a:r>
            <a:endParaRPr sz="364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6108513" y="3270696"/>
            <a:ext cx="351996" cy="109007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>
              <a:lnSpc>
                <a:spcPts val="434"/>
              </a:lnSpc>
              <a:spcBef>
                <a:spcPts val="50"/>
              </a:spcBef>
            </a:pPr>
            <a:r>
              <a:rPr sz="364" i="1" spc="43" dirty="0">
                <a:solidFill>
                  <a:srgbClr val="808080"/>
                </a:solidFill>
                <a:latin typeface="Arial"/>
                <a:cs typeface="Arial"/>
              </a:rPr>
              <a:t>Palm</a:t>
            </a:r>
            <a:r>
              <a:rPr sz="364" i="1" spc="84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364" i="1" spc="45" dirty="0">
                <a:solidFill>
                  <a:srgbClr val="808080"/>
                </a:solidFill>
                <a:latin typeface="Arial"/>
                <a:cs typeface="Arial"/>
              </a:rPr>
              <a:t>St./ </a:t>
            </a:r>
            <a:endParaRPr sz="364">
              <a:latin typeface="Arial"/>
              <a:cs typeface="Arial"/>
            </a:endParaRPr>
          </a:p>
          <a:p>
            <a:pPr>
              <a:lnSpc>
                <a:spcPts val="434"/>
              </a:lnSpc>
            </a:pPr>
            <a:r>
              <a:rPr sz="364" i="1" spc="48" dirty="0">
                <a:solidFill>
                  <a:srgbClr val="808080"/>
                </a:solidFill>
                <a:latin typeface="Arial"/>
                <a:cs typeface="Arial"/>
              </a:rPr>
              <a:t>Salisbury</a:t>
            </a:r>
            <a:r>
              <a:rPr sz="364" i="1" spc="9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364" i="1" spc="20" dirty="0">
                <a:solidFill>
                  <a:srgbClr val="80808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5472778" y="4046334"/>
            <a:ext cx="419854" cy="360198"/>
          </a:xfrm>
          <a:prstGeom prst="rect">
            <a:avLst/>
          </a:prstGeom>
        </p:spPr>
        <p:txBody>
          <a:bodyPr vert="horz" wrap="square" lIns="0" tIns="12417" rIns="0" bIns="0" rtlCol="0">
            <a:spAutoFit/>
          </a:bodyPr>
          <a:lstStyle/>
          <a:p>
            <a:pPr marL="100768" marR="2310" indent="-3754">
              <a:lnSpc>
                <a:spcPts val="395"/>
              </a:lnSpc>
              <a:spcBef>
                <a:spcPts val="98"/>
              </a:spcBef>
            </a:pPr>
            <a:r>
              <a:rPr sz="364" spc="57" dirty="0">
                <a:solidFill>
                  <a:srgbClr val="231F20"/>
                </a:solidFill>
                <a:latin typeface="Arial"/>
                <a:cs typeface="Arial"/>
              </a:rPr>
              <a:t>Scott</a:t>
            </a:r>
            <a:r>
              <a:rPr sz="364" spc="8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2" dirty="0">
                <a:solidFill>
                  <a:srgbClr val="231F20"/>
                </a:solidFill>
                <a:latin typeface="Arial"/>
                <a:cs typeface="Arial"/>
              </a:rPr>
              <a:t>Ave./ </a:t>
            </a:r>
            <a:r>
              <a:rPr sz="364" spc="57" dirty="0">
                <a:solidFill>
                  <a:srgbClr val="231F20"/>
                </a:solidFill>
                <a:latin typeface="Arial"/>
                <a:cs typeface="Arial"/>
              </a:rPr>
              <a:t>Ewing</a:t>
            </a:r>
            <a:r>
              <a:rPr sz="364" spc="9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34" dirty="0">
                <a:solidFill>
                  <a:srgbClr val="231F20"/>
                </a:solidFill>
                <a:latin typeface="Arial"/>
                <a:cs typeface="Arial"/>
              </a:rPr>
              <a:t>Yard</a:t>
            </a:r>
            <a:endParaRPr sz="364">
              <a:latin typeface="Arial"/>
              <a:cs typeface="Arial"/>
            </a:endParaRPr>
          </a:p>
          <a:p>
            <a:pPr marL="112606">
              <a:spcBef>
                <a:spcPts val="161"/>
              </a:spcBef>
            </a:pPr>
            <a:r>
              <a:rPr sz="364" spc="43" dirty="0">
                <a:solidFill>
                  <a:srgbClr val="231F20"/>
                </a:solidFill>
                <a:latin typeface="Arial"/>
                <a:cs typeface="Arial"/>
              </a:rPr>
              <a:t>Park</a:t>
            </a:r>
            <a:r>
              <a:rPr sz="364" spc="9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32" dirty="0">
                <a:solidFill>
                  <a:srgbClr val="231F20"/>
                </a:solidFill>
                <a:latin typeface="Arial"/>
                <a:cs typeface="Arial"/>
              </a:rPr>
              <a:t>Ave.</a:t>
            </a:r>
            <a:endParaRPr sz="364">
              <a:latin typeface="Arial"/>
              <a:cs typeface="Arial"/>
            </a:endParaRPr>
          </a:p>
          <a:p>
            <a:pPr>
              <a:spcBef>
                <a:spcPts val="382"/>
              </a:spcBef>
            </a:pPr>
            <a:endParaRPr sz="364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364" i="1" spc="41" dirty="0">
                <a:solidFill>
                  <a:srgbClr val="808080"/>
                </a:solidFill>
                <a:latin typeface="Arial"/>
                <a:cs typeface="Arial"/>
              </a:rPr>
              <a:t>Russell</a:t>
            </a:r>
            <a:r>
              <a:rPr sz="364" i="1" spc="82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364" i="1" spc="41" dirty="0">
                <a:solidFill>
                  <a:srgbClr val="808080"/>
                </a:solidFill>
                <a:latin typeface="Arial"/>
                <a:cs typeface="Arial"/>
              </a:rPr>
              <a:t>Blvd. </a:t>
            </a:r>
            <a:endParaRPr sz="364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5639995" y="3885547"/>
            <a:ext cx="290202" cy="62456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>
              <a:spcBef>
                <a:spcPts val="50"/>
              </a:spcBef>
            </a:pPr>
            <a:r>
              <a:rPr sz="364" spc="55" dirty="0">
                <a:solidFill>
                  <a:srgbClr val="231F20"/>
                </a:solidFill>
                <a:latin typeface="Arial"/>
                <a:cs typeface="Arial"/>
              </a:rPr>
              <a:t>Market</a:t>
            </a:r>
            <a:r>
              <a:rPr sz="364" spc="9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23" dirty="0">
                <a:solidFill>
                  <a:srgbClr val="231F2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5624602" y="3414073"/>
            <a:ext cx="383181" cy="62456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>
              <a:spcBef>
                <a:spcPts val="50"/>
              </a:spcBef>
            </a:pPr>
            <a:r>
              <a:rPr sz="364" spc="34" dirty="0">
                <a:solidFill>
                  <a:srgbClr val="231F20"/>
                </a:solidFill>
                <a:latin typeface="Arial"/>
                <a:cs typeface="Arial"/>
              </a:rPr>
              <a:t>St.</a:t>
            </a:r>
            <a:r>
              <a:rPr sz="364" spc="8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0" dirty="0">
                <a:solidFill>
                  <a:srgbClr val="231F20"/>
                </a:solidFill>
                <a:latin typeface="Arial"/>
                <a:cs typeface="Arial"/>
              </a:rPr>
              <a:t>Louis</a:t>
            </a:r>
            <a:r>
              <a:rPr sz="364" spc="8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32" dirty="0">
                <a:solidFill>
                  <a:srgbClr val="231F20"/>
                </a:solidFill>
                <a:latin typeface="Arial"/>
                <a:cs typeface="Arial"/>
              </a:rPr>
              <a:t>Ave.</a:t>
            </a:r>
            <a:endParaRPr sz="364"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6078530" y="3527628"/>
            <a:ext cx="116947" cy="56505"/>
          </a:xfrm>
          <a:prstGeom prst="rect">
            <a:avLst/>
          </a:prstGeom>
        </p:spPr>
        <p:txBody>
          <a:bodyPr vert="horz" wrap="square" lIns="0" tIns="7508" rIns="0" bIns="0" rtlCol="0">
            <a:spAutoFit/>
          </a:bodyPr>
          <a:lstStyle/>
          <a:p>
            <a:pPr>
              <a:spcBef>
                <a:spcPts val="59"/>
              </a:spcBef>
            </a:pPr>
            <a:r>
              <a:rPr sz="318" i="1" spc="36" dirty="0">
                <a:solidFill>
                  <a:srgbClr val="231F20"/>
                </a:solidFill>
                <a:latin typeface="Arial"/>
                <a:cs typeface="Arial"/>
              </a:rPr>
              <a:t>NGA </a:t>
            </a:r>
            <a:endParaRPr sz="318"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5548291" y="3586195"/>
            <a:ext cx="431404" cy="256227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 marR="6640" algn="r">
              <a:spcBef>
                <a:spcPts val="50"/>
              </a:spcBef>
            </a:pPr>
            <a:r>
              <a:rPr sz="364" spc="32" dirty="0">
                <a:solidFill>
                  <a:srgbClr val="231F20"/>
                </a:solidFill>
                <a:latin typeface="Arial"/>
                <a:cs typeface="Arial"/>
              </a:rPr>
              <a:t>Cass</a:t>
            </a:r>
            <a:r>
              <a:rPr sz="364" spc="8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32" dirty="0">
                <a:solidFill>
                  <a:srgbClr val="231F20"/>
                </a:solidFill>
                <a:latin typeface="Arial"/>
                <a:cs typeface="Arial"/>
              </a:rPr>
              <a:t>Ave.</a:t>
            </a:r>
            <a:endParaRPr sz="364">
              <a:latin typeface="Arial"/>
              <a:cs typeface="Arial"/>
            </a:endParaRPr>
          </a:p>
          <a:p>
            <a:pPr>
              <a:spcBef>
                <a:spcPts val="161"/>
              </a:spcBef>
            </a:pPr>
            <a:endParaRPr sz="364">
              <a:latin typeface="Arial"/>
              <a:cs typeface="Arial"/>
            </a:endParaRPr>
          </a:p>
          <a:p>
            <a:pPr marR="2310" indent="150142" algn="r">
              <a:spcBef>
                <a:spcPts val="2"/>
              </a:spcBef>
            </a:pPr>
            <a:r>
              <a:rPr sz="364" spc="30" dirty="0">
                <a:solidFill>
                  <a:srgbClr val="231F20"/>
                </a:solidFill>
                <a:latin typeface="Arial"/>
                <a:cs typeface="Arial"/>
              </a:rPr>
              <a:t>Dr.</a:t>
            </a:r>
            <a:r>
              <a:rPr sz="364" spc="8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2" dirty="0">
                <a:solidFill>
                  <a:srgbClr val="231F20"/>
                </a:solidFill>
                <a:latin typeface="Arial"/>
                <a:cs typeface="Arial"/>
              </a:rPr>
              <a:t>Martin </a:t>
            </a:r>
            <a:r>
              <a:rPr sz="364" spc="57" dirty="0">
                <a:solidFill>
                  <a:srgbClr val="231F20"/>
                </a:solidFill>
                <a:latin typeface="Arial"/>
                <a:cs typeface="Arial"/>
              </a:rPr>
              <a:t>Luther</a:t>
            </a:r>
            <a:r>
              <a:rPr sz="364" spc="9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5" dirty="0">
                <a:solidFill>
                  <a:srgbClr val="231F20"/>
                </a:solidFill>
                <a:latin typeface="Arial"/>
                <a:cs typeface="Arial"/>
              </a:rPr>
              <a:t>King</a:t>
            </a:r>
            <a:r>
              <a:rPr sz="364" spc="9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18" dirty="0">
                <a:solidFill>
                  <a:srgbClr val="231F20"/>
                </a:solidFill>
                <a:latin typeface="Arial"/>
                <a:cs typeface="Arial"/>
              </a:rPr>
              <a:t>Dr.</a:t>
            </a:r>
            <a:endParaRPr sz="364">
              <a:latin typeface="Arial"/>
              <a:cs typeface="Arial"/>
            </a:endParaRPr>
          </a:p>
        </p:txBody>
      </p:sp>
      <p:grpSp>
        <p:nvGrpSpPr>
          <p:cNvPr id="104" name="object 104"/>
          <p:cNvGrpSpPr/>
          <p:nvPr/>
        </p:nvGrpSpPr>
        <p:grpSpPr>
          <a:xfrm>
            <a:off x="5732168" y="2855147"/>
            <a:ext cx="892839" cy="2440293"/>
            <a:chOff x="9251956" y="6278680"/>
            <a:chExt cx="1963420" cy="5366385"/>
          </a:xfrm>
        </p:grpSpPr>
        <p:sp>
          <p:nvSpPr>
            <p:cNvPr id="105" name="object 105"/>
            <p:cNvSpPr/>
            <p:nvPr/>
          </p:nvSpPr>
          <p:spPr>
            <a:xfrm>
              <a:off x="9267513" y="6294238"/>
              <a:ext cx="1932305" cy="5335270"/>
            </a:xfrm>
            <a:custGeom>
              <a:avLst/>
              <a:gdLst/>
              <a:ahLst/>
              <a:cxnLst/>
              <a:rect l="l" t="t" r="r" b="b"/>
              <a:pathLst>
                <a:path w="1932304" h="5335270">
                  <a:moveTo>
                    <a:pt x="0" y="5334832"/>
                  </a:moveTo>
                  <a:lnTo>
                    <a:pt x="184632" y="5044006"/>
                  </a:lnTo>
                  <a:lnTo>
                    <a:pt x="258941" y="4978668"/>
                  </a:lnTo>
                  <a:lnTo>
                    <a:pt x="471618" y="4859516"/>
                  </a:lnTo>
                  <a:lnTo>
                    <a:pt x="707353" y="4622497"/>
                  </a:lnTo>
                  <a:lnTo>
                    <a:pt x="1005871" y="4385478"/>
                  </a:lnTo>
                  <a:lnTo>
                    <a:pt x="1251853" y="4104900"/>
                  </a:lnTo>
                  <a:lnTo>
                    <a:pt x="1406878" y="3887099"/>
                  </a:lnTo>
                  <a:lnTo>
                    <a:pt x="1679770" y="3283662"/>
                  </a:lnTo>
                  <a:lnTo>
                    <a:pt x="1783543" y="2873685"/>
                  </a:lnTo>
                  <a:lnTo>
                    <a:pt x="1868099" y="2527769"/>
                  </a:lnTo>
                  <a:lnTo>
                    <a:pt x="1900133" y="2374021"/>
                  </a:lnTo>
                  <a:lnTo>
                    <a:pt x="1927036" y="2099852"/>
                  </a:lnTo>
                  <a:lnTo>
                    <a:pt x="1932160" y="1780839"/>
                  </a:lnTo>
                  <a:lnTo>
                    <a:pt x="1854012" y="1295269"/>
                  </a:lnTo>
                  <a:lnTo>
                    <a:pt x="1795075" y="900670"/>
                  </a:lnTo>
                  <a:lnTo>
                    <a:pt x="1752801" y="698240"/>
                  </a:lnTo>
                  <a:lnTo>
                    <a:pt x="1610585" y="252390"/>
                  </a:lnTo>
                  <a:lnTo>
                    <a:pt x="1474444" y="0"/>
                  </a:lnTo>
                </a:path>
              </a:pathLst>
            </a:custGeom>
            <a:ln w="30958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106" name="object 106"/>
            <p:cNvSpPr/>
            <p:nvPr/>
          </p:nvSpPr>
          <p:spPr>
            <a:xfrm>
              <a:off x="9284402" y="6294237"/>
              <a:ext cx="1915795" cy="5308600"/>
            </a:xfrm>
            <a:custGeom>
              <a:avLst/>
              <a:gdLst/>
              <a:ahLst/>
              <a:cxnLst/>
              <a:rect l="l" t="t" r="r" b="b"/>
              <a:pathLst>
                <a:path w="1915795" h="5308600">
                  <a:moveTo>
                    <a:pt x="0" y="5308229"/>
                  </a:moveTo>
                  <a:lnTo>
                    <a:pt x="167743" y="5044007"/>
                  </a:lnTo>
                  <a:lnTo>
                    <a:pt x="242051" y="4978669"/>
                  </a:lnTo>
                  <a:lnTo>
                    <a:pt x="454722" y="4859517"/>
                  </a:lnTo>
                  <a:lnTo>
                    <a:pt x="690464" y="4622498"/>
                  </a:lnTo>
                  <a:lnTo>
                    <a:pt x="988982" y="4385479"/>
                  </a:lnTo>
                  <a:lnTo>
                    <a:pt x="1234964" y="4104901"/>
                  </a:lnTo>
                  <a:lnTo>
                    <a:pt x="1389989" y="3887100"/>
                  </a:lnTo>
                  <a:lnTo>
                    <a:pt x="1662881" y="3283663"/>
                  </a:lnTo>
                  <a:lnTo>
                    <a:pt x="1766654" y="2873686"/>
                  </a:lnTo>
                  <a:lnTo>
                    <a:pt x="1851217" y="2527769"/>
                  </a:lnTo>
                  <a:lnTo>
                    <a:pt x="1883244" y="2374029"/>
                  </a:lnTo>
                  <a:lnTo>
                    <a:pt x="1910147" y="2099852"/>
                  </a:lnTo>
                  <a:lnTo>
                    <a:pt x="1915271" y="1780839"/>
                  </a:lnTo>
                  <a:lnTo>
                    <a:pt x="1837123" y="1295269"/>
                  </a:lnTo>
                  <a:lnTo>
                    <a:pt x="1778186" y="900664"/>
                  </a:lnTo>
                  <a:lnTo>
                    <a:pt x="1735912" y="698241"/>
                  </a:lnTo>
                  <a:lnTo>
                    <a:pt x="1593696" y="252390"/>
                  </a:lnTo>
                  <a:lnTo>
                    <a:pt x="1457555" y="0"/>
                  </a:lnTo>
                </a:path>
              </a:pathLst>
            </a:custGeom>
            <a:ln w="12900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pic>
          <p:nvPicPr>
            <p:cNvPr id="107" name="object 10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45465" y="7290540"/>
              <a:ext cx="91152" cy="128952"/>
            </a:xfrm>
            <a:prstGeom prst="rect">
              <a:avLst/>
            </a:prstGeom>
          </p:spPr>
        </p:pic>
      </p:grpSp>
      <p:sp>
        <p:nvSpPr>
          <p:cNvPr id="108" name="object 108"/>
          <p:cNvSpPr txBox="1"/>
          <p:nvPr/>
        </p:nvSpPr>
        <p:spPr>
          <a:xfrm>
            <a:off x="5324054" y="5165913"/>
            <a:ext cx="308105" cy="68215"/>
          </a:xfrm>
          <a:prstGeom prst="rect">
            <a:avLst/>
          </a:prstGeom>
        </p:spPr>
        <p:txBody>
          <a:bodyPr vert="horz" wrap="square" lIns="0" tIns="5198" rIns="0" bIns="0" rtlCol="0">
            <a:spAutoFit/>
          </a:bodyPr>
          <a:lstStyle/>
          <a:p>
            <a:pPr>
              <a:spcBef>
                <a:spcPts val="41"/>
              </a:spcBef>
            </a:pPr>
            <a:r>
              <a:rPr sz="409" spc="32" dirty="0">
                <a:solidFill>
                  <a:srgbClr val="666666"/>
                </a:solidFill>
                <a:latin typeface="Arial"/>
                <a:cs typeface="Arial"/>
              </a:rPr>
              <a:t>MISSOURI </a:t>
            </a:r>
            <a:endParaRPr sz="409">
              <a:latin typeface="Arial"/>
              <a:cs typeface="Arial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5838237" y="5165913"/>
            <a:ext cx="274031" cy="68215"/>
          </a:xfrm>
          <a:prstGeom prst="rect">
            <a:avLst/>
          </a:prstGeom>
        </p:spPr>
        <p:txBody>
          <a:bodyPr vert="horz" wrap="square" lIns="0" tIns="5198" rIns="0" bIns="0" rtlCol="0">
            <a:spAutoFit/>
          </a:bodyPr>
          <a:lstStyle/>
          <a:p>
            <a:pPr>
              <a:spcBef>
                <a:spcPts val="41"/>
              </a:spcBef>
            </a:pPr>
            <a:r>
              <a:rPr sz="409" spc="41" dirty="0">
                <a:solidFill>
                  <a:srgbClr val="666666"/>
                </a:solidFill>
                <a:latin typeface="Arial"/>
                <a:cs typeface="Arial"/>
              </a:rPr>
              <a:t>ILLINOIS </a:t>
            </a:r>
            <a:endParaRPr sz="409">
              <a:latin typeface="Arial"/>
              <a:cs typeface="Arial"/>
            </a:endParaRPr>
          </a:p>
        </p:txBody>
      </p:sp>
      <p:pic>
        <p:nvPicPr>
          <p:cNvPr id="110" name="object 11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952520" y="4757706"/>
            <a:ext cx="96509" cy="100048"/>
          </a:xfrm>
          <a:prstGeom prst="rect">
            <a:avLst/>
          </a:prstGeom>
        </p:spPr>
      </p:pic>
      <p:sp>
        <p:nvSpPr>
          <p:cNvPr id="111" name="object 111"/>
          <p:cNvSpPr txBox="1"/>
          <p:nvPr/>
        </p:nvSpPr>
        <p:spPr>
          <a:xfrm>
            <a:off x="5972355" y="4776073"/>
            <a:ext cx="63238" cy="61581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>
              <a:spcBef>
                <a:spcPts val="43"/>
              </a:spcBef>
            </a:pPr>
            <a:r>
              <a:rPr sz="364" spc="-11" dirty="0">
                <a:solidFill>
                  <a:srgbClr val="FFFFFF"/>
                </a:solidFill>
                <a:latin typeface="Arial"/>
                <a:cs typeface="Arial"/>
              </a:rPr>
              <a:t>55</a:t>
            </a:r>
            <a:endParaRPr sz="364">
              <a:latin typeface="Arial"/>
              <a:cs typeface="Arial"/>
            </a:endParaRPr>
          </a:p>
        </p:txBody>
      </p:sp>
      <p:pic>
        <p:nvPicPr>
          <p:cNvPr id="112" name="object 11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342905" y="4177303"/>
            <a:ext cx="96509" cy="100048"/>
          </a:xfrm>
          <a:prstGeom prst="rect">
            <a:avLst/>
          </a:prstGeom>
        </p:spPr>
      </p:pic>
      <p:sp>
        <p:nvSpPr>
          <p:cNvPr id="113" name="object 113"/>
          <p:cNvSpPr txBox="1"/>
          <p:nvPr/>
        </p:nvSpPr>
        <p:spPr>
          <a:xfrm>
            <a:off x="5359748" y="4195670"/>
            <a:ext cx="68724" cy="61581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>
              <a:spcBef>
                <a:spcPts val="43"/>
              </a:spcBef>
            </a:pPr>
            <a:r>
              <a:rPr sz="364" spc="30" dirty="0">
                <a:solidFill>
                  <a:srgbClr val="FFFFFF"/>
                </a:solidFill>
                <a:latin typeface="Arial"/>
                <a:cs typeface="Arial"/>
              </a:rPr>
              <a:t>44</a:t>
            </a:r>
            <a:endParaRPr sz="364">
              <a:latin typeface="Arial"/>
              <a:cs typeface="Arial"/>
            </a:endParaRPr>
          </a:p>
        </p:txBody>
      </p:sp>
      <p:pic>
        <p:nvPicPr>
          <p:cNvPr id="114" name="object 11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301009" y="3883668"/>
            <a:ext cx="96509" cy="100048"/>
          </a:xfrm>
          <a:prstGeom prst="rect">
            <a:avLst/>
          </a:prstGeom>
        </p:spPr>
      </p:pic>
      <p:sp>
        <p:nvSpPr>
          <p:cNvPr id="115" name="object 115"/>
          <p:cNvSpPr txBox="1"/>
          <p:nvPr/>
        </p:nvSpPr>
        <p:spPr>
          <a:xfrm>
            <a:off x="5318450" y="3902035"/>
            <a:ext cx="67569" cy="61581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>
              <a:spcBef>
                <a:spcPts val="43"/>
              </a:spcBef>
            </a:pPr>
            <a:r>
              <a:rPr sz="364" spc="25" dirty="0">
                <a:solidFill>
                  <a:srgbClr val="FFFFFF"/>
                </a:solidFill>
                <a:latin typeface="Arial"/>
                <a:cs typeface="Arial"/>
              </a:rPr>
              <a:t>64</a:t>
            </a:r>
            <a:endParaRPr sz="364">
              <a:latin typeface="Arial"/>
              <a:cs typeface="Arial"/>
            </a:endParaRPr>
          </a:p>
        </p:txBody>
      </p:sp>
      <p:pic>
        <p:nvPicPr>
          <p:cNvPr id="116" name="object 11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6189381" y="3084174"/>
            <a:ext cx="96509" cy="100048"/>
          </a:xfrm>
          <a:prstGeom prst="rect">
            <a:avLst/>
          </a:prstGeom>
        </p:spPr>
      </p:pic>
      <p:sp>
        <p:nvSpPr>
          <p:cNvPr id="117" name="object 117"/>
          <p:cNvSpPr txBox="1"/>
          <p:nvPr/>
        </p:nvSpPr>
        <p:spPr>
          <a:xfrm>
            <a:off x="6207398" y="3102540"/>
            <a:ext cx="65548" cy="61581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>
              <a:spcBef>
                <a:spcPts val="43"/>
              </a:spcBef>
            </a:pPr>
            <a:r>
              <a:rPr sz="364" spc="16" dirty="0">
                <a:solidFill>
                  <a:srgbClr val="FFFFFF"/>
                </a:solidFill>
                <a:latin typeface="Arial"/>
                <a:cs typeface="Arial"/>
              </a:rPr>
              <a:t>70</a:t>
            </a:r>
            <a:endParaRPr sz="364">
              <a:latin typeface="Arial"/>
              <a:cs typeface="Arial"/>
            </a:endParaRPr>
          </a:p>
        </p:txBody>
      </p:sp>
      <p:sp>
        <p:nvSpPr>
          <p:cNvPr id="118" name="object 118"/>
          <p:cNvSpPr txBox="1"/>
          <p:nvPr/>
        </p:nvSpPr>
        <p:spPr>
          <a:xfrm rot="16740000">
            <a:off x="5719853" y="4645496"/>
            <a:ext cx="301576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227" spc="32" dirty="0">
                <a:solidFill>
                  <a:srgbClr val="808080"/>
                </a:solidFill>
                <a:latin typeface="Arial"/>
                <a:cs typeface="Arial"/>
              </a:rPr>
              <a:t>JEFFERSON</a:t>
            </a:r>
            <a:r>
              <a:rPr sz="227" spc="59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341" spc="24" baseline="5555" dirty="0">
                <a:solidFill>
                  <a:srgbClr val="808080"/>
                </a:solidFill>
                <a:latin typeface="Arial"/>
                <a:cs typeface="Arial"/>
              </a:rPr>
              <a:t>AVE</a:t>
            </a:r>
            <a:endParaRPr sz="341" baseline="5555">
              <a:latin typeface="Arial"/>
              <a:cs typeface="Arial"/>
            </a:endParaRPr>
          </a:p>
        </p:txBody>
      </p:sp>
      <p:sp>
        <p:nvSpPr>
          <p:cNvPr id="119" name="object 119"/>
          <p:cNvSpPr txBox="1"/>
          <p:nvPr/>
        </p:nvSpPr>
        <p:spPr>
          <a:xfrm rot="18960000">
            <a:off x="4987800" y="4953143"/>
            <a:ext cx="249638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227" spc="27" dirty="0">
                <a:solidFill>
                  <a:srgbClr val="999999"/>
                </a:solidFill>
                <a:latin typeface="Arial"/>
                <a:cs typeface="Arial"/>
              </a:rPr>
              <a:t>GRAV</a:t>
            </a:r>
            <a:r>
              <a:rPr sz="341" spc="40" baseline="5555" dirty="0">
                <a:solidFill>
                  <a:srgbClr val="999999"/>
                </a:solidFill>
                <a:latin typeface="Arial"/>
                <a:cs typeface="Arial"/>
              </a:rPr>
              <a:t>OIS</a:t>
            </a:r>
            <a:r>
              <a:rPr sz="341" spc="78" baseline="55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341" spc="24" baseline="5555" dirty="0">
                <a:solidFill>
                  <a:srgbClr val="999999"/>
                </a:solidFill>
                <a:latin typeface="Arial"/>
                <a:cs typeface="Arial"/>
              </a:rPr>
              <a:t>AVE</a:t>
            </a:r>
            <a:endParaRPr sz="341" baseline="5555">
              <a:latin typeface="Arial"/>
              <a:cs typeface="Arial"/>
            </a:endParaRPr>
          </a:p>
        </p:txBody>
      </p:sp>
      <p:sp>
        <p:nvSpPr>
          <p:cNvPr id="120" name="object 120"/>
          <p:cNvSpPr txBox="1"/>
          <p:nvPr/>
        </p:nvSpPr>
        <p:spPr>
          <a:xfrm rot="16740000">
            <a:off x="4828204" y="4509750"/>
            <a:ext cx="394765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227" spc="32" dirty="0">
                <a:solidFill>
                  <a:srgbClr val="999999"/>
                </a:solidFill>
                <a:latin typeface="Arial"/>
                <a:cs typeface="Arial"/>
              </a:rPr>
              <a:t>KINGSHIG</a:t>
            </a:r>
            <a:r>
              <a:rPr sz="341" spc="47" baseline="5555" dirty="0">
                <a:solidFill>
                  <a:srgbClr val="999999"/>
                </a:solidFill>
                <a:latin typeface="Arial"/>
                <a:cs typeface="Arial"/>
              </a:rPr>
              <a:t>HWAY</a:t>
            </a:r>
            <a:r>
              <a:rPr sz="341" spc="89" baseline="55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341" spc="30" baseline="5555" dirty="0">
                <a:solidFill>
                  <a:srgbClr val="999999"/>
                </a:solidFill>
                <a:latin typeface="Arial"/>
                <a:cs typeface="Arial"/>
              </a:rPr>
              <a:t>BLVD</a:t>
            </a:r>
            <a:endParaRPr sz="341" baseline="5555">
              <a:latin typeface="Arial"/>
              <a:cs typeface="Arial"/>
            </a:endParaRPr>
          </a:p>
        </p:txBody>
      </p:sp>
      <p:sp>
        <p:nvSpPr>
          <p:cNvPr id="121" name="object 121"/>
          <p:cNvSpPr txBox="1"/>
          <p:nvPr/>
        </p:nvSpPr>
        <p:spPr>
          <a:xfrm rot="1680000">
            <a:off x="5358268" y="3014847"/>
            <a:ext cx="410601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341" spc="55" baseline="5555" dirty="0">
                <a:solidFill>
                  <a:srgbClr val="999999"/>
                </a:solidFill>
                <a:latin typeface="Arial"/>
                <a:cs typeface="Arial"/>
              </a:rPr>
              <a:t>NAT</a:t>
            </a:r>
            <a:r>
              <a:rPr sz="227" spc="36" dirty="0">
                <a:solidFill>
                  <a:srgbClr val="999999"/>
                </a:solidFill>
                <a:latin typeface="Arial"/>
                <a:cs typeface="Arial"/>
              </a:rPr>
              <a:t>URAL</a:t>
            </a:r>
            <a:r>
              <a:rPr sz="227" spc="61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27" dirty="0">
                <a:solidFill>
                  <a:srgbClr val="999999"/>
                </a:solidFill>
                <a:latin typeface="Arial"/>
                <a:cs typeface="Arial"/>
              </a:rPr>
              <a:t>BRIDGE</a:t>
            </a:r>
            <a:r>
              <a:rPr sz="227" spc="64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16" dirty="0">
                <a:solidFill>
                  <a:srgbClr val="999999"/>
                </a:solidFill>
                <a:latin typeface="Arial"/>
                <a:cs typeface="Arial"/>
              </a:rPr>
              <a:t>AVE</a:t>
            </a:r>
            <a:endParaRPr sz="227">
              <a:latin typeface="Arial"/>
              <a:cs typeface="Arial"/>
            </a:endParaRPr>
          </a:p>
        </p:txBody>
      </p:sp>
      <p:sp>
        <p:nvSpPr>
          <p:cNvPr id="122" name="object 122"/>
          <p:cNvSpPr txBox="1"/>
          <p:nvPr/>
        </p:nvSpPr>
        <p:spPr>
          <a:xfrm rot="840000">
            <a:off x="5125043" y="3756032"/>
            <a:ext cx="340381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341" spc="44" baseline="5555" dirty="0">
                <a:solidFill>
                  <a:srgbClr val="999999"/>
                </a:solidFill>
                <a:latin typeface="Arial"/>
                <a:cs typeface="Arial"/>
              </a:rPr>
              <a:t>FORE</a:t>
            </a:r>
            <a:r>
              <a:rPr sz="227" spc="30" dirty="0">
                <a:solidFill>
                  <a:srgbClr val="999999"/>
                </a:solidFill>
                <a:latin typeface="Arial"/>
                <a:cs typeface="Arial"/>
              </a:rPr>
              <a:t>ST</a:t>
            </a:r>
            <a:r>
              <a:rPr sz="227" spc="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27" dirty="0">
                <a:solidFill>
                  <a:srgbClr val="999999"/>
                </a:solidFill>
                <a:latin typeface="Arial"/>
                <a:cs typeface="Arial"/>
              </a:rPr>
              <a:t>PARK</a:t>
            </a:r>
            <a:r>
              <a:rPr sz="227" spc="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16" dirty="0">
                <a:solidFill>
                  <a:srgbClr val="999999"/>
                </a:solidFill>
                <a:latin typeface="Arial"/>
                <a:cs typeface="Arial"/>
              </a:rPr>
              <a:t>AVE</a:t>
            </a:r>
            <a:endParaRPr sz="227">
              <a:latin typeface="Arial"/>
              <a:cs typeface="Arial"/>
            </a:endParaRPr>
          </a:p>
        </p:txBody>
      </p:sp>
      <p:sp>
        <p:nvSpPr>
          <p:cNvPr id="123" name="object 123"/>
          <p:cNvSpPr txBox="1"/>
          <p:nvPr/>
        </p:nvSpPr>
        <p:spPr>
          <a:xfrm rot="780000">
            <a:off x="5403149" y="3989069"/>
            <a:ext cx="403690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341" spc="55" baseline="11111" dirty="0">
                <a:solidFill>
                  <a:srgbClr val="999999"/>
                </a:solidFill>
                <a:latin typeface="Arial"/>
                <a:cs typeface="Arial"/>
              </a:rPr>
              <a:t>Scott</a:t>
            </a:r>
            <a:r>
              <a:rPr sz="341" spc="95" baseline="11111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341" spc="55" baseline="11111" dirty="0">
                <a:solidFill>
                  <a:srgbClr val="999999"/>
                </a:solidFill>
                <a:latin typeface="Arial"/>
                <a:cs typeface="Arial"/>
              </a:rPr>
              <a:t>A</a:t>
            </a:r>
            <a:r>
              <a:rPr sz="341" spc="55" baseline="5555" dirty="0">
                <a:solidFill>
                  <a:srgbClr val="999999"/>
                </a:solidFill>
                <a:latin typeface="Arial"/>
                <a:cs typeface="Arial"/>
              </a:rPr>
              <a:t>ve./Ewing</a:t>
            </a:r>
            <a:r>
              <a:rPr sz="341" spc="99" baseline="55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20" dirty="0">
                <a:solidFill>
                  <a:srgbClr val="999999"/>
                </a:solidFill>
                <a:latin typeface="Arial"/>
                <a:cs typeface="Arial"/>
              </a:rPr>
              <a:t>Yard</a:t>
            </a:r>
            <a:endParaRPr sz="227">
              <a:latin typeface="Arial"/>
              <a:cs typeface="Arial"/>
            </a:endParaRPr>
          </a:p>
        </p:txBody>
      </p:sp>
      <p:sp>
        <p:nvSpPr>
          <p:cNvPr id="124" name="object 124"/>
          <p:cNvSpPr txBox="1"/>
          <p:nvPr/>
        </p:nvSpPr>
        <p:spPr>
          <a:xfrm rot="720000">
            <a:off x="5982002" y="3980714"/>
            <a:ext cx="286930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341" spc="44" baseline="5555" dirty="0">
                <a:solidFill>
                  <a:srgbClr val="999999"/>
                </a:solidFill>
                <a:latin typeface="Arial"/>
                <a:cs typeface="Arial"/>
              </a:rPr>
              <a:t>Transfer</a:t>
            </a:r>
            <a:r>
              <a:rPr sz="341" spc="89" baseline="55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341" spc="44" baseline="5555" dirty="0">
                <a:solidFill>
                  <a:srgbClr val="999999"/>
                </a:solidFill>
                <a:latin typeface="Arial"/>
                <a:cs typeface="Arial"/>
              </a:rPr>
              <a:t>S</a:t>
            </a:r>
            <a:r>
              <a:rPr sz="227" spc="30" dirty="0">
                <a:solidFill>
                  <a:srgbClr val="999999"/>
                </a:solidFill>
                <a:latin typeface="Arial"/>
                <a:cs typeface="Arial"/>
              </a:rPr>
              <a:t>tation</a:t>
            </a:r>
            <a:endParaRPr sz="227">
              <a:latin typeface="Arial"/>
              <a:cs typeface="Arial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6630125" y="3975374"/>
            <a:ext cx="208194" cy="88820"/>
          </a:xfrm>
          <a:prstGeom prst="rect">
            <a:avLst/>
          </a:prstGeom>
        </p:spPr>
        <p:txBody>
          <a:bodyPr vert="horz" wrap="square" lIns="0" tIns="4331" rIns="0" bIns="0" rtlCol="0">
            <a:spAutoFit/>
          </a:bodyPr>
          <a:lstStyle/>
          <a:p>
            <a:pPr marL="54860" marR="2310" indent="-55148">
              <a:lnSpc>
                <a:spcPct val="104400"/>
              </a:lnSpc>
              <a:spcBef>
                <a:spcPts val="34"/>
              </a:spcBef>
            </a:pPr>
            <a:r>
              <a:rPr sz="273" i="1" spc="36" dirty="0">
                <a:solidFill>
                  <a:srgbClr val="808080"/>
                </a:solidFill>
                <a:latin typeface="Arial"/>
                <a:cs typeface="Arial"/>
              </a:rPr>
              <a:t>MetroLink </a:t>
            </a:r>
            <a:r>
              <a:rPr sz="273" i="1" spc="41" dirty="0">
                <a:solidFill>
                  <a:srgbClr val="808080"/>
                </a:solidFill>
                <a:latin typeface="Arial"/>
                <a:cs typeface="Arial"/>
              </a:rPr>
              <a:t>to</a:t>
            </a:r>
            <a:r>
              <a:rPr sz="273" i="1" spc="59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73" i="1" spc="11" dirty="0">
                <a:solidFill>
                  <a:srgbClr val="808080"/>
                </a:solidFill>
                <a:latin typeface="Arial"/>
                <a:cs typeface="Arial"/>
              </a:rPr>
              <a:t>IL</a:t>
            </a:r>
            <a:r>
              <a:rPr sz="273" i="1" spc="227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endParaRPr sz="273">
              <a:latin typeface="Arial"/>
              <a:cs typeface="Arial"/>
            </a:endParaRPr>
          </a:p>
        </p:txBody>
      </p:sp>
      <p:grpSp>
        <p:nvGrpSpPr>
          <p:cNvPr id="126" name="object 126"/>
          <p:cNvGrpSpPr/>
          <p:nvPr/>
        </p:nvGrpSpPr>
        <p:grpSpPr>
          <a:xfrm>
            <a:off x="5802064" y="3978634"/>
            <a:ext cx="993616" cy="1244547"/>
            <a:chOff x="9405663" y="8749312"/>
            <a:chExt cx="2185035" cy="2736850"/>
          </a:xfrm>
        </p:grpSpPr>
        <p:sp>
          <p:nvSpPr>
            <p:cNvPr id="127" name="object 127"/>
            <p:cNvSpPr/>
            <p:nvPr/>
          </p:nvSpPr>
          <p:spPr>
            <a:xfrm>
              <a:off x="11365994" y="9003193"/>
              <a:ext cx="114935" cy="0"/>
            </a:xfrm>
            <a:custGeom>
              <a:avLst/>
              <a:gdLst/>
              <a:ahLst/>
              <a:cxnLst/>
              <a:rect l="l" t="t" r="r" b="b"/>
              <a:pathLst>
                <a:path w="114934">
                  <a:moveTo>
                    <a:pt x="0" y="0"/>
                  </a:moveTo>
                  <a:lnTo>
                    <a:pt x="114474" y="0"/>
                  </a:lnTo>
                </a:path>
              </a:pathLst>
            </a:custGeom>
            <a:ln w="20641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128" name="object 128"/>
            <p:cNvSpPr/>
            <p:nvPr/>
          </p:nvSpPr>
          <p:spPr>
            <a:xfrm>
              <a:off x="11469325" y="8965109"/>
              <a:ext cx="66040" cy="76200"/>
            </a:xfrm>
            <a:custGeom>
              <a:avLst/>
              <a:gdLst/>
              <a:ahLst/>
              <a:cxnLst/>
              <a:rect l="l" t="t" r="r" b="b"/>
              <a:pathLst>
                <a:path w="66040" h="76200">
                  <a:moveTo>
                    <a:pt x="0" y="0"/>
                  </a:moveTo>
                  <a:lnTo>
                    <a:pt x="0" y="76165"/>
                  </a:lnTo>
                  <a:lnTo>
                    <a:pt x="65952" y="380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pic>
          <p:nvPicPr>
            <p:cNvPr id="129" name="object 1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05663" y="10130497"/>
              <a:ext cx="91152" cy="128952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99892" y="9538808"/>
              <a:ext cx="91152" cy="128952"/>
            </a:xfrm>
            <a:prstGeom prst="rect">
              <a:avLst/>
            </a:prstGeom>
          </p:spPr>
        </p:pic>
        <p:sp>
          <p:nvSpPr>
            <p:cNvPr id="131" name="object 131"/>
            <p:cNvSpPr/>
            <p:nvPr/>
          </p:nvSpPr>
          <p:spPr>
            <a:xfrm>
              <a:off x="9417134" y="8815781"/>
              <a:ext cx="165735" cy="55880"/>
            </a:xfrm>
            <a:custGeom>
              <a:avLst/>
              <a:gdLst/>
              <a:ahLst/>
              <a:cxnLst/>
              <a:rect l="l" t="t" r="r" b="b"/>
              <a:pathLst>
                <a:path w="165734" h="55879">
                  <a:moveTo>
                    <a:pt x="165705" y="0"/>
                  </a:moveTo>
                  <a:lnTo>
                    <a:pt x="0" y="55837"/>
                  </a:lnTo>
                </a:path>
              </a:pathLst>
            </a:custGeom>
            <a:ln w="3175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132" name="object 132"/>
            <p:cNvSpPr/>
            <p:nvPr/>
          </p:nvSpPr>
          <p:spPr>
            <a:xfrm>
              <a:off x="9741431" y="8750899"/>
              <a:ext cx="101600" cy="114935"/>
            </a:xfrm>
            <a:custGeom>
              <a:avLst/>
              <a:gdLst/>
              <a:ahLst/>
              <a:cxnLst/>
              <a:rect l="l" t="t" r="r" b="b"/>
              <a:pathLst>
                <a:path w="101600" h="114934">
                  <a:moveTo>
                    <a:pt x="101092" y="0"/>
                  </a:moveTo>
                  <a:lnTo>
                    <a:pt x="0" y="114760"/>
                  </a:lnTo>
                </a:path>
              </a:pathLst>
            </a:custGeom>
            <a:ln w="3175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133" name="object 133"/>
            <p:cNvSpPr/>
            <p:nvPr/>
          </p:nvSpPr>
          <p:spPr>
            <a:xfrm>
              <a:off x="10148611" y="10818546"/>
              <a:ext cx="1442085" cy="667385"/>
            </a:xfrm>
            <a:custGeom>
              <a:avLst/>
              <a:gdLst/>
              <a:ahLst/>
              <a:cxnLst/>
              <a:rect l="l" t="t" r="r" b="b"/>
              <a:pathLst>
                <a:path w="1442084" h="667384">
                  <a:moveTo>
                    <a:pt x="1441750" y="0"/>
                  </a:moveTo>
                  <a:lnTo>
                    <a:pt x="0" y="0"/>
                  </a:lnTo>
                  <a:lnTo>
                    <a:pt x="0" y="667295"/>
                  </a:lnTo>
                  <a:lnTo>
                    <a:pt x="1441750" y="667295"/>
                  </a:lnTo>
                  <a:lnTo>
                    <a:pt x="14417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</p:grpSp>
      <p:sp>
        <p:nvSpPr>
          <p:cNvPr id="134" name="object 134"/>
          <p:cNvSpPr txBox="1"/>
          <p:nvPr/>
        </p:nvSpPr>
        <p:spPr>
          <a:xfrm>
            <a:off x="4921017" y="3844642"/>
            <a:ext cx="147844" cy="80625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 marR="2310">
              <a:lnSpc>
                <a:spcPct val="111700"/>
              </a:lnSpc>
              <a:spcBef>
                <a:spcPts val="43"/>
              </a:spcBef>
            </a:pPr>
            <a:r>
              <a:rPr sz="227" spc="25" dirty="0">
                <a:solidFill>
                  <a:srgbClr val="999999"/>
                </a:solidFill>
                <a:latin typeface="Arial"/>
                <a:cs typeface="Arial"/>
              </a:rPr>
              <a:t>FOREST</a:t>
            </a:r>
            <a:r>
              <a:rPr sz="227" spc="227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20" dirty="0">
                <a:solidFill>
                  <a:srgbClr val="999999"/>
                </a:solidFill>
                <a:latin typeface="Arial"/>
                <a:cs typeface="Arial"/>
              </a:rPr>
              <a:t>PARK</a:t>
            </a:r>
            <a:r>
              <a:rPr sz="227" spc="227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endParaRPr sz="227">
              <a:latin typeface="Arial"/>
              <a:cs typeface="Arial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6584540" y="3017759"/>
            <a:ext cx="196933" cy="109882"/>
          </a:xfrm>
          <a:prstGeom prst="rect">
            <a:avLst/>
          </a:prstGeom>
        </p:spPr>
        <p:txBody>
          <a:bodyPr vert="horz" wrap="square" lIns="0" tIns="7219" rIns="0" bIns="0" rtlCol="0">
            <a:spAutoFit/>
          </a:bodyPr>
          <a:lstStyle/>
          <a:p>
            <a:pPr marR="4620" algn="ctr">
              <a:lnSpc>
                <a:spcPts val="625"/>
              </a:lnSpc>
              <a:spcBef>
                <a:spcPts val="57"/>
              </a:spcBef>
            </a:pPr>
            <a:r>
              <a:rPr sz="523" b="1" spc="20" dirty="0">
                <a:latin typeface="Arial"/>
                <a:cs typeface="Arial"/>
              </a:rPr>
              <a:t>N</a:t>
            </a:r>
            <a:endParaRPr sz="523">
              <a:latin typeface="Arial"/>
              <a:cs typeface="Arial"/>
            </a:endParaRPr>
          </a:p>
          <a:p>
            <a:pPr marR="2310" algn="ctr">
              <a:lnSpc>
                <a:spcPts val="243"/>
              </a:lnSpc>
            </a:pPr>
            <a:r>
              <a:rPr sz="205" spc="30" dirty="0">
                <a:latin typeface="Arial"/>
                <a:cs typeface="Arial"/>
              </a:rPr>
              <a:t>Not</a:t>
            </a:r>
            <a:r>
              <a:rPr sz="205" spc="45" dirty="0">
                <a:latin typeface="Arial"/>
                <a:cs typeface="Arial"/>
              </a:rPr>
              <a:t> </a:t>
            </a:r>
            <a:r>
              <a:rPr sz="205" spc="30" dirty="0">
                <a:latin typeface="Arial"/>
                <a:cs typeface="Arial"/>
              </a:rPr>
              <a:t>to</a:t>
            </a:r>
            <a:r>
              <a:rPr sz="205" spc="48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Scale</a:t>
            </a:r>
            <a:r>
              <a:rPr sz="205" spc="227" dirty="0">
                <a:latin typeface="Arial"/>
                <a:cs typeface="Arial"/>
              </a:rPr>
              <a:t> </a:t>
            </a:r>
            <a:endParaRPr sz="205">
              <a:latin typeface="Arial"/>
              <a:cs typeface="Arial"/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6643193" y="2955370"/>
            <a:ext cx="77098" cy="102094"/>
          </a:xfrm>
          <a:prstGeom prst="rect">
            <a:avLst/>
          </a:prstGeom>
        </p:spPr>
        <p:txBody>
          <a:bodyPr vert="horz" wrap="square" lIns="0" tIns="7508" rIns="0" bIns="0" rtlCol="0">
            <a:spAutoFit/>
          </a:bodyPr>
          <a:lstStyle/>
          <a:p>
            <a:pPr>
              <a:spcBef>
                <a:spcPts val="59"/>
              </a:spcBef>
            </a:pPr>
            <a:r>
              <a:rPr sz="614" spc="-23" dirty="0">
                <a:latin typeface="Wingdings 3"/>
                <a:cs typeface="Wingdings 3"/>
              </a:rPr>
              <a:t></a:t>
            </a:r>
            <a:endParaRPr sz="614">
              <a:latin typeface="Wingdings 3"/>
              <a:cs typeface="Wingdings 3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6139912" y="4919591"/>
            <a:ext cx="655769" cy="280695"/>
          </a:xfrm>
          <a:prstGeom prst="rect">
            <a:avLst/>
          </a:prstGeom>
          <a:ln w="7741">
            <a:solidFill>
              <a:srgbClr val="999999"/>
            </a:solidFill>
          </a:ln>
        </p:spPr>
        <p:txBody>
          <a:bodyPr vert="horz" wrap="square" lIns="0" tIns="12994" rIns="0" bIns="0" rtlCol="0">
            <a:spAutoFit/>
          </a:bodyPr>
          <a:lstStyle/>
          <a:p>
            <a:pPr marL="20211">
              <a:spcBef>
                <a:spcPts val="102"/>
              </a:spcBef>
            </a:pPr>
            <a:r>
              <a:rPr sz="227" spc="30" dirty="0">
                <a:latin typeface="Arial"/>
                <a:cs typeface="Arial"/>
              </a:rPr>
              <a:t>LEGEND </a:t>
            </a:r>
            <a:endParaRPr sz="227">
              <a:latin typeface="Arial"/>
              <a:cs typeface="Arial"/>
            </a:endParaRPr>
          </a:p>
          <a:p>
            <a:pPr marL="110585" marR="173529">
              <a:lnSpc>
                <a:spcPct val="139200"/>
              </a:lnSpc>
              <a:spcBef>
                <a:spcPts val="75"/>
              </a:spcBef>
            </a:pPr>
            <a:r>
              <a:rPr sz="205" dirty="0">
                <a:latin typeface="Arial"/>
                <a:cs typeface="Arial"/>
              </a:rPr>
              <a:t>MetroLink</a:t>
            </a:r>
            <a:r>
              <a:rPr sz="205" spc="36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Green</a:t>
            </a:r>
            <a:r>
              <a:rPr sz="205" spc="39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Line</a:t>
            </a:r>
            <a:r>
              <a:rPr sz="205" spc="36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Station</a:t>
            </a:r>
            <a:r>
              <a:rPr sz="205" spc="227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Future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Design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Options</a:t>
            </a:r>
            <a:r>
              <a:rPr sz="205" spc="227" dirty="0">
                <a:latin typeface="Arial"/>
                <a:cs typeface="Arial"/>
              </a:rPr>
              <a:t> </a:t>
            </a:r>
            <a:endParaRPr sz="205">
              <a:latin typeface="Arial"/>
              <a:cs typeface="Arial"/>
            </a:endParaRPr>
          </a:p>
          <a:p>
            <a:pPr marL="110585" marR="19056">
              <a:lnSpc>
                <a:spcPct val="139200"/>
              </a:lnSpc>
            </a:pPr>
            <a:r>
              <a:rPr sz="205" dirty="0">
                <a:latin typeface="Arial"/>
                <a:cs typeface="Arial"/>
              </a:rPr>
              <a:t>St.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Louis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MetroLink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Green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Line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Alignment</a:t>
            </a:r>
            <a:r>
              <a:rPr sz="205" spc="227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Future</a:t>
            </a:r>
            <a:r>
              <a:rPr sz="205" spc="52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Extension</a:t>
            </a:r>
            <a:r>
              <a:rPr sz="205" spc="52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Alternatives</a:t>
            </a:r>
            <a:endParaRPr sz="205">
              <a:latin typeface="Arial"/>
              <a:cs typeface="Arial"/>
            </a:endParaRPr>
          </a:p>
          <a:p>
            <a:pPr marL="110585">
              <a:spcBef>
                <a:spcPts val="98"/>
              </a:spcBef>
            </a:pPr>
            <a:r>
              <a:rPr sz="205" dirty="0">
                <a:latin typeface="Arial"/>
                <a:cs typeface="Arial"/>
              </a:rPr>
              <a:t>Existing</a:t>
            </a:r>
            <a:r>
              <a:rPr sz="205" spc="77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MetroLink</a:t>
            </a:r>
            <a:r>
              <a:rPr sz="205" spc="227" dirty="0">
                <a:latin typeface="Arial"/>
                <a:cs typeface="Arial"/>
              </a:rPr>
              <a:t> </a:t>
            </a:r>
            <a:endParaRPr sz="205">
              <a:latin typeface="Arial"/>
              <a:cs typeface="Arial"/>
            </a:endParaRPr>
          </a:p>
        </p:txBody>
      </p:sp>
      <p:grpSp>
        <p:nvGrpSpPr>
          <p:cNvPr id="138" name="object 138"/>
          <p:cNvGrpSpPr/>
          <p:nvPr/>
        </p:nvGrpSpPr>
        <p:grpSpPr>
          <a:xfrm>
            <a:off x="4902737" y="3063002"/>
            <a:ext cx="1429352" cy="2124103"/>
            <a:chOff x="7427977" y="6735768"/>
            <a:chExt cx="3143250" cy="4671060"/>
          </a:xfrm>
        </p:grpSpPr>
        <p:sp>
          <p:nvSpPr>
            <p:cNvPr id="139" name="object 139"/>
            <p:cNvSpPr/>
            <p:nvPr/>
          </p:nvSpPr>
          <p:spPr>
            <a:xfrm>
              <a:off x="10215579" y="11298783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0" y="0"/>
                  </a:moveTo>
                  <a:lnTo>
                    <a:pt x="117329" y="0"/>
                  </a:lnTo>
                </a:path>
              </a:pathLst>
            </a:custGeom>
            <a:ln w="36124">
              <a:solidFill>
                <a:srgbClr val="FBB817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140" name="object 140"/>
            <p:cNvSpPr/>
            <p:nvPr/>
          </p:nvSpPr>
          <p:spPr>
            <a:xfrm>
              <a:off x="10215579" y="11202191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0" y="0"/>
                  </a:moveTo>
                  <a:lnTo>
                    <a:pt x="117329" y="0"/>
                  </a:lnTo>
                </a:path>
              </a:pathLst>
            </a:custGeom>
            <a:ln w="33541">
              <a:solidFill>
                <a:srgbClr val="205C40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141" name="object 141"/>
            <p:cNvSpPr/>
            <p:nvPr/>
          </p:nvSpPr>
          <p:spPr>
            <a:xfrm>
              <a:off x="10250505" y="10984795"/>
              <a:ext cx="47625" cy="47625"/>
            </a:xfrm>
            <a:custGeom>
              <a:avLst/>
              <a:gdLst/>
              <a:ahLst/>
              <a:cxnLst/>
              <a:rect l="l" t="t" r="r" b="b"/>
              <a:pathLst>
                <a:path w="47625" h="47625">
                  <a:moveTo>
                    <a:pt x="23734" y="0"/>
                  </a:moveTo>
                  <a:lnTo>
                    <a:pt x="14497" y="1864"/>
                  </a:lnTo>
                  <a:lnTo>
                    <a:pt x="6953" y="6950"/>
                  </a:lnTo>
                  <a:lnTo>
                    <a:pt x="1865" y="14494"/>
                  </a:lnTo>
                  <a:lnTo>
                    <a:pt x="0" y="23734"/>
                  </a:lnTo>
                  <a:lnTo>
                    <a:pt x="1865" y="32974"/>
                  </a:lnTo>
                  <a:lnTo>
                    <a:pt x="6953" y="40520"/>
                  </a:lnTo>
                  <a:lnTo>
                    <a:pt x="14497" y="45608"/>
                  </a:lnTo>
                  <a:lnTo>
                    <a:pt x="23734" y="47474"/>
                  </a:lnTo>
                  <a:lnTo>
                    <a:pt x="32977" y="45608"/>
                  </a:lnTo>
                  <a:lnTo>
                    <a:pt x="40523" y="40520"/>
                  </a:lnTo>
                  <a:lnTo>
                    <a:pt x="45609" y="32974"/>
                  </a:lnTo>
                  <a:lnTo>
                    <a:pt x="47474" y="23734"/>
                  </a:lnTo>
                  <a:lnTo>
                    <a:pt x="45609" y="14494"/>
                  </a:lnTo>
                  <a:lnTo>
                    <a:pt x="40523" y="6950"/>
                  </a:lnTo>
                  <a:lnTo>
                    <a:pt x="32977" y="1864"/>
                  </a:lnTo>
                  <a:lnTo>
                    <a:pt x="237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142" name="object 142"/>
            <p:cNvSpPr/>
            <p:nvPr/>
          </p:nvSpPr>
          <p:spPr>
            <a:xfrm>
              <a:off x="10250505" y="10984795"/>
              <a:ext cx="47625" cy="47625"/>
            </a:xfrm>
            <a:custGeom>
              <a:avLst/>
              <a:gdLst/>
              <a:ahLst/>
              <a:cxnLst/>
              <a:rect l="l" t="t" r="r" b="b"/>
              <a:pathLst>
                <a:path w="47625" h="47625">
                  <a:moveTo>
                    <a:pt x="47474" y="23734"/>
                  </a:moveTo>
                  <a:lnTo>
                    <a:pt x="45609" y="32974"/>
                  </a:lnTo>
                  <a:lnTo>
                    <a:pt x="40523" y="40520"/>
                  </a:lnTo>
                  <a:lnTo>
                    <a:pt x="32977" y="45608"/>
                  </a:lnTo>
                  <a:lnTo>
                    <a:pt x="23734" y="47474"/>
                  </a:lnTo>
                  <a:lnTo>
                    <a:pt x="14497" y="45608"/>
                  </a:lnTo>
                  <a:lnTo>
                    <a:pt x="6953" y="40520"/>
                  </a:lnTo>
                  <a:lnTo>
                    <a:pt x="1865" y="32974"/>
                  </a:lnTo>
                  <a:lnTo>
                    <a:pt x="0" y="23734"/>
                  </a:lnTo>
                  <a:lnTo>
                    <a:pt x="1865" y="14494"/>
                  </a:lnTo>
                  <a:lnTo>
                    <a:pt x="6953" y="6950"/>
                  </a:lnTo>
                  <a:lnTo>
                    <a:pt x="14497" y="1864"/>
                  </a:lnTo>
                  <a:lnTo>
                    <a:pt x="23734" y="0"/>
                  </a:lnTo>
                  <a:lnTo>
                    <a:pt x="32977" y="1864"/>
                  </a:lnTo>
                  <a:lnTo>
                    <a:pt x="40523" y="6950"/>
                  </a:lnTo>
                  <a:lnTo>
                    <a:pt x="45609" y="14494"/>
                  </a:lnTo>
                  <a:lnTo>
                    <a:pt x="47474" y="23734"/>
                  </a:lnTo>
                  <a:close/>
                </a:path>
              </a:pathLst>
            </a:custGeom>
            <a:ln w="14575">
              <a:solidFill>
                <a:srgbClr val="A4D65E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143" name="object 143"/>
            <p:cNvSpPr/>
            <p:nvPr/>
          </p:nvSpPr>
          <p:spPr>
            <a:xfrm>
              <a:off x="10199592" y="11394799"/>
              <a:ext cx="138430" cy="12065"/>
            </a:xfrm>
            <a:custGeom>
              <a:avLst/>
              <a:gdLst/>
              <a:ahLst/>
              <a:cxnLst/>
              <a:rect l="l" t="t" r="r" b="b"/>
              <a:pathLst>
                <a:path w="138429" h="12065">
                  <a:moveTo>
                    <a:pt x="0" y="11538"/>
                  </a:moveTo>
                  <a:lnTo>
                    <a:pt x="138048" y="11538"/>
                  </a:lnTo>
                  <a:lnTo>
                    <a:pt x="138048" y="0"/>
                  </a:lnTo>
                  <a:lnTo>
                    <a:pt x="0" y="0"/>
                  </a:lnTo>
                  <a:lnTo>
                    <a:pt x="0" y="11538"/>
                  </a:lnTo>
                  <a:close/>
                </a:path>
              </a:pathLst>
            </a:custGeom>
            <a:solidFill>
              <a:srgbClr val="0071BC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144" name="object 144"/>
            <p:cNvSpPr/>
            <p:nvPr/>
          </p:nvSpPr>
          <p:spPr>
            <a:xfrm>
              <a:off x="10199592" y="11384426"/>
              <a:ext cx="138430" cy="12065"/>
            </a:xfrm>
            <a:custGeom>
              <a:avLst/>
              <a:gdLst/>
              <a:ahLst/>
              <a:cxnLst/>
              <a:rect l="l" t="t" r="r" b="b"/>
              <a:pathLst>
                <a:path w="138429" h="12065">
                  <a:moveTo>
                    <a:pt x="0" y="11510"/>
                  </a:moveTo>
                  <a:lnTo>
                    <a:pt x="138048" y="11510"/>
                  </a:lnTo>
                  <a:lnTo>
                    <a:pt x="138048" y="0"/>
                  </a:lnTo>
                  <a:lnTo>
                    <a:pt x="0" y="0"/>
                  </a:lnTo>
                  <a:lnTo>
                    <a:pt x="0" y="11510"/>
                  </a:lnTo>
                  <a:close/>
                </a:path>
              </a:pathLst>
            </a:custGeom>
            <a:solidFill>
              <a:srgbClr val="C1272D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pic>
          <p:nvPicPr>
            <p:cNvPr id="145" name="object 14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242206" y="11062375"/>
              <a:ext cx="64074" cy="90649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427977" y="6735768"/>
              <a:ext cx="1044526" cy="432382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765159" y="7862887"/>
              <a:ext cx="195644" cy="195672"/>
            </a:xfrm>
            <a:prstGeom prst="rect">
              <a:avLst/>
            </a:prstGeom>
          </p:spPr>
        </p:pic>
        <p:sp>
          <p:nvSpPr>
            <p:cNvPr id="148" name="object 148"/>
            <p:cNvSpPr/>
            <p:nvPr/>
          </p:nvSpPr>
          <p:spPr>
            <a:xfrm>
              <a:off x="10198206" y="7616396"/>
              <a:ext cx="306705" cy="16510"/>
            </a:xfrm>
            <a:custGeom>
              <a:avLst/>
              <a:gdLst/>
              <a:ahLst/>
              <a:cxnLst/>
              <a:rect l="l" t="t" r="r" b="b"/>
              <a:pathLst>
                <a:path w="306704" h="16509">
                  <a:moveTo>
                    <a:pt x="0" y="0"/>
                  </a:moveTo>
                  <a:lnTo>
                    <a:pt x="306685" y="16062"/>
                  </a:lnTo>
                </a:path>
              </a:pathLst>
            </a:custGeom>
            <a:ln w="132631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149" name="object 149"/>
            <p:cNvSpPr/>
            <p:nvPr/>
          </p:nvSpPr>
          <p:spPr>
            <a:xfrm>
              <a:off x="10005721" y="7508907"/>
              <a:ext cx="318770" cy="227965"/>
            </a:xfrm>
            <a:custGeom>
              <a:avLst/>
              <a:gdLst/>
              <a:ahLst/>
              <a:cxnLst/>
              <a:rect l="l" t="t" r="r" b="b"/>
              <a:pathLst>
                <a:path w="318770" h="227965">
                  <a:moveTo>
                    <a:pt x="318601" y="0"/>
                  </a:moveTo>
                  <a:lnTo>
                    <a:pt x="0" y="97372"/>
                  </a:lnTo>
                  <a:lnTo>
                    <a:pt x="306685" y="227546"/>
                  </a:lnTo>
                  <a:lnTo>
                    <a:pt x="318601" y="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</p:grpSp>
      <p:grpSp>
        <p:nvGrpSpPr>
          <p:cNvPr id="150" name="object 150"/>
          <p:cNvGrpSpPr/>
          <p:nvPr/>
        </p:nvGrpSpPr>
        <p:grpSpPr>
          <a:xfrm>
            <a:off x="7514209" y="995217"/>
            <a:ext cx="2161353" cy="4375837"/>
            <a:chOff x="13170796" y="2188555"/>
            <a:chExt cx="4752975" cy="9622790"/>
          </a:xfrm>
        </p:grpSpPr>
        <p:sp>
          <p:nvSpPr>
            <p:cNvPr id="151" name="object 151"/>
            <p:cNvSpPr/>
            <p:nvPr/>
          </p:nvSpPr>
          <p:spPr>
            <a:xfrm>
              <a:off x="13170796" y="2188555"/>
              <a:ext cx="4752975" cy="9622790"/>
            </a:xfrm>
            <a:custGeom>
              <a:avLst/>
              <a:gdLst/>
              <a:ahLst/>
              <a:cxnLst/>
              <a:rect l="l" t="t" r="r" b="b"/>
              <a:pathLst>
                <a:path w="4752975" h="9622790">
                  <a:moveTo>
                    <a:pt x="4752427" y="0"/>
                  </a:moveTo>
                  <a:lnTo>
                    <a:pt x="0" y="0"/>
                  </a:lnTo>
                  <a:lnTo>
                    <a:pt x="0" y="9622603"/>
                  </a:lnTo>
                  <a:lnTo>
                    <a:pt x="4752427" y="9622603"/>
                  </a:lnTo>
                  <a:lnTo>
                    <a:pt x="4752427" y="0"/>
                  </a:lnTo>
                  <a:close/>
                </a:path>
              </a:pathLst>
            </a:custGeom>
            <a:solidFill>
              <a:srgbClr val="A3CF62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pic>
          <p:nvPicPr>
            <p:cNvPr id="152" name="object 15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3341750" y="2344292"/>
              <a:ext cx="4406888" cy="3819464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3336584" y="6276538"/>
              <a:ext cx="4417212" cy="5352531"/>
            </a:xfrm>
            <a:prstGeom prst="rect">
              <a:avLst/>
            </a:prstGeom>
          </p:spPr>
        </p:pic>
      </p:grpSp>
      <p:sp>
        <p:nvSpPr>
          <p:cNvPr id="154" name="object 154"/>
          <p:cNvSpPr txBox="1"/>
          <p:nvPr/>
        </p:nvSpPr>
        <p:spPr>
          <a:xfrm>
            <a:off x="8839792" y="3748137"/>
            <a:ext cx="391844" cy="145684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 marR="189409">
              <a:lnSpc>
                <a:spcPct val="102600"/>
              </a:lnSpc>
              <a:spcBef>
                <a:spcPts val="50"/>
              </a:spcBef>
            </a:pPr>
            <a:r>
              <a:rPr sz="296" i="1" spc="45" dirty="0">
                <a:solidFill>
                  <a:srgbClr val="231F20"/>
                </a:solidFill>
                <a:latin typeface="Arial"/>
                <a:cs typeface="Arial"/>
              </a:rPr>
              <a:t>CityPark </a:t>
            </a:r>
            <a:r>
              <a:rPr sz="296" i="1" spc="52" dirty="0">
                <a:solidFill>
                  <a:srgbClr val="231F20"/>
                </a:solidFill>
                <a:latin typeface="Arial"/>
                <a:cs typeface="Arial"/>
              </a:rPr>
              <a:t>home</a:t>
            </a:r>
            <a:r>
              <a:rPr sz="296" i="1" spc="7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96" i="1" spc="36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endParaRPr sz="296">
              <a:latin typeface="Arial"/>
              <a:cs typeface="Arial"/>
            </a:endParaRPr>
          </a:p>
          <a:p>
            <a:pPr>
              <a:spcBef>
                <a:spcPts val="9"/>
              </a:spcBef>
            </a:pPr>
            <a:r>
              <a:rPr sz="296" i="1" spc="36" dirty="0">
                <a:solidFill>
                  <a:srgbClr val="231F20"/>
                </a:solidFill>
                <a:latin typeface="Arial"/>
                <a:cs typeface="Arial"/>
              </a:rPr>
              <a:t>St.</a:t>
            </a:r>
            <a:r>
              <a:rPr sz="296" i="1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96" i="1" spc="43" dirty="0">
                <a:solidFill>
                  <a:srgbClr val="231F20"/>
                </a:solidFill>
                <a:latin typeface="Arial"/>
                <a:cs typeface="Arial"/>
              </a:rPr>
              <a:t>Louis</a:t>
            </a:r>
            <a:r>
              <a:rPr sz="296" i="1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96" i="1" spc="48" dirty="0">
                <a:solidFill>
                  <a:srgbClr val="231F20"/>
                </a:solidFill>
                <a:latin typeface="Arial"/>
                <a:cs typeface="Arial"/>
              </a:rPr>
              <a:t>City</a:t>
            </a:r>
            <a:r>
              <a:rPr sz="296" i="1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96" i="1" spc="-11" dirty="0">
                <a:solidFill>
                  <a:srgbClr val="231F20"/>
                </a:solidFill>
                <a:latin typeface="Arial"/>
                <a:cs typeface="Arial"/>
              </a:rPr>
              <a:t>SC</a:t>
            </a:r>
            <a:endParaRPr sz="296">
              <a:latin typeface="Arial"/>
              <a:cs typeface="Arial"/>
            </a:endParaRPr>
          </a:p>
        </p:txBody>
      </p:sp>
      <p:sp>
        <p:nvSpPr>
          <p:cNvPr id="155" name="object 155"/>
          <p:cNvSpPr txBox="1"/>
          <p:nvPr/>
        </p:nvSpPr>
        <p:spPr>
          <a:xfrm>
            <a:off x="8120818" y="4878994"/>
            <a:ext cx="372498" cy="62456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>
              <a:spcBef>
                <a:spcPts val="50"/>
              </a:spcBef>
            </a:pPr>
            <a:r>
              <a:rPr sz="364" spc="57" dirty="0">
                <a:solidFill>
                  <a:srgbClr val="231F20"/>
                </a:solidFill>
                <a:latin typeface="Arial"/>
                <a:cs typeface="Arial"/>
              </a:rPr>
              <a:t>Chippewa</a:t>
            </a:r>
            <a:r>
              <a:rPr sz="364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23" dirty="0">
                <a:solidFill>
                  <a:srgbClr val="231F2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</p:txBody>
      </p:sp>
      <p:sp>
        <p:nvSpPr>
          <p:cNvPr id="156" name="object 156"/>
          <p:cNvSpPr txBox="1"/>
          <p:nvPr/>
        </p:nvSpPr>
        <p:spPr>
          <a:xfrm>
            <a:off x="8147804" y="4443469"/>
            <a:ext cx="418121" cy="347374"/>
          </a:xfrm>
          <a:prstGeom prst="rect">
            <a:avLst/>
          </a:prstGeom>
        </p:spPr>
        <p:txBody>
          <a:bodyPr vert="horz" wrap="square" lIns="0" tIns="12417" rIns="0" bIns="0" rtlCol="0">
            <a:spAutoFit/>
          </a:bodyPr>
          <a:lstStyle/>
          <a:p>
            <a:pPr marL="130219" marR="2310" indent="-94704">
              <a:lnSpc>
                <a:spcPts val="395"/>
              </a:lnSpc>
              <a:spcBef>
                <a:spcPts val="98"/>
              </a:spcBef>
            </a:pPr>
            <a:r>
              <a:rPr sz="364" spc="48" dirty="0">
                <a:solidFill>
                  <a:srgbClr val="231F20"/>
                </a:solidFill>
                <a:latin typeface="Arial"/>
                <a:cs typeface="Arial"/>
              </a:rPr>
              <a:t>Gravois</a:t>
            </a:r>
            <a:r>
              <a:rPr sz="364" spc="9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2" dirty="0">
                <a:solidFill>
                  <a:srgbClr val="231F20"/>
                </a:solidFill>
                <a:latin typeface="Arial"/>
                <a:cs typeface="Arial"/>
              </a:rPr>
              <a:t>Ave./ Sidney</a:t>
            </a:r>
            <a:r>
              <a:rPr sz="364" spc="8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23" dirty="0">
                <a:solidFill>
                  <a:srgbClr val="231F2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  <a:p>
            <a:pPr marR="37535" algn="ctr">
              <a:spcBef>
                <a:spcPts val="375"/>
              </a:spcBef>
            </a:pPr>
            <a:r>
              <a:rPr sz="364" i="1" spc="48" dirty="0">
                <a:solidFill>
                  <a:srgbClr val="808080"/>
                </a:solidFill>
                <a:latin typeface="Arial"/>
                <a:cs typeface="Arial"/>
              </a:rPr>
              <a:t>Arsenal</a:t>
            </a:r>
            <a:r>
              <a:rPr sz="364" i="1" spc="91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364" i="1" spc="20" dirty="0">
                <a:solidFill>
                  <a:srgbClr val="80808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  <a:p>
            <a:pPr>
              <a:spcBef>
                <a:spcPts val="109"/>
              </a:spcBef>
            </a:pPr>
            <a:endParaRPr sz="364">
              <a:latin typeface="Arial"/>
              <a:cs typeface="Arial"/>
            </a:endParaRPr>
          </a:p>
          <a:p>
            <a:pPr marR="58036" algn="ctr">
              <a:spcBef>
                <a:spcPts val="2"/>
              </a:spcBef>
            </a:pPr>
            <a:r>
              <a:rPr sz="364" spc="52" dirty="0">
                <a:solidFill>
                  <a:srgbClr val="231F20"/>
                </a:solidFill>
                <a:latin typeface="Arial"/>
                <a:cs typeface="Arial"/>
              </a:rPr>
              <a:t>Cherokee</a:t>
            </a:r>
            <a:r>
              <a:rPr sz="364" spc="98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23" dirty="0">
                <a:solidFill>
                  <a:srgbClr val="231F2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</p:txBody>
      </p:sp>
      <p:sp>
        <p:nvSpPr>
          <p:cNvPr id="157" name="object 157"/>
          <p:cNvSpPr txBox="1"/>
          <p:nvPr/>
        </p:nvSpPr>
        <p:spPr>
          <a:xfrm>
            <a:off x="8232374" y="3251642"/>
            <a:ext cx="455371" cy="115130"/>
          </a:xfrm>
          <a:prstGeom prst="rect">
            <a:avLst/>
          </a:prstGeom>
        </p:spPr>
        <p:txBody>
          <a:bodyPr vert="horz" wrap="square" lIns="0" tIns="12417" rIns="0" bIns="0" rtlCol="0">
            <a:spAutoFit/>
          </a:bodyPr>
          <a:lstStyle/>
          <a:p>
            <a:pPr marR="2310" indent="92973">
              <a:lnSpc>
                <a:spcPts val="395"/>
              </a:lnSpc>
              <a:spcBef>
                <a:spcPts val="98"/>
              </a:spcBef>
            </a:pPr>
            <a:r>
              <a:rPr sz="364" spc="50" dirty="0">
                <a:solidFill>
                  <a:srgbClr val="231F20"/>
                </a:solidFill>
                <a:latin typeface="Arial"/>
                <a:cs typeface="Arial"/>
              </a:rPr>
              <a:t>Grand</a:t>
            </a:r>
            <a:r>
              <a:rPr sz="364" spc="8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9" dirty="0">
                <a:solidFill>
                  <a:srgbClr val="231F20"/>
                </a:solidFill>
                <a:latin typeface="Arial"/>
                <a:cs typeface="Arial"/>
              </a:rPr>
              <a:t>Blvd./ </a:t>
            </a:r>
            <a:r>
              <a:rPr sz="364" spc="57" dirty="0">
                <a:solidFill>
                  <a:srgbClr val="231F20"/>
                </a:solidFill>
                <a:latin typeface="Arial"/>
                <a:cs typeface="Arial"/>
              </a:rPr>
              <a:t>Fairground</a:t>
            </a:r>
            <a:r>
              <a:rPr sz="364" spc="10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34" dirty="0">
                <a:solidFill>
                  <a:srgbClr val="231F20"/>
                </a:solidFill>
                <a:latin typeface="Arial"/>
                <a:cs typeface="Arial"/>
              </a:rPr>
              <a:t>Park </a:t>
            </a:r>
            <a:endParaRPr sz="364">
              <a:latin typeface="Arial"/>
              <a:cs typeface="Arial"/>
            </a:endParaRPr>
          </a:p>
        </p:txBody>
      </p:sp>
      <p:sp>
        <p:nvSpPr>
          <p:cNvPr id="158" name="object 158"/>
          <p:cNvSpPr txBox="1"/>
          <p:nvPr/>
        </p:nvSpPr>
        <p:spPr>
          <a:xfrm>
            <a:off x="8874586" y="3270696"/>
            <a:ext cx="351996" cy="109007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>
              <a:lnSpc>
                <a:spcPts val="434"/>
              </a:lnSpc>
              <a:spcBef>
                <a:spcPts val="50"/>
              </a:spcBef>
            </a:pPr>
            <a:r>
              <a:rPr sz="364" i="1" spc="43" dirty="0">
                <a:solidFill>
                  <a:srgbClr val="808080"/>
                </a:solidFill>
                <a:latin typeface="Arial"/>
                <a:cs typeface="Arial"/>
              </a:rPr>
              <a:t>Palm</a:t>
            </a:r>
            <a:r>
              <a:rPr sz="364" i="1" spc="84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364" i="1" spc="45" dirty="0">
                <a:solidFill>
                  <a:srgbClr val="808080"/>
                </a:solidFill>
                <a:latin typeface="Arial"/>
                <a:cs typeface="Arial"/>
              </a:rPr>
              <a:t>St./ </a:t>
            </a:r>
            <a:endParaRPr sz="364">
              <a:latin typeface="Arial"/>
              <a:cs typeface="Arial"/>
            </a:endParaRPr>
          </a:p>
          <a:p>
            <a:pPr>
              <a:lnSpc>
                <a:spcPts val="434"/>
              </a:lnSpc>
            </a:pPr>
            <a:r>
              <a:rPr sz="364" i="1" spc="48" dirty="0">
                <a:solidFill>
                  <a:srgbClr val="808080"/>
                </a:solidFill>
                <a:latin typeface="Arial"/>
                <a:cs typeface="Arial"/>
              </a:rPr>
              <a:t>Salisbury</a:t>
            </a:r>
            <a:r>
              <a:rPr sz="364" i="1" spc="95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364" i="1" spc="20" dirty="0">
                <a:solidFill>
                  <a:srgbClr val="80808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</p:txBody>
      </p:sp>
      <p:sp>
        <p:nvSpPr>
          <p:cNvPr id="159" name="object 159"/>
          <p:cNvSpPr txBox="1"/>
          <p:nvPr/>
        </p:nvSpPr>
        <p:spPr>
          <a:xfrm>
            <a:off x="8238850" y="4046334"/>
            <a:ext cx="419854" cy="360198"/>
          </a:xfrm>
          <a:prstGeom prst="rect">
            <a:avLst/>
          </a:prstGeom>
        </p:spPr>
        <p:txBody>
          <a:bodyPr vert="horz" wrap="square" lIns="0" tIns="12417" rIns="0" bIns="0" rtlCol="0">
            <a:spAutoFit/>
          </a:bodyPr>
          <a:lstStyle/>
          <a:p>
            <a:pPr marL="100768" marR="2310" indent="-3754">
              <a:lnSpc>
                <a:spcPts val="395"/>
              </a:lnSpc>
              <a:spcBef>
                <a:spcPts val="98"/>
              </a:spcBef>
            </a:pPr>
            <a:r>
              <a:rPr sz="364" spc="57" dirty="0">
                <a:solidFill>
                  <a:srgbClr val="231F20"/>
                </a:solidFill>
                <a:latin typeface="Arial"/>
                <a:cs typeface="Arial"/>
              </a:rPr>
              <a:t>Scott</a:t>
            </a:r>
            <a:r>
              <a:rPr sz="364" spc="8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2" dirty="0">
                <a:solidFill>
                  <a:srgbClr val="231F20"/>
                </a:solidFill>
                <a:latin typeface="Arial"/>
                <a:cs typeface="Arial"/>
              </a:rPr>
              <a:t>Ave./ </a:t>
            </a:r>
            <a:r>
              <a:rPr sz="364" spc="57" dirty="0">
                <a:solidFill>
                  <a:srgbClr val="231F20"/>
                </a:solidFill>
                <a:latin typeface="Arial"/>
                <a:cs typeface="Arial"/>
              </a:rPr>
              <a:t>Ewing</a:t>
            </a:r>
            <a:r>
              <a:rPr sz="364" spc="9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34" dirty="0">
                <a:solidFill>
                  <a:srgbClr val="231F20"/>
                </a:solidFill>
                <a:latin typeface="Arial"/>
                <a:cs typeface="Arial"/>
              </a:rPr>
              <a:t>Yard</a:t>
            </a:r>
            <a:endParaRPr sz="364">
              <a:latin typeface="Arial"/>
              <a:cs typeface="Arial"/>
            </a:endParaRPr>
          </a:p>
          <a:p>
            <a:pPr marL="112606">
              <a:spcBef>
                <a:spcPts val="161"/>
              </a:spcBef>
            </a:pPr>
            <a:r>
              <a:rPr sz="364" spc="43" dirty="0">
                <a:solidFill>
                  <a:srgbClr val="231F20"/>
                </a:solidFill>
                <a:latin typeface="Arial"/>
                <a:cs typeface="Arial"/>
              </a:rPr>
              <a:t>Park</a:t>
            </a:r>
            <a:r>
              <a:rPr sz="364" spc="9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32" dirty="0">
                <a:solidFill>
                  <a:srgbClr val="231F20"/>
                </a:solidFill>
                <a:latin typeface="Arial"/>
                <a:cs typeface="Arial"/>
              </a:rPr>
              <a:t>Ave.</a:t>
            </a:r>
            <a:endParaRPr sz="364">
              <a:latin typeface="Arial"/>
              <a:cs typeface="Arial"/>
            </a:endParaRPr>
          </a:p>
          <a:p>
            <a:pPr>
              <a:spcBef>
                <a:spcPts val="382"/>
              </a:spcBef>
            </a:pPr>
            <a:endParaRPr sz="364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364" i="1" spc="41" dirty="0">
                <a:solidFill>
                  <a:srgbClr val="808080"/>
                </a:solidFill>
                <a:latin typeface="Arial"/>
                <a:cs typeface="Arial"/>
              </a:rPr>
              <a:t>Russell</a:t>
            </a:r>
            <a:r>
              <a:rPr sz="364" i="1" spc="82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364" i="1" spc="41" dirty="0">
                <a:solidFill>
                  <a:srgbClr val="808080"/>
                </a:solidFill>
                <a:latin typeface="Arial"/>
                <a:cs typeface="Arial"/>
              </a:rPr>
              <a:t>Blvd. </a:t>
            </a:r>
            <a:endParaRPr sz="364">
              <a:latin typeface="Arial"/>
              <a:cs typeface="Arial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8406068" y="3885547"/>
            <a:ext cx="290202" cy="62456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>
              <a:spcBef>
                <a:spcPts val="50"/>
              </a:spcBef>
            </a:pPr>
            <a:r>
              <a:rPr sz="364" spc="55" dirty="0">
                <a:solidFill>
                  <a:srgbClr val="231F20"/>
                </a:solidFill>
                <a:latin typeface="Arial"/>
                <a:cs typeface="Arial"/>
              </a:rPr>
              <a:t>Market</a:t>
            </a:r>
            <a:r>
              <a:rPr sz="364" spc="9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23" dirty="0">
                <a:solidFill>
                  <a:srgbClr val="231F20"/>
                </a:solidFill>
                <a:latin typeface="Arial"/>
                <a:cs typeface="Arial"/>
              </a:rPr>
              <a:t>St. </a:t>
            </a:r>
            <a:endParaRPr sz="364">
              <a:latin typeface="Arial"/>
              <a:cs typeface="Arial"/>
            </a:endParaRPr>
          </a:p>
        </p:txBody>
      </p:sp>
      <p:sp>
        <p:nvSpPr>
          <p:cNvPr id="161" name="object 161"/>
          <p:cNvSpPr txBox="1"/>
          <p:nvPr/>
        </p:nvSpPr>
        <p:spPr>
          <a:xfrm>
            <a:off x="8390674" y="3414073"/>
            <a:ext cx="383181" cy="62456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>
              <a:spcBef>
                <a:spcPts val="50"/>
              </a:spcBef>
            </a:pPr>
            <a:r>
              <a:rPr sz="364" spc="34" dirty="0">
                <a:solidFill>
                  <a:srgbClr val="231F20"/>
                </a:solidFill>
                <a:latin typeface="Arial"/>
                <a:cs typeface="Arial"/>
              </a:rPr>
              <a:t>St.</a:t>
            </a:r>
            <a:r>
              <a:rPr sz="364" spc="8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0" dirty="0">
                <a:solidFill>
                  <a:srgbClr val="231F20"/>
                </a:solidFill>
                <a:latin typeface="Arial"/>
                <a:cs typeface="Arial"/>
              </a:rPr>
              <a:t>Louis</a:t>
            </a:r>
            <a:r>
              <a:rPr sz="364" spc="8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32" dirty="0">
                <a:solidFill>
                  <a:srgbClr val="231F20"/>
                </a:solidFill>
                <a:latin typeface="Arial"/>
                <a:cs typeface="Arial"/>
              </a:rPr>
              <a:t>Ave.</a:t>
            </a:r>
            <a:endParaRPr sz="364">
              <a:latin typeface="Arial"/>
              <a:cs typeface="Arial"/>
            </a:endParaRPr>
          </a:p>
        </p:txBody>
      </p:sp>
      <p:sp>
        <p:nvSpPr>
          <p:cNvPr id="162" name="object 162"/>
          <p:cNvSpPr txBox="1"/>
          <p:nvPr/>
        </p:nvSpPr>
        <p:spPr>
          <a:xfrm>
            <a:off x="8844602" y="3527628"/>
            <a:ext cx="116947" cy="56505"/>
          </a:xfrm>
          <a:prstGeom prst="rect">
            <a:avLst/>
          </a:prstGeom>
        </p:spPr>
        <p:txBody>
          <a:bodyPr vert="horz" wrap="square" lIns="0" tIns="7508" rIns="0" bIns="0" rtlCol="0">
            <a:spAutoFit/>
          </a:bodyPr>
          <a:lstStyle/>
          <a:p>
            <a:pPr>
              <a:spcBef>
                <a:spcPts val="59"/>
              </a:spcBef>
            </a:pPr>
            <a:r>
              <a:rPr sz="318" i="1" spc="36" dirty="0">
                <a:solidFill>
                  <a:srgbClr val="231F20"/>
                </a:solidFill>
                <a:latin typeface="Arial"/>
                <a:cs typeface="Arial"/>
              </a:rPr>
              <a:t>NGA </a:t>
            </a:r>
            <a:endParaRPr sz="318">
              <a:latin typeface="Arial"/>
              <a:cs typeface="Arial"/>
            </a:endParaRPr>
          </a:p>
        </p:txBody>
      </p:sp>
      <p:sp>
        <p:nvSpPr>
          <p:cNvPr id="163" name="object 163"/>
          <p:cNvSpPr txBox="1"/>
          <p:nvPr/>
        </p:nvSpPr>
        <p:spPr>
          <a:xfrm>
            <a:off x="8314364" y="3586195"/>
            <a:ext cx="431404" cy="256227"/>
          </a:xfrm>
          <a:prstGeom prst="rect">
            <a:avLst/>
          </a:prstGeom>
        </p:spPr>
        <p:txBody>
          <a:bodyPr vert="horz" wrap="square" lIns="0" tIns="6353" rIns="0" bIns="0" rtlCol="0">
            <a:spAutoFit/>
          </a:bodyPr>
          <a:lstStyle/>
          <a:p>
            <a:pPr marR="6640" algn="r">
              <a:spcBef>
                <a:spcPts val="50"/>
              </a:spcBef>
            </a:pPr>
            <a:r>
              <a:rPr sz="364" spc="32" dirty="0">
                <a:solidFill>
                  <a:srgbClr val="231F20"/>
                </a:solidFill>
                <a:latin typeface="Arial"/>
                <a:cs typeface="Arial"/>
              </a:rPr>
              <a:t>Cass</a:t>
            </a:r>
            <a:r>
              <a:rPr sz="364" spc="8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32" dirty="0">
                <a:solidFill>
                  <a:srgbClr val="231F20"/>
                </a:solidFill>
                <a:latin typeface="Arial"/>
                <a:cs typeface="Arial"/>
              </a:rPr>
              <a:t>Ave.</a:t>
            </a:r>
            <a:endParaRPr sz="364">
              <a:latin typeface="Arial"/>
              <a:cs typeface="Arial"/>
            </a:endParaRPr>
          </a:p>
          <a:p>
            <a:pPr>
              <a:spcBef>
                <a:spcPts val="161"/>
              </a:spcBef>
            </a:pPr>
            <a:endParaRPr sz="364">
              <a:latin typeface="Arial"/>
              <a:cs typeface="Arial"/>
            </a:endParaRPr>
          </a:p>
          <a:p>
            <a:pPr marR="2310" indent="150142" algn="r">
              <a:spcBef>
                <a:spcPts val="2"/>
              </a:spcBef>
            </a:pPr>
            <a:r>
              <a:rPr sz="364" spc="30" dirty="0">
                <a:solidFill>
                  <a:srgbClr val="231F20"/>
                </a:solidFill>
                <a:latin typeface="Arial"/>
                <a:cs typeface="Arial"/>
              </a:rPr>
              <a:t>Dr.</a:t>
            </a:r>
            <a:r>
              <a:rPr sz="364" spc="8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2" dirty="0">
                <a:solidFill>
                  <a:srgbClr val="231F20"/>
                </a:solidFill>
                <a:latin typeface="Arial"/>
                <a:cs typeface="Arial"/>
              </a:rPr>
              <a:t>Martin </a:t>
            </a:r>
            <a:r>
              <a:rPr sz="364" spc="57" dirty="0">
                <a:solidFill>
                  <a:srgbClr val="231F20"/>
                </a:solidFill>
                <a:latin typeface="Arial"/>
                <a:cs typeface="Arial"/>
              </a:rPr>
              <a:t>Luther</a:t>
            </a:r>
            <a:r>
              <a:rPr sz="364" spc="9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55" dirty="0">
                <a:solidFill>
                  <a:srgbClr val="231F20"/>
                </a:solidFill>
                <a:latin typeface="Arial"/>
                <a:cs typeface="Arial"/>
              </a:rPr>
              <a:t>King</a:t>
            </a:r>
            <a:r>
              <a:rPr sz="364" spc="9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64" spc="18" dirty="0">
                <a:solidFill>
                  <a:srgbClr val="231F20"/>
                </a:solidFill>
                <a:latin typeface="Arial"/>
                <a:cs typeface="Arial"/>
              </a:rPr>
              <a:t>Dr.</a:t>
            </a:r>
            <a:endParaRPr sz="364">
              <a:latin typeface="Arial"/>
              <a:cs typeface="Arial"/>
            </a:endParaRPr>
          </a:p>
        </p:txBody>
      </p:sp>
      <p:grpSp>
        <p:nvGrpSpPr>
          <p:cNvPr id="164" name="object 164"/>
          <p:cNvGrpSpPr/>
          <p:nvPr/>
        </p:nvGrpSpPr>
        <p:grpSpPr>
          <a:xfrm>
            <a:off x="8498240" y="2855147"/>
            <a:ext cx="892839" cy="2440293"/>
            <a:chOff x="15334753" y="6278680"/>
            <a:chExt cx="1963420" cy="5366385"/>
          </a:xfrm>
        </p:grpSpPr>
        <p:sp>
          <p:nvSpPr>
            <p:cNvPr id="165" name="object 165"/>
            <p:cNvSpPr/>
            <p:nvPr/>
          </p:nvSpPr>
          <p:spPr>
            <a:xfrm>
              <a:off x="15350311" y="6294238"/>
              <a:ext cx="1932305" cy="5335270"/>
            </a:xfrm>
            <a:custGeom>
              <a:avLst/>
              <a:gdLst/>
              <a:ahLst/>
              <a:cxnLst/>
              <a:rect l="l" t="t" r="r" b="b"/>
              <a:pathLst>
                <a:path w="1932305" h="5335270">
                  <a:moveTo>
                    <a:pt x="0" y="5334832"/>
                  </a:moveTo>
                  <a:lnTo>
                    <a:pt x="184632" y="5044006"/>
                  </a:lnTo>
                  <a:lnTo>
                    <a:pt x="258941" y="4978668"/>
                  </a:lnTo>
                  <a:lnTo>
                    <a:pt x="471611" y="4859516"/>
                  </a:lnTo>
                  <a:lnTo>
                    <a:pt x="707353" y="4622497"/>
                  </a:lnTo>
                  <a:lnTo>
                    <a:pt x="1005871" y="4385478"/>
                  </a:lnTo>
                  <a:lnTo>
                    <a:pt x="1251853" y="4104900"/>
                  </a:lnTo>
                  <a:lnTo>
                    <a:pt x="1406878" y="3887099"/>
                  </a:lnTo>
                  <a:lnTo>
                    <a:pt x="1679770" y="3283662"/>
                  </a:lnTo>
                  <a:lnTo>
                    <a:pt x="1783543" y="2873685"/>
                  </a:lnTo>
                  <a:lnTo>
                    <a:pt x="1868099" y="2527769"/>
                  </a:lnTo>
                  <a:lnTo>
                    <a:pt x="1900133" y="2374021"/>
                  </a:lnTo>
                  <a:lnTo>
                    <a:pt x="1927036" y="2099852"/>
                  </a:lnTo>
                  <a:lnTo>
                    <a:pt x="1932160" y="1780839"/>
                  </a:lnTo>
                  <a:lnTo>
                    <a:pt x="1854005" y="1295269"/>
                  </a:lnTo>
                  <a:lnTo>
                    <a:pt x="1795075" y="900670"/>
                  </a:lnTo>
                  <a:lnTo>
                    <a:pt x="1752801" y="698240"/>
                  </a:lnTo>
                  <a:lnTo>
                    <a:pt x="1610585" y="252390"/>
                  </a:lnTo>
                  <a:lnTo>
                    <a:pt x="1474444" y="0"/>
                  </a:lnTo>
                </a:path>
              </a:pathLst>
            </a:custGeom>
            <a:ln w="30958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166" name="object 166"/>
            <p:cNvSpPr/>
            <p:nvPr/>
          </p:nvSpPr>
          <p:spPr>
            <a:xfrm>
              <a:off x="15367200" y="6294237"/>
              <a:ext cx="1915795" cy="5308600"/>
            </a:xfrm>
            <a:custGeom>
              <a:avLst/>
              <a:gdLst/>
              <a:ahLst/>
              <a:cxnLst/>
              <a:rect l="l" t="t" r="r" b="b"/>
              <a:pathLst>
                <a:path w="1915794" h="5308600">
                  <a:moveTo>
                    <a:pt x="0" y="5308229"/>
                  </a:moveTo>
                  <a:lnTo>
                    <a:pt x="167743" y="5044007"/>
                  </a:lnTo>
                  <a:lnTo>
                    <a:pt x="242051" y="4978669"/>
                  </a:lnTo>
                  <a:lnTo>
                    <a:pt x="454729" y="4859517"/>
                  </a:lnTo>
                  <a:lnTo>
                    <a:pt x="690464" y="4622498"/>
                  </a:lnTo>
                  <a:lnTo>
                    <a:pt x="988982" y="4385479"/>
                  </a:lnTo>
                  <a:lnTo>
                    <a:pt x="1234964" y="4104901"/>
                  </a:lnTo>
                  <a:lnTo>
                    <a:pt x="1389989" y="3887100"/>
                  </a:lnTo>
                  <a:lnTo>
                    <a:pt x="1662881" y="3283663"/>
                  </a:lnTo>
                  <a:lnTo>
                    <a:pt x="1766654" y="2873686"/>
                  </a:lnTo>
                  <a:lnTo>
                    <a:pt x="1851217" y="2527769"/>
                  </a:lnTo>
                  <a:lnTo>
                    <a:pt x="1883244" y="2374029"/>
                  </a:lnTo>
                  <a:lnTo>
                    <a:pt x="1910147" y="2099852"/>
                  </a:lnTo>
                  <a:lnTo>
                    <a:pt x="1915271" y="1780839"/>
                  </a:lnTo>
                  <a:lnTo>
                    <a:pt x="1837123" y="1295269"/>
                  </a:lnTo>
                  <a:lnTo>
                    <a:pt x="1778186" y="900664"/>
                  </a:lnTo>
                  <a:lnTo>
                    <a:pt x="1735912" y="698241"/>
                  </a:lnTo>
                  <a:lnTo>
                    <a:pt x="1593696" y="252390"/>
                  </a:lnTo>
                  <a:lnTo>
                    <a:pt x="1457555" y="0"/>
                  </a:lnTo>
                </a:path>
              </a:pathLst>
            </a:custGeom>
            <a:ln w="12900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pic>
          <p:nvPicPr>
            <p:cNvPr id="167" name="object 16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6028263" y="7290540"/>
              <a:ext cx="91152" cy="128952"/>
            </a:xfrm>
            <a:prstGeom prst="rect">
              <a:avLst/>
            </a:prstGeom>
          </p:spPr>
        </p:pic>
      </p:grpSp>
      <p:sp>
        <p:nvSpPr>
          <p:cNvPr id="168" name="object 168"/>
          <p:cNvSpPr txBox="1"/>
          <p:nvPr/>
        </p:nvSpPr>
        <p:spPr>
          <a:xfrm>
            <a:off x="8090126" y="5165913"/>
            <a:ext cx="308105" cy="68215"/>
          </a:xfrm>
          <a:prstGeom prst="rect">
            <a:avLst/>
          </a:prstGeom>
        </p:spPr>
        <p:txBody>
          <a:bodyPr vert="horz" wrap="square" lIns="0" tIns="5198" rIns="0" bIns="0" rtlCol="0">
            <a:spAutoFit/>
          </a:bodyPr>
          <a:lstStyle/>
          <a:p>
            <a:pPr>
              <a:spcBef>
                <a:spcPts val="41"/>
              </a:spcBef>
            </a:pPr>
            <a:r>
              <a:rPr sz="409" spc="32" dirty="0">
                <a:solidFill>
                  <a:srgbClr val="666666"/>
                </a:solidFill>
                <a:latin typeface="Arial"/>
                <a:cs typeface="Arial"/>
              </a:rPr>
              <a:t>MISSOURI </a:t>
            </a:r>
            <a:endParaRPr sz="409">
              <a:latin typeface="Arial"/>
              <a:cs typeface="Arial"/>
            </a:endParaRPr>
          </a:p>
        </p:txBody>
      </p:sp>
      <p:sp>
        <p:nvSpPr>
          <p:cNvPr id="169" name="object 169"/>
          <p:cNvSpPr txBox="1"/>
          <p:nvPr/>
        </p:nvSpPr>
        <p:spPr>
          <a:xfrm>
            <a:off x="8604309" y="5165913"/>
            <a:ext cx="274031" cy="68215"/>
          </a:xfrm>
          <a:prstGeom prst="rect">
            <a:avLst/>
          </a:prstGeom>
        </p:spPr>
        <p:txBody>
          <a:bodyPr vert="horz" wrap="square" lIns="0" tIns="5198" rIns="0" bIns="0" rtlCol="0">
            <a:spAutoFit/>
          </a:bodyPr>
          <a:lstStyle/>
          <a:p>
            <a:pPr>
              <a:spcBef>
                <a:spcPts val="41"/>
              </a:spcBef>
            </a:pPr>
            <a:r>
              <a:rPr sz="409" spc="41" dirty="0">
                <a:solidFill>
                  <a:srgbClr val="666666"/>
                </a:solidFill>
                <a:latin typeface="Arial"/>
                <a:cs typeface="Arial"/>
              </a:rPr>
              <a:t>ILLINOIS </a:t>
            </a:r>
            <a:endParaRPr sz="409">
              <a:latin typeface="Arial"/>
              <a:cs typeface="Arial"/>
            </a:endParaRPr>
          </a:p>
        </p:txBody>
      </p:sp>
      <p:pic>
        <p:nvPicPr>
          <p:cNvPr id="170" name="object 170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718592" y="4757706"/>
            <a:ext cx="96509" cy="100048"/>
          </a:xfrm>
          <a:prstGeom prst="rect">
            <a:avLst/>
          </a:prstGeom>
        </p:spPr>
      </p:pic>
      <p:sp>
        <p:nvSpPr>
          <p:cNvPr id="171" name="object 171"/>
          <p:cNvSpPr txBox="1"/>
          <p:nvPr/>
        </p:nvSpPr>
        <p:spPr>
          <a:xfrm>
            <a:off x="8738427" y="4776073"/>
            <a:ext cx="63238" cy="61581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>
              <a:spcBef>
                <a:spcPts val="43"/>
              </a:spcBef>
            </a:pPr>
            <a:r>
              <a:rPr sz="364" spc="-11" dirty="0">
                <a:solidFill>
                  <a:srgbClr val="FFFFFF"/>
                </a:solidFill>
                <a:latin typeface="Arial"/>
                <a:cs typeface="Arial"/>
              </a:rPr>
              <a:t>55</a:t>
            </a:r>
            <a:endParaRPr sz="364">
              <a:latin typeface="Arial"/>
              <a:cs typeface="Arial"/>
            </a:endParaRPr>
          </a:p>
        </p:txBody>
      </p:sp>
      <p:pic>
        <p:nvPicPr>
          <p:cNvPr id="172" name="object 172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108975" y="4177303"/>
            <a:ext cx="96512" cy="100048"/>
          </a:xfrm>
          <a:prstGeom prst="rect">
            <a:avLst/>
          </a:prstGeom>
        </p:spPr>
      </p:pic>
      <p:sp>
        <p:nvSpPr>
          <p:cNvPr id="173" name="object 173"/>
          <p:cNvSpPr txBox="1"/>
          <p:nvPr/>
        </p:nvSpPr>
        <p:spPr>
          <a:xfrm>
            <a:off x="8125820" y="4195670"/>
            <a:ext cx="68724" cy="61581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>
              <a:spcBef>
                <a:spcPts val="43"/>
              </a:spcBef>
            </a:pPr>
            <a:r>
              <a:rPr sz="364" spc="30" dirty="0">
                <a:solidFill>
                  <a:srgbClr val="FFFFFF"/>
                </a:solidFill>
                <a:latin typeface="Arial"/>
                <a:cs typeface="Arial"/>
              </a:rPr>
              <a:t>44</a:t>
            </a:r>
            <a:endParaRPr sz="364">
              <a:latin typeface="Arial"/>
              <a:cs typeface="Arial"/>
            </a:endParaRPr>
          </a:p>
        </p:txBody>
      </p:sp>
      <p:pic>
        <p:nvPicPr>
          <p:cNvPr id="174" name="object 174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067081" y="3883668"/>
            <a:ext cx="96509" cy="100048"/>
          </a:xfrm>
          <a:prstGeom prst="rect">
            <a:avLst/>
          </a:prstGeom>
        </p:spPr>
      </p:pic>
      <p:sp>
        <p:nvSpPr>
          <p:cNvPr id="175" name="object 175"/>
          <p:cNvSpPr txBox="1"/>
          <p:nvPr/>
        </p:nvSpPr>
        <p:spPr>
          <a:xfrm>
            <a:off x="8084522" y="3902035"/>
            <a:ext cx="67569" cy="61581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>
              <a:spcBef>
                <a:spcPts val="43"/>
              </a:spcBef>
            </a:pPr>
            <a:r>
              <a:rPr sz="364" spc="25" dirty="0">
                <a:solidFill>
                  <a:srgbClr val="FFFFFF"/>
                </a:solidFill>
                <a:latin typeface="Arial"/>
                <a:cs typeface="Arial"/>
              </a:rPr>
              <a:t>64</a:t>
            </a:r>
            <a:endParaRPr sz="364">
              <a:latin typeface="Arial"/>
              <a:cs typeface="Arial"/>
            </a:endParaRPr>
          </a:p>
        </p:txBody>
      </p:sp>
      <p:pic>
        <p:nvPicPr>
          <p:cNvPr id="176" name="object 176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955451" y="3084174"/>
            <a:ext cx="96512" cy="100048"/>
          </a:xfrm>
          <a:prstGeom prst="rect">
            <a:avLst/>
          </a:prstGeom>
        </p:spPr>
      </p:pic>
      <p:sp>
        <p:nvSpPr>
          <p:cNvPr id="177" name="object 177"/>
          <p:cNvSpPr txBox="1"/>
          <p:nvPr/>
        </p:nvSpPr>
        <p:spPr>
          <a:xfrm>
            <a:off x="8973471" y="3102540"/>
            <a:ext cx="65548" cy="61581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>
              <a:spcBef>
                <a:spcPts val="43"/>
              </a:spcBef>
            </a:pPr>
            <a:r>
              <a:rPr sz="364" spc="16" dirty="0">
                <a:solidFill>
                  <a:srgbClr val="FFFFFF"/>
                </a:solidFill>
                <a:latin typeface="Arial"/>
                <a:cs typeface="Arial"/>
              </a:rPr>
              <a:t>70</a:t>
            </a:r>
            <a:endParaRPr sz="364">
              <a:latin typeface="Arial"/>
              <a:cs typeface="Arial"/>
            </a:endParaRPr>
          </a:p>
        </p:txBody>
      </p:sp>
      <p:sp>
        <p:nvSpPr>
          <p:cNvPr id="178" name="object 178"/>
          <p:cNvSpPr txBox="1"/>
          <p:nvPr/>
        </p:nvSpPr>
        <p:spPr>
          <a:xfrm rot="16740000">
            <a:off x="8485925" y="4645496"/>
            <a:ext cx="301576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227" spc="32" dirty="0">
                <a:solidFill>
                  <a:srgbClr val="808080"/>
                </a:solidFill>
                <a:latin typeface="Arial"/>
                <a:cs typeface="Arial"/>
              </a:rPr>
              <a:t>JEFFERSON</a:t>
            </a:r>
            <a:r>
              <a:rPr sz="227" spc="59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341" spc="24" baseline="5555" dirty="0">
                <a:solidFill>
                  <a:srgbClr val="808080"/>
                </a:solidFill>
                <a:latin typeface="Arial"/>
                <a:cs typeface="Arial"/>
              </a:rPr>
              <a:t>AVE</a:t>
            </a:r>
            <a:endParaRPr sz="341" baseline="5555">
              <a:latin typeface="Arial"/>
              <a:cs typeface="Arial"/>
            </a:endParaRPr>
          </a:p>
        </p:txBody>
      </p:sp>
      <p:sp>
        <p:nvSpPr>
          <p:cNvPr id="179" name="object 179"/>
          <p:cNvSpPr txBox="1"/>
          <p:nvPr/>
        </p:nvSpPr>
        <p:spPr>
          <a:xfrm rot="18960000">
            <a:off x="7753872" y="4953142"/>
            <a:ext cx="249638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227" spc="27" dirty="0">
                <a:solidFill>
                  <a:srgbClr val="999999"/>
                </a:solidFill>
                <a:latin typeface="Arial"/>
                <a:cs typeface="Arial"/>
              </a:rPr>
              <a:t>GRAV</a:t>
            </a:r>
            <a:r>
              <a:rPr sz="341" spc="40" baseline="5555" dirty="0">
                <a:solidFill>
                  <a:srgbClr val="999999"/>
                </a:solidFill>
                <a:latin typeface="Arial"/>
                <a:cs typeface="Arial"/>
              </a:rPr>
              <a:t>OIS</a:t>
            </a:r>
            <a:r>
              <a:rPr sz="341" spc="78" baseline="55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341" spc="24" baseline="5555" dirty="0">
                <a:solidFill>
                  <a:srgbClr val="999999"/>
                </a:solidFill>
                <a:latin typeface="Arial"/>
                <a:cs typeface="Arial"/>
              </a:rPr>
              <a:t>AVE</a:t>
            </a:r>
            <a:endParaRPr sz="341" baseline="5555">
              <a:latin typeface="Arial"/>
              <a:cs typeface="Arial"/>
            </a:endParaRPr>
          </a:p>
        </p:txBody>
      </p:sp>
      <p:sp>
        <p:nvSpPr>
          <p:cNvPr id="180" name="object 180"/>
          <p:cNvSpPr txBox="1"/>
          <p:nvPr/>
        </p:nvSpPr>
        <p:spPr>
          <a:xfrm rot="16740000">
            <a:off x="7594276" y="4509750"/>
            <a:ext cx="394765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227" spc="32" dirty="0">
                <a:solidFill>
                  <a:srgbClr val="999999"/>
                </a:solidFill>
                <a:latin typeface="Arial"/>
                <a:cs typeface="Arial"/>
              </a:rPr>
              <a:t>KINGSHIG</a:t>
            </a:r>
            <a:r>
              <a:rPr sz="341" spc="47" baseline="5555" dirty="0">
                <a:solidFill>
                  <a:srgbClr val="999999"/>
                </a:solidFill>
                <a:latin typeface="Arial"/>
                <a:cs typeface="Arial"/>
              </a:rPr>
              <a:t>HWAY</a:t>
            </a:r>
            <a:r>
              <a:rPr sz="341" spc="89" baseline="55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341" spc="30" baseline="5555" dirty="0">
                <a:solidFill>
                  <a:srgbClr val="999999"/>
                </a:solidFill>
                <a:latin typeface="Arial"/>
                <a:cs typeface="Arial"/>
              </a:rPr>
              <a:t>BLVD</a:t>
            </a:r>
            <a:endParaRPr sz="341" baseline="5555">
              <a:latin typeface="Arial"/>
              <a:cs typeface="Arial"/>
            </a:endParaRPr>
          </a:p>
        </p:txBody>
      </p:sp>
      <p:sp>
        <p:nvSpPr>
          <p:cNvPr id="181" name="object 181"/>
          <p:cNvSpPr txBox="1"/>
          <p:nvPr/>
        </p:nvSpPr>
        <p:spPr>
          <a:xfrm rot="1680000">
            <a:off x="8124340" y="3014847"/>
            <a:ext cx="410601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341" spc="55" baseline="5555" dirty="0">
                <a:solidFill>
                  <a:srgbClr val="999999"/>
                </a:solidFill>
                <a:latin typeface="Arial"/>
                <a:cs typeface="Arial"/>
              </a:rPr>
              <a:t>NAT</a:t>
            </a:r>
            <a:r>
              <a:rPr sz="227" spc="36" dirty="0">
                <a:solidFill>
                  <a:srgbClr val="999999"/>
                </a:solidFill>
                <a:latin typeface="Arial"/>
                <a:cs typeface="Arial"/>
              </a:rPr>
              <a:t>URAL</a:t>
            </a:r>
            <a:r>
              <a:rPr sz="227" spc="61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27" dirty="0">
                <a:solidFill>
                  <a:srgbClr val="999999"/>
                </a:solidFill>
                <a:latin typeface="Arial"/>
                <a:cs typeface="Arial"/>
              </a:rPr>
              <a:t>BRIDGE</a:t>
            </a:r>
            <a:r>
              <a:rPr sz="227" spc="64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16" dirty="0">
                <a:solidFill>
                  <a:srgbClr val="999999"/>
                </a:solidFill>
                <a:latin typeface="Arial"/>
                <a:cs typeface="Arial"/>
              </a:rPr>
              <a:t>AVE</a:t>
            </a:r>
            <a:endParaRPr sz="227">
              <a:latin typeface="Arial"/>
              <a:cs typeface="Arial"/>
            </a:endParaRPr>
          </a:p>
        </p:txBody>
      </p:sp>
      <p:sp>
        <p:nvSpPr>
          <p:cNvPr id="182" name="object 182"/>
          <p:cNvSpPr txBox="1"/>
          <p:nvPr/>
        </p:nvSpPr>
        <p:spPr>
          <a:xfrm rot="840000">
            <a:off x="7891116" y="3756032"/>
            <a:ext cx="340381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341" spc="44" baseline="5555" dirty="0">
                <a:solidFill>
                  <a:srgbClr val="999999"/>
                </a:solidFill>
                <a:latin typeface="Arial"/>
                <a:cs typeface="Arial"/>
              </a:rPr>
              <a:t>FORE</a:t>
            </a:r>
            <a:r>
              <a:rPr sz="227" spc="30" dirty="0">
                <a:solidFill>
                  <a:srgbClr val="999999"/>
                </a:solidFill>
                <a:latin typeface="Arial"/>
                <a:cs typeface="Arial"/>
              </a:rPr>
              <a:t>ST</a:t>
            </a:r>
            <a:r>
              <a:rPr sz="227" spc="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27" dirty="0">
                <a:solidFill>
                  <a:srgbClr val="999999"/>
                </a:solidFill>
                <a:latin typeface="Arial"/>
                <a:cs typeface="Arial"/>
              </a:rPr>
              <a:t>PARK</a:t>
            </a:r>
            <a:r>
              <a:rPr sz="227" spc="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16" dirty="0">
                <a:solidFill>
                  <a:srgbClr val="999999"/>
                </a:solidFill>
                <a:latin typeface="Arial"/>
                <a:cs typeface="Arial"/>
              </a:rPr>
              <a:t>AVE</a:t>
            </a:r>
            <a:endParaRPr sz="227">
              <a:latin typeface="Arial"/>
              <a:cs typeface="Arial"/>
            </a:endParaRPr>
          </a:p>
        </p:txBody>
      </p:sp>
      <p:sp>
        <p:nvSpPr>
          <p:cNvPr id="183" name="object 183"/>
          <p:cNvSpPr txBox="1"/>
          <p:nvPr/>
        </p:nvSpPr>
        <p:spPr>
          <a:xfrm rot="780000">
            <a:off x="8169221" y="3989069"/>
            <a:ext cx="403690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341" spc="55" baseline="11111" dirty="0">
                <a:solidFill>
                  <a:srgbClr val="999999"/>
                </a:solidFill>
                <a:latin typeface="Arial"/>
                <a:cs typeface="Arial"/>
              </a:rPr>
              <a:t>Scott</a:t>
            </a:r>
            <a:r>
              <a:rPr sz="341" spc="95" baseline="11111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341" spc="55" baseline="11111" dirty="0">
                <a:solidFill>
                  <a:srgbClr val="999999"/>
                </a:solidFill>
                <a:latin typeface="Arial"/>
                <a:cs typeface="Arial"/>
              </a:rPr>
              <a:t>A</a:t>
            </a:r>
            <a:r>
              <a:rPr sz="341" spc="55" baseline="5555" dirty="0">
                <a:solidFill>
                  <a:srgbClr val="999999"/>
                </a:solidFill>
                <a:latin typeface="Arial"/>
                <a:cs typeface="Arial"/>
              </a:rPr>
              <a:t>ve./Ewing</a:t>
            </a:r>
            <a:r>
              <a:rPr sz="341" spc="99" baseline="55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20" dirty="0">
                <a:solidFill>
                  <a:srgbClr val="999999"/>
                </a:solidFill>
                <a:latin typeface="Arial"/>
                <a:cs typeface="Arial"/>
              </a:rPr>
              <a:t>Yard</a:t>
            </a:r>
            <a:endParaRPr sz="227">
              <a:latin typeface="Arial"/>
              <a:cs typeface="Arial"/>
            </a:endParaRPr>
          </a:p>
        </p:txBody>
      </p:sp>
      <p:sp>
        <p:nvSpPr>
          <p:cNvPr id="184" name="object 184"/>
          <p:cNvSpPr txBox="1"/>
          <p:nvPr/>
        </p:nvSpPr>
        <p:spPr>
          <a:xfrm rot="720000">
            <a:off x="8748074" y="3980714"/>
            <a:ext cx="286930" cy="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1"/>
              </a:lnSpc>
            </a:pPr>
            <a:r>
              <a:rPr sz="341" spc="44" baseline="5555" dirty="0">
                <a:solidFill>
                  <a:srgbClr val="999999"/>
                </a:solidFill>
                <a:latin typeface="Arial"/>
                <a:cs typeface="Arial"/>
              </a:rPr>
              <a:t>Transfer</a:t>
            </a:r>
            <a:r>
              <a:rPr sz="341" spc="89" baseline="55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341" spc="44" baseline="5555" dirty="0">
                <a:solidFill>
                  <a:srgbClr val="999999"/>
                </a:solidFill>
                <a:latin typeface="Arial"/>
                <a:cs typeface="Arial"/>
              </a:rPr>
              <a:t>S</a:t>
            </a:r>
            <a:r>
              <a:rPr sz="227" spc="30" dirty="0">
                <a:solidFill>
                  <a:srgbClr val="999999"/>
                </a:solidFill>
                <a:latin typeface="Arial"/>
                <a:cs typeface="Arial"/>
              </a:rPr>
              <a:t>tation</a:t>
            </a:r>
            <a:endParaRPr sz="227">
              <a:latin typeface="Arial"/>
              <a:cs typeface="Arial"/>
            </a:endParaRPr>
          </a:p>
        </p:txBody>
      </p:sp>
      <p:sp>
        <p:nvSpPr>
          <p:cNvPr id="185" name="object 185"/>
          <p:cNvSpPr txBox="1"/>
          <p:nvPr/>
        </p:nvSpPr>
        <p:spPr>
          <a:xfrm>
            <a:off x="9396197" y="3975374"/>
            <a:ext cx="208194" cy="88820"/>
          </a:xfrm>
          <a:prstGeom prst="rect">
            <a:avLst/>
          </a:prstGeom>
        </p:spPr>
        <p:txBody>
          <a:bodyPr vert="horz" wrap="square" lIns="0" tIns="4331" rIns="0" bIns="0" rtlCol="0">
            <a:spAutoFit/>
          </a:bodyPr>
          <a:lstStyle/>
          <a:p>
            <a:pPr marL="54860" marR="2310" indent="-55148">
              <a:lnSpc>
                <a:spcPct val="104400"/>
              </a:lnSpc>
              <a:spcBef>
                <a:spcPts val="34"/>
              </a:spcBef>
            </a:pPr>
            <a:r>
              <a:rPr sz="273" i="1" spc="36" dirty="0">
                <a:solidFill>
                  <a:srgbClr val="808080"/>
                </a:solidFill>
                <a:latin typeface="Arial"/>
                <a:cs typeface="Arial"/>
              </a:rPr>
              <a:t>MetroLink </a:t>
            </a:r>
            <a:r>
              <a:rPr sz="273" i="1" spc="41" dirty="0">
                <a:solidFill>
                  <a:srgbClr val="808080"/>
                </a:solidFill>
                <a:latin typeface="Arial"/>
                <a:cs typeface="Arial"/>
              </a:rPr>
              <a:t>to</a:t>
            </a:r>
            <a:r>
              <a:rPr sz="273" i="1" spc="59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73" i="1" spc="11" dirty="0">
                <a:solidFill>
                  <a:srgbClr val="808080"/>
                </a:solidFill>
                <a:latin typeface="Arial"/>
                <a:cs typeface="Arial"/>
              </a:rPr>
              <a:t>IL</a:t>
            </a:r>
            <a:r>
              <a:rPr sz="273" i="1" spc="227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endParaRPr sz="273">
              <a:latin typeface="Arial"/>
              <a:cs typeface="Arial"/>
            </a:endParaRPr>
          </a:p>
        </p:txBody>
      </p:sp>
      <p:grpSp>
        <p:nvGrpSpPr>
          <p:cNvPr id="186" name="object 186"/>
          <p:cNvGrpSpPr/>
          <p:nvPr/>
        </p:nvGrpSpPr>
        <p:grpSpPr>
          <a:xfrm>
            <a:off x="8568136" y="3978634"/>
            <a:ext cx="993616" cy="1244547"/>
            <a:chOff x="15488460" y="8749312"/>
            <a:chExt cx="2185035" cy="2736850"/>
          </a:xfrm>
        </p:grpSpPr>
        <p:sp>
          <p:nvSpPr>
            <p:cNvPr id="187" name="object 187"/>
            <p:cNvSpPr/>
            <p:nvPr/>
          </p:nvSpPr>
          <p:spPr>
            <a:xfrm>
              <a:off x="17448792" y="9003193"/>
              <a:ext cx="114935" cy="0"/>
            </a:xfrm>
            <a:custGeom>
              <a:avLst/>
              <a:gdLst/>
              <a:ahLst/>
              <a:cxnLst/>
              <a:rect l="l" t="t" r="r" b="b"/>
              <a:pathLst>
                <a:path w="114934">
                  <a:moveTo>
                    <a:pt x="0" y="0"/>
                  </a:moveTo>
                  <a:lnTo>
                    <a:pt x="114474" y="0"/>
                  </a:lnTo>
                </a:path>
              </a:pathLst>
            </a:custGeom>
            <a:ln w="20641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188" name="object 188"/>
            <p:cNvSpPr/>
            <p:nvPr/>
          </p:nvSpPr>
          <p:spPr>
            <a:xfrm>
              <a:off x="17552123" y="8965109"/>
              <a:ext cx="66040" cy="76200"/>
            </a:xfrm>
            <a:custGeom>
              <a:avLst/>
              <a:gdLst/>
              <a:ahLst/>
              <a:cxnLst/>
              <a:rect l="l" t="t" r="r" b="b"/>
              <a:pathLst>
                <a:path w="66040" h="76200">
                  <a:moveTo>
                    <a:pt x="0" y="0"/>
                  </a:moveTo>
                  <a:lnTo>
                    <a:pt x="0" y="76165"/>
                  </a:lnTo>
                  <a:lnTo>
                    <a:pt x="65952" y="380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pic>
          <p:nvPicPr>
            <p:cNvPr id="189" name="object 18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5488460" y="10130497"/>
              <a:ext cx="91152" cy="128952"/>
            </a:xfrm>
            <a:prstGeom prst="rect">
              <a:avLst/>
            </a:prstGeom>
          </p:spPr>
        </p:pic>
        <p:pic>
          <p:nvPicPr>
            <p:cNvPr id="190" name="object 19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582689" y="9538808"/>
              <a:ext cx="91152" cy="128952"/>
            </a:xfrm>
            <a:prstGeom prst="rect">
              <a:avLst/>
            </a:prstGeom>
          </p:spPr>
        </p:pic>
        <p:sp>
          <p:nvSpPr>
            <p:cNvPr id="191" name="object 191"/>
            <p:cNvSpPr/>
            <p:nvPr/>
          </p:nvSpPr>
          <p:spPr>
            <a:xfrm>
              <a:off x="15499932" y="8815781"/>
              <a:ext cx="165735" cy="55880"/>
            </a:xfrm>
            <a:custGeom>
              <a:avLst/>
              <a:gdLst/>
              <a:ahLst/>
              <a:cxnLst/>
              <a:rect l="l" t="t" r="r" b="b"/>
              <a:pathLst>
                <a:path w="165734" h="55879">
                  <a:moveTo>
                    <a:pt x="165705" y="0"/>
                  </a:moveTo>
                  <a:lnTo>
                    <a:pt x="0" y="55837"/>
                  </a:lnTo>
                </a:path>
              </a:pathLst>
            </a:custGeom>
            <a:ln w="3175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192" name="object 192"/>
            <p:cNvSpPr/>
            <p:nvPr/>
          </p:nvSpPr>
          <p:spPr>
            <a:xfrm>
              <a:off x="15824230" y="8750899"/>
              <a:ext cx="101600" cy="114935"/>
            </a:xfrm>
            <a:custGeom>
              <a:avLst/>
              <a:gdLst/>
              <a:ahLst/>
              <a:cxnLst/>
              <a:rect l="l" t="t" r="r" b="b"/>
              <a:pathLst>
                <a:path w="101600" h="114934">
                  <a:moveTo>
                    <a:pt x="101092" y="0"/>
                  </a:moveTo>
                  <a:lnTo>
                    <a:pt x="0" y="114760"/>
                  </a:lnTo>
                </a:path>
              </a:pathLst>
            </a:custGeom>
            <a:ln w="3175">
              <a:solidFill>
                <a:srgbClr val="999999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193" name="object 193"/>
            <p:cNvSpPr/>
            <p:nvPr/>
          </p:nvSpPr>
          <p:spPr>
            <a:xfrm>
              <a:off x="16231414" y="10818546"/>
              <a:ext cx="1442085" cy="667385"/>
            </a:xfrm>
            <a:custGeom>
              <a:avLst/>
              <a:gdLst/>
              <a:ahLst/>
              <a:cxnLst/>
              <a:rect l="l" t="t" r="r" b="b"/>
              <a:pathLst>
                <a:path w="1442084" h="667384">
                  <a:moveTo>
                    <a:pt x="1441750" y="0"/>
                  </a:moveTo>
                  <a:lnTo>
                    <a:pt x="0" y="0"/>
                  </a:lnTo>
                  <a:lnTo>
                    <a:pt x="0" y="667295"/>
                  </a:lnTo>
                  <a:lnTo>
                    <a:pt x="1441750" y="667295"/>
                  </a:lnTo>
                  <a:lnTo>
                    <a:pt x="14417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</p:grpSp>
      <p:sp>
        <p:nvSpPr>
          <p:cNvPr id="194" name="object 194"/>
          <p:cNvSpPr txBox="1"/>
          <p:nvPr/>
        </p:nvSpPr>
        <p:spPr>
          <a:xfrm>
            <a:off x="7687090" y="3844642"/>
            <a:ext cx="147844" cy="80625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 marR="2310">
              <a:lnSpc>
                <a:spcPct val="111700"/>
              </a:lnSpc>
              <a:spcBef>
                <a:spcPts val="43"/>
              </a:spcBef>
            </a:pPr>
            <a:r>
              <a:rPr sz="227" spc="25" dirty="0">
                <a:solidFill>
                  <a:srgbClr val="999999"/>
                </a:solidFill>
                <a:latin typeface="Arial"/>
                <a:cs typeface="Arial"/>
              </a:rPr>
              <a:t>FOREST</a:t>
            </a:r>
            <a:r>
              <a:rPr sz="227" spc="227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27" spc="20" dirty="0">
                <a:solidFill>
                  <a:srgbClr val="999999"/>
                </a:solidFill>
                <a:latin typeface="Arial"/>
                <a:cs typeface="Arial"/>
              </a:rPr>
              <a:t>PARK</a:t>
            </a:r>
            <a:r>
              <a:rPr sz="227" spc="227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endParaRPr sz="227">
              <a:latin typeface="Arial"/>
              <a:cs typeface="Arial"/>
            </a:endParaRPr>
          </a:p>
        </p:txBody>
      </p:sp>
      <p:sp>
        <p:nvSpPr>
          <p:cNvPr id="195" name="object 195"/>
          <p:cNvSpPr txBox="1"/>
          <p:nvPr/>
        </p:nvSpPr>
        <p:spPr>
          <a:xfrm>
            <a:off x="9350612" y="3017759"/>
            <a:ext cx="196933" cy="109882"/>
          </a:xfrm>
          <a:prstGeom prst="rect">
            <a:avLst/>
          </a:prstGeom>
        </p:spPr>
        <p:txBody>
          <a:bodyPr vert="horz" wrap="square" lIns="0" tIns="7219" rIns="0" bIns="0" rtlCol="0">
            <a:spAutoFit/>
          </a:bodyPr>
          <a:lstStyle/>
          <a:p>
            <a:pPr marR="4620" algn="ctr">
              <a:lnSpc>
                <a:spcPts val="625"/>
              </a:lnSpc>
              <a:spcBef>
                <a:spcPts val="57"/>
              </a:spcBef>
            </a:pPr>
            <a:r>
              <a:rPr sz="523" b="1" spc="20" dirty="0">
                <a:latin typeface="Arial"/>
                <a:cs typeface="Arial"/>
              </a:rPr>
              <a:t>N</a:t>
            </a:r>
            <a:endParaRPr sz="523">
              <a:latin typeface="Arial"/>
              <a:cs typeface="Arial"/>
            </a:endParaRPr>
          </a:p>
          <a:p>
            <a:pPr marR="2310" algn="ctr">
              <a:lnSpc>
                <a:spcPts val="243"/>
              </a:lnSpc>
            </a:pPr>
            <a:r>
              <a:rPr sz="205" spc="30" dirty="0">
                <a:latin typeface="Arial"/>
                <a:cs typeface="Arial"/>
              </a:rPr>
              <a:t>Not</a:t>
            </a:r>
            <a:r>
              <a:rPr sz="205" spc="45" dirty="0">
                <a:latin typeface="Arial"/>
                <a:cs typeface="Arial"/>
              </a:rPr>
              <a:t> </a:t>
            </a:r>
            <a:r>
              <a:rPr sz="205" spc="30" dirty="0">
                <a:latin typeface="Arial"/>
                <a:cs typeface="Arial"/>
              </a:rPr>
              <a:t>to</a:t>
            </a:r>
            <a:r>
              <a:rPr sz="205" spc="48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Scale</a:t>
            </a:r>
            <a:r>
              <a:rPr sz="205" spc="227" dirty="0">
                <a:latin typeface="Arial"/>
                <a:cs typeface="Arial"/>
              </a:rPr>
              <a:t> </a:t>
            </a:r>
            <a:endParaRPr sz="205">
              <a:latin typeface="Arial"/>
              <a:cs typeface="Arial"/>
            </a:endParaRPr>
          </a:p>
        </p:txBody>
      </p:sp>
      <p:sp>
        <p:nvSpPr>
          <p:cNvPr id="196" name="object 196"/>
          <p:cNvSpPr txBox="1"/>
          <p:nvPr/>
        </p:nvSpPr>
        <p:spPr>
          <a:xfrm>
            <a:off x="9409265" y="2955370"/>
            <a:ext cx="77098" cy="102094"/>
          </a:xfrm>
          <a:prstGeom prst="rect">
            <a:avLst/>
          </a:prstGeom>
        </p:spPr>
        <p:txBody>
          <a:bodyPr vert="horz" wrap="square" lIns="0" tIns="7508" rIns="0" bIns="0" rtlCol="0">
            <a:spAutoFit/>
          </a:bodyPr>
          <a:lstStyle/>
          <a:p>
            <a:pPr>
              <a:spcBef>
                <a:spcPts val="59"/>
              </a:spcBef>
            </a:pPr>
            <a:r>
              <a:rPr sz="614" spc="-23" dirty="0">
                <a:latin typeface="Wingdings 3"/>
                <a:cs typeface="Wingdings 3"/>
              </a:rPr>
              <a:t></a:t>
            </a:r>
            <a:endParaRPr sz="614">
              <a:latin typeface="Wingdings 3"/>
              <a:cs typeface="Wingdings 3"/>
            </a:endParaRPr>
          </a:p>
        </p:txBody>
      </p:sp>
      <p:sp>
        <p:nvSpPr>
          <p:cNvPr id="197" name="object 197"/>
          <p:cNvSpPr txBox="1"/>
          <p:nvPr/>
        </p:nvSpPr>
        <p:spPr>
          <a:xfrm>
            <a:off x="8905984" y="4919591"/>
            <a:ext cx="655769" cy="280695"/>
          </a:xfrm>
          <a:prstGeom prst="rect">
            <a:avLst/>
          </a:prstGeom>
          <a:ln w="7741">
            <a:solidFill>
              <a:srgbClr val="999999"/>
            </a:solidFill>
          </a:ln>
        </p:spPr>
        <p:txBody>
          <a:bodyPr vert="horz" wrap="square" lIns="0" tIns="12994" rIns="0" bIns="0" rtlCol="0">
            <a:spAutoFit/>
          </a:bodyPr>
          <a:lstStyle/>
          <a:p>
            <a:pPr marL="20211">
              <a:spcBef>
                <a:spcPts val="102"/>
              </a:spcBef>
            </a:pPr>
            <a:r>
              <a:rPr sz="227" spc="30" dirty="0">
                <a:latin typeface="Arial"/>
                <a:cs typeface="Arial"/>
              </a:rPr>
              <a:t>LEGEND </a:t>
            </a:r>
            <a:endParaRPr sz="227">
              <a:latin typeface="Arial"/>
              <a:cs typeface="Arial"/>
            </a:endParaRPr>
          </a:p>
          <a:p>
            <a:pPr marL="110585" marR="173529">
              <a:lnSpc>
                <a:spcPct val="139200"/>
              </a:lnSpc>
              <a:spcBef>
                <a:spcPts val="75"/>
              </a:spcBef>
            </a:pPr>
            <a:r>
              <a:rPr sz="205" dirty="0">
                <a:latin typeface="Arial"/>
                <a:cs typeface="Arial"/>
              </a:rPr>
              <a:t>MetroLink</a:t>
            </a:r>
            <a:r>
              <a:rPr sz="205" spc="36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Green</a:t>
            </a:r>
            <a:r>
              <a:rPr sz="205" spc="39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Line</a:t>
            </a:r>
            <a:r>
              <a:rPr sz="205" spc="36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Station</a:t>
            </a:r>
            <a:r>
              <a:rPr sz="205" spc="227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Future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Design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Options</a:t>
            </a:r>
            <a:r>
              <a:rPr sz="205" spc="227" dirty="0">
                <a:latin typeface="Arial"/>
                <a:cs typeface="Arial"/>
              </a:rPr>
              <a:t> </a:t>
            </a:r>
            <a:endParaRPr sz="205">
              <a:latin typeface="Arial"/>
              <a:cs typeface="Arial"/>
            </a:endParaRPr>
          </a:p>
          <a:p>
            <a:pPr marL="110585" marR="19056">
              <a:lnSpc>
                <a:spcPct val="139200"/>
              </a:lnSpc>
            </a:pPr>
            <a:r>
              <a:rPr sz="205" dirty="0">
                <a:latin typeface="Arial"/>
                <a:cs typeface="Arial"/>
              </a:rPr>
              <a:t>St.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Louis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MetroLink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Green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Line</a:t>
            </a:r>
            <a:r>
              <a:rPr sz="205" spc="34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Alignment</a:t>
            </a:r>
            <a:r>
              <a:rPr sz="205" spc="227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Future</a:t>
            </a:r>
            <a:r>
              <a:rPr sz="205" spc="52" dirty="0">
                <a:latin typeface="Arial"/>
                <a:cs typeface="Arial"/>
              </a:rPr>
              <a:t> </a:t>
            </a:r>
            <a:r>
              <a:rPr sz="205" dirty="0">
                <a:latin typeface="Arial"/>
                <a:cs typeface="Arial"/>
              </a:rPr>
              <a:t>Extension</a:t>
            </a:r>
            <a:r>
              <a:rPr sz="205" spc="52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Alternatives</a:t>
            </a:r>
            <a:endParaRPr sz="205">
              <a:latin typeface="Arial"/>
              <a:cs typeface="Arial"/>
            </a:endParaRPr>
          </a:p>
          <a:p>
            <a:pPr marL="110585">
              <a:spcBef>
                <a:spcPts val="98"/>
              </a:spcBef>
            </a:pPr>
            <a:r>
              <a:rPr sz="205" dirty="0">
                <a:latin typeface="Arial"/>
                <a:cs typeface="Arial"/>
              </a:rPr>
              <a:t>Existing</a:t>
            </a:r>
            <a:r>
              <a:rPr sz="205" spc="77" dirty="0">
                <a:latin typeface="Arial"/>
                <a:cs typeface="Arial"/>
              </a:rPr>
              <a:t> </a:t>
            </a:r>
            <a:r>
              <a:rPr sz="205" spc="-5" dirty="0">
                <a:latin typeface="Arial"/>
                <a:cs typeface="Arial"/>
              </a:rPr>
              <a:t>MetroLink</a:t>
            </a:r>
            <a:r>
              <a:rPr sz="205" spc="227" dirty="0">
                <a:latin typeface="Arial"/>
                <a:cs typeface="Arial"/>
              </a:rPr>
              <a:t> </a:t>
            </a:r>
            <a:endParaRPr sz="205">
              <a:latin typeface="Arial"/>
              <a:cs typeface="Arial"/>
            </a:endParaRPr>
          </a:p>
        </p:txBody>
      </p:sp>
      <p:grpSp>
        <p:nvGrpSpPr>
          <p:cNvPr id="198" name="object 198"/>
          <p:cNvGrpSpPr/>
          <p:nvPr/>
        </p:nvGrpSpPr>
        <p:grpSpPr>
          <a:xfrm>
            <a:off x="7668810" y="3063002"/>
            <a:ext cx="1398454" cy="2124103"/>
            <a:chOff x="13510775" y="6735768"/>
            <a:chExt cx="3075305" cy="4671060"/>
          </a:xfrm>
        </p:grpSpPr>
        <p:sp>
          <p:nvSpPr>
            <p:cNvPr id="199" name="object 199"/>
            <p:cNvSpPr/>
            <p:nvPr/>
          </p:nvSpPr>
          <p:spPr>
            <a:xfrm>
              <a:off x="16298377" y="11298783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0" y="0"/>
                  </a:moveTo>
                  <a:lnTo>
                    <a:pt x="117329" y="0"/>
                  </a:lnTo>
                </a:path>
              </a:pathLst>
            </a:custGeom>
            <a:ln w="36124">
              <a:solidFill>
                <a:srgbClr val="FBB817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200" name="object 200"/>
            <p:cNvSpPr/>
            <p:nvPr/>
          </p:nvSpPr>
          <p:spPr>
            <a:xfrm>
              <a:off x="16298377" y="11202191"/>
              <a:ext cx="117475" cy="0"/>
            </a:xfrm>
            <a:custGeom>
              <a:avLst/>
              <a:gdLst/>
              <a:ahLst/>
              <a:cxnLst/>
              <a:rect l="l" t="t" r="r" b="b"/>
              <a:pathLst>
                <a:path w="117475">
                  <a:moveTo>
                    <a:pt x="0" y="0"/>
                  </a:moveTo>
                  <a:lnTo>
                    <a:pt x="117329" y="0"/>
                  </a:lnTo>
                </a:path>
              </a:pathLst>
            </a:custGeom>
            <a:ln w="33541">
              <a:solidFill>
                <a:srgbClr val="205C40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201" name="object 201"/>
            <p:cNvSpPr/>
            <p:nvPr/>
          </p:nvSpPr>
          <p:spPr>
            <a:xfrm>
              <a:off x="16333303" y="10984795"/>
              <a:ext cx="47625" cy="47625"/>
            </a:xfrm>
            <a:custGeom>
              <a:avLst/>
              <a:gdLst/>
              <a:ahLst/>
              <a:cxnLst/>
              <a:rect l="l" t="t" r="r" b="b"/>
              <a:pathLst>
                <a:path w="47625" h="47625">
                  <a:moveTo>
                    <a:pt x="23740" y="0"/>
                  </a:moveTo>
                  <a:lnTo>
                    <a:pt x="14500" y="1864"/>
                  </a:lnTo>
                  <a:lnTo>
                    <a:pt x="6954" y="6950"/>
                  </a:lnTo>
                  <a:lnTo>
                    <a:pt x="1865" y="14494"/>
                  </a:lnTo>
                  <a:lnTo>
                    <a:pt x="0" y="23734"/>
                  </a:lnTo>
                  <a:lnTo>
                    <a:pt x="1865" y="32974"/>
                  </a:lnTo>
                  <a:lnTo>
                    <a:pt x="6954" y="40520"/>
                  </a:lnTo>
                  <a:lnTo>
                    <a:pt x="14500" y="45608"/>
                  </a:lnTo>
                  <a:lnTo>
                    <a:pt x="23740" y="47474"/>
                  </a:lnTo>
                  <a:lnTo>
                    <a:pt x="32980" y="45608"/>
                  </a:lnTo>
                  <a:lnTo>
                    <a:pt x="40524" y="40520"/>
                  </a:lnTo>
                  <a:lnTo>
                    <a:pt x="45610" y="32974"/>
                  </a:lnTo>
                  <a:lnTo>
                    <a:pt x="47474" y="23734"/>
                  </a:lnTo>
                  <a:lnTo>
                    <a:pt x="45610" y="14494"/>
                  </a:lnTo>
                  <a:lnTo>
                    <a:pt x="40524" y="6950"/>
                  </a:lnTo>
                  <a:lnTo>
                    <a:pt x="32980" y="1864"/>
                  </a:lnTo>
                  <a:lnTo>
                    <a:pt x="237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202" name="object 202"/>
            <p:cNvSpPr/>
            <p:nvPr/>
          </p:nvSpPr>
          <p:spPr>
            <a:xfrm>
              <a:off x="16333303" y="10984795"/>
              <a:ext cx="47625" cy="47625"/>
            </a:xfrm>
            <a:custGeom>
              <a:avLst/>
              <a:gdLst/>
              <a:ahLst/>
              <a:cxnLst/>
              <a:rect l="l" t="t" r="r" b="b"/>
              <a:pathLst>
                <a:path w="47625" h="47625">
                  <a:moveTo>
                    <a:pt x="47474" y="23734"/>
                  </a:moveTo>
                  <a:lnTo>
                    <a:pt x="45610" y="32974"/>
                  </a:lnTo>
                  <a:lnTo>
                    <a:pt x="40524" y="40520"/>
                  </a:lnTo>
                  <a:lnTo>
                    <a:pt x="32980" y="45608"/>
                  </a:lnTo>
                  <a:lnTo>
                    <a:pt x="23740" y="47474"/>
                  </a:lnTo>
                  <a:lnTo>
                    <a:pt x="14500" y="45608"/>
                  </a:lnTo>
                  <a:lnTo>
                    <a:pt x="6954" y="40520"/>
                  </a:lnTo>
                  <a:lnTo>
                    <a:pt x="1865" y="32974"/>
                  </a:lnTo>
                  <a:lnTo>
                    <a:pt x="0" y="23734"/>
                  </a:lnTo>
                  <a:lnTo>
                    <a:pt x="1865" y="14494"/>
                  </a:lnTo>
                  <a:lnTo>
                    <a:pt x="6954" y="6950"/>
                  </a:lnTo>
                  <a:lnTo>
                    <a:pt x="14500" y="1864"/>
                  </a:lnTo>
                  <a:lnTo>
                    <a:pt x="23740" y="0"/>
                  </a:lnTo>
                  <a:lnTo>
                    <a:pt x="32980" y="1864"/>
                  </a:lnTo>
                  <a:lnTo>
                    <a:pt x="40524" y="6950"/>
                  </a:lnTo>
                  <a:lnTo>
                    <a:pt x="45610" y="14494"/>
                  </a:lnTo>
                  <a:lnTo>
                    <a:pt x="47474" y="23734"/>
                  </a:lnTo>
                  <a:close/>
                </a:path>
              </a:pathLst>
            </a:custGeom>
            <a:ln w="14575">
              <a:solidFill>
                <a:srgbClr val="A4D65E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203" name="object 203"/>
            <p:cNvSpPr/>
            <p:nvPr/>
          </p:nvSpPr>
          <p:spPr>
            <a:xfrm>
              <a:off x="16282390" y="11394799"/>
              <a:ext cx="138430" cy="12065"/>
            </a:xfrm>
            <a:custGeom>
              <a:avLst/>
              <a:gdLst/>
              <a:ahLst/>
              <a:cxnLst/>
              <a:rect l="l" t="t" r="r" b="b"/>
              <a:pathLst>
                <a:path w="138430" h="12065">
                  <a:moveTo>
                    <a:pt x="0" y="11538"/>
                  </a:moveTo>
                  <a:lnTo>
                    <a:pt x="138048" y="11538"/>
                  </a:lnTo>
                  <a:lnTo>
                    <a:pt x="138048" y="0"/>
                  </a:lnTo>
                  <a:lnTo>
                    <a:pt x="0" y="0"/>
                  </a:lnTo>
                  <a:lnTo>
                    <a:pt x="0" y="11538"/>
                  </a:lnTo>
                  <a:close/>
                </a:path>
              </a:pathLst>
            </a:custGeom>
            <a:solidFill>
              <a:srgbClr val="0071BC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204" name="object 204"/>
            <p:cNvSpPr/>
            <p:nvPr/>
          </p:nvSpPr>
          <p:spPr>
            <a:xfrm>
              <a:off x="16282390" y="11384426"/>
              <a:ext cx="138430" cy="12065"/>
            </a:xfrm>
            <a:custGeom>
              <a:avLst/>
              <a:gdLst/>
              <a:ahLst/>
              <a:cxnLst/>
              <a:rect l="l" t="t" r="r" b="b"/>
              <a:pathLst>
                <a:path w="138430" h="12065">
                  <a:moveTo>
                    <a:pt x="0" y="11510"/>
                  </a:moveTo>
                  <a:lnTo>
                    <a:pt x="138048" y="11510"/>
                  </a:lnTo>
                  <a:lnTo>
                    <a:pt x="138048" y="0"/>
                  </a:lnTo>
                  <a:lnTo>
                    <a:pt x="0" y="0"/>
                  </a:lnTo>
                  <a:lnTo>
                    <a:pt x="0" y="11510"/>
                  </a:lnTo>
                  <a:close/>
                </a:path>
              </a:pathLst>
            </a:custGeom>
            <a:solidFill>
              <a:srgbClr val="C1272D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  <p:pic>
          <p:nvPicPr>
            <p:cNvPr id="205" name="object 20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6325003" y="11062375"/>
              <a:ext cx="64074" cy="90649"/>
            </a:xfrm>
            <a:prstGeom prst="rect">
              <a:avLst/>
            </a:prstGeom>
          </p:spPr>
        </p:pic>
        <p:pic>
          <p:nvPicPr>
            <p:cNvPr id="206" name="object 20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3510775" y="6735768"/>
              <a:ext cx="1044526" cy="432382"/>
            </a:xfrm>
            <a:prstGeom prst="rect">
              <a:avLst/>
            </a:prstGeom>
          </p:spPr>
        </p:pic>
        <p:pic>
          <p:nvPicPr>
            <p:cNvPr id="207" name="object 20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3847957" y="7862887"/>
              <a:ext cx="195644" cy="195672"/>
            </a:xfrm>
            <a:prstGeom prst="rect">
              <a:avLst/>
            </a:prstGeom>
          </p:spPr>
        </p:pic>
        <p:sp>
          <p:nvSpPr>
            <p:cNvPr id="208" name="object 208"/>
            <p:cNvSpPr/>
            <p:nvPr/>
          </p:nvSpPr>
          <p:spPr>
            <a:xfrm>
              <a:off x="16212938" y="7988303"/>
              <a:ext cx="306705" cy="16510"/>
            </a:xfrm>
            <a:custGeom>
              <a:avLst/>
              <a:gdLst/>
              <a:ahLst/>
              <a:cxnLst/>
              <a:rect l="l" t="t" r="r" b="b"/>
              <a:pathLst>
                <a:path w="306705" h="16509">
                  <a:moveTo>
                    <a:pt x="0" y="0"/>
                  </a:moveTo>
                  <a:lnTo>
                    <a:pt x="306685" y="16062"/>
                  </a:lnTo>
                </a:path>
              </a:pathLst>
            </a:custGeom>
            <a:ln w="132631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 sz="818"/>
            </a:p>
          </p:txBody>
        </p:sp>
        <p:sp>
          <p:nvSpPr>
            <p:cNvPr id="209" name="object 209"/>
            <p:cNvSpPr/>
            <p:nvPr/>
          </p:nvSpPr>
          <p:spPr>
            <a:xfrm>
              <a:off x="16020454" y="7880815"/>
              <a:ext cx="318770" cy="227965"/>
            </a:xfrm>
            <a:custGeom>
              <a:avLst/>
              <a:gdLst/>
              <a:ahLst/>
              <a:cxnLst/>
              <a:rect l="l" t="t" r="r" b="b"/>
              <a:pathLst>
                <a:path w="318769" h="227965">
                  <a:moveTo>
                    <a:pt x="318601" y="0"/>
                  </a:moveTo>
                  <a:lnTo>
                    <a:pt x="0" y="97372"/>
                  </a:lnTo>
                  <a:lnTo>
                    <a:pt x="306685" y="227546"/>
                  </a:lnTo>
                  <a:lnTo>
                    <a:pt x="318601" y="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 sz="818"/>
            </a:p>
          </p:txBody>
        </p:sp>
      </p:grpSp>
      <p:sp>
        <p:nvSpPr>
          <p:cNvPr id="210" name="object 210"/>
          <p:cNvSpPr txBox="1"/>
          <p:nvPr/>
        </p:nvSpPr>
        <p:spPr>
          <a:xfrm>
            <a:off x="1976360" y="5516290"/>
            <a:ext cx="1830436" cy="1159702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 marL="259861" marR="160248" indent="-254375">
              <a:spcBef>
                <a:spcPts val="43"/>
              </a:spcBef>
              <a:buClr>
                <a:srgbClr val="509E45"/>
              </a:buClr>
              <a:buFont typeface="Wingdings 3"/>
              <a:buChar char="►"/>
              <a:tabLst>
                <a:tab pos="259861" algn="l"/>
              </a:tabLst>
            </a:pPr>
            <a:r>
              <a:rPr sz="1250" spc="-136" dirty="0">
                <a:latin typeface="Arial"/>
                <a:cs typeface="Arial"/>
              </a:rPr>
              <a:t>Provides</a:t>
            </a:r>
            <a:r>
              <a:rPr sz="1250" spc="-70" dirty="0">
                <a:latin typeface="Arial"/>
                <a:cs typeface="Arial"/>
              </a:rPr>
              <a:t> </a:t>
            </a:r>
            <a:r>
              <a:rPr sz="1250" spc="-82" dirty="0">
                <a:latin typeface="Arial"/>
                <a:cs typeface="Arial"/>
              </a:rPr>
              <a:t>direct</a:t>
            </a:r>
            <a:r>
              <a:rPr sz="1250" spc="-70" dirty="0">
                <a:latin typeface="Arial"/>
                <a:cs typeface="Arial"/>
              </a:rPr>
              <a:t> </a:t>
            </a:r>
            <a:r>
              <a:rPr sz="1250" spc="-161" dirty="0">
                <a:latin typeface="Arial"/>
                <a:cs typeface="Arial"/>
              </a:rPr>
              <a:t>access</a:t>
            </a:r>
            <a:r>
              <a:rPr sz="1250" spc="-70" dirty="0">
                <a:latin typeface="Arial"/>
                <a:cs typeface="Arial"/>
              </a:rPr>
              <a:t> </a:t>
            </a:r>
            <a:r>
              <a:rPr sz="1250" spc="-34" dirty="0">
                <a:latin typeface="Arial"/>
                <a:cs typeface="Arial"/>
              </a:rPr>
              <a:t>to </a:t>
            </a:r>
            <a:r>
              <a:rPr sz="1250" spc="-130" dirty="0">
                <a:latin typeface="Arial"/>
                <a:cs typeface="Arial"/>
              </a:rPr>
              <a:t>Fairground</a:t>
            </a:r>
            <a:r>
              <a:rPr sz="1250" spc="-73" dirty="0">
                <a:latin typeface="Arial"/>
                <a:cs typeface="Arial"/>
              </a:rPr>
              <a:t> </a:t>
            </a:r>
            <a:r>
              <a:rPr sz="1250" spc="-150" dirty="0">
                <a:latin typeface="Arial"/>
                <a:cs typeface="Arial"/>
              </a:rPr>
              <a:t>Park.</a:t>
            </a:r>
            <a:endParaRPr sz="1250">
              <a:latin typeface="Arial"/>
              <a:cs typeface="Arial"/>
            </a:endParaRPr>
          </a:p>
          <a:p>
            <a:pPr marL="259861" marR="2310" indent="-254375">
              <a:lnSpc>
                <a:spcPts val="1501"/>
              </a:lnSpc>
              <a:spcBef>
                <a:spcPts val="43"/>
              </a:spcBef>
              <a:buClr>
                <a:srgbClr val="509E45"/>
              </a:buClr>
              <a:buFont typeface="Wingdings 3"/>
              <a:buChar char="►"/>
              <a:tabLst>
                <a:tab pos="259861" algn="l"/>
              </a:tabLst>
            </a:pPr>
            <a:r>
              <a:rPr sz="1250" spc="-109" dirty="0">
                <a:latin typeface="Arial"/>
                <a:cs typeface="Arial"/>
              </a:rPr>
              <a:t>Station</a:t>
            </a:r>
            <a:r>
              <a:rPr sz="1250" spc="-75" dirty="0">
                <a:latin typeface="Arial"/>
                <a:cs typeface="Arial"/>
              </a:rPr>
              <a:t> </a:t>
            </a:r>
            <a:r>
              <a:rPr sz="1250" spc="-64" dirty="0">
                <a:latin typeface="Arial"/>
                <a:cs typeface="Arial"/>
              </a:rPr>
              <a:t>will</a:t>
            </a:r>
            <a:r>
              <a:rPr sz="1250" spc="-73" dirty="0">
                <a:latin typeface="Arial"/>
                <a:cs typeface="Arial"/>
              </a:rPr>
              <a:t> </a:t>
            </a:r>
            <a:r>
              <a:rPr sz="1250" spc="-173" dirty="0">
                <a:latin typeface="Arial"/>
                <a:cs typeface="Arial"/>
              </a:rPr>
              <a:t>make</a:t>
            </a:r>
            <a:r>
              <a:rPr sz="1250" spc="-73" dirty="0">
                <a:latin typeface="Arial"/>
                <a:cs typeface="Arial"/>
              </a:rPr>
              <a:t> </a:t>
            </a:r>
            <a:r>
              <a:rPr sz="1250" spc="-168" dirty="0">
                <a:latin typeface="Arial"/>
                <a:cs typeface="Arial"/>
              </a:rPr>
              <a:t>a</a:t>
            </a:r>
            <a:r>
              <a:rPr sz="1250" spc="-75" dirty="0">
                <a:latin typeface="Arial"/>
                <a:cs typeface="Arial"/>
              </a:rPr>
              <a:t> </a:t>
            </a:r>
            <a:r>
              <a:rPr sz="1250" spc="-5" dirty="0">
                <a:latin typeface="Arial"/>
                <a:cs typeface="Arial"/>
              </a:rPr>
              <a:t>direct </a:t>
            </a:r>
            <a:r>
              <a:rPr sz="1250" spc="-115" dirty="0">
                <a:latin typeface="Arial"/>
                <a:cs typeface="Arial"/>
              </a:rPr>
              <a:t>connection</a:t>
            </a:r>
            <a:r>
              <a:rPr sz="1250" spc="-70" dirty="0">
                <a:latin typeface="Arial"/>
                <a:cs typeface="Arial"/>
              </a:rPr>
              <a:t> to</a:t>
            </a:r>
            <a:r>
              <a:rPr sz="1250" spc="-68" dirty="0">
                <a:latin typeface="Arial"/>
                <a:cs typeface="Arial"/>
              </a:rPr>
              <a:t> </a:t>
            </a:r>
            <a:r>
              <a:rPr sz="1250" spc="-95" dirty="0">
                <a:latin typeface="Arial"/>
                <a:cs typeface="Arial"/>
              </a:rPr>
              <a:t>the</a:t>
            </a:r>
            <a:r>
              <a:rPr sz="1250" spc="-70" dirty="0">
                <a:latin typeface="Arial"/>
                <a:cs typeface="Arial"/>
              </a:rPr>
              <a:t> </a:t>
            </a:r>
            <a:r>
              <a:rPr sz="1250" spc="-57" dirty="0">
                <a:latin typeface="Arial"/>
                <a:cs typeface="Arial"/>
              </a:rPr>
              <a:t>Brickline </a:t>
            </a:r>
            <a:r>
              <a:rPr sz="1250" spc="-175" dirty="0">
                <a:latin typeface="Arial"/>
                <a:cs typeface="Arial"/>
              </a:rPr>
              <a:t>Greenway</a:t>
            </a:r>
            <a:r>
              <a:rPr sz="1250" spc="-80" dirty="0">
                <a:latin typeface="Arial"/>
                <a:cs typeface="Arial"/>
              </a:rPr>
              <a:t> </a:t>
            </a:r>
            <a:r>
              <a:rPr sz="1250" spc="-123" dirty="0">
                <a:latin typeface="Arial"/>
                <a:cs typeface="Arial"/>
              </a:rPr>
              <a:t>along</a:t>
            </a:r>
            <a:r>
              <a:rPr sz="1250" spc="-75" dirty="0">
                <a:latin typeface="Arial"/>
                <a:cs typeface="Arial"/>
              </a:rPr>
              <a:t> </a:t>
            </a:r>
            <a:r>
              <a:rPr sz="1250" spc="-177" dirty="0">
                <a:latin typeface="Arial"/>
                <a:cs typeface="Arial"/>
              </a:rPr>
              <a:t>Grand</a:t>
            </a:r>
            <a:r>
              <a:rPr sz="1250" spc="-75" dirty="0">
                <a:latin typeface="Arial"/>
                <a:cs typeface="Arial"/>
              </a:rPr>
              <a:t> </a:t>
            </a:r>
            <a:r>
              <a:rPr sz="1250" spc="-146" dirty="0">
                <a:latin typeface="Arial"/>
                <a:cs typeface="Arial"/>
              </a:rPr>
              <a:t>Blvd.</a:t>
            </a:r>
            <a:endParaRPr sz="1250">
              <a:latin typeface="Arial"/>
              <a:cs typeface="Arial"/>
            </a:endParaRPr>
          </a:p>
        </p:txBody>
      </p:sp>
      <p:sp>
        <p:nvSpPr>
          <p:cNvPr id="211" name="object 211"/>
          <p:cNvSpPr txBox="1"/>
          <p:nvPr/>
        </p:nvSpPr>
        <p:spPr>
          <a:xfrm>
            <a:off x="4742472" y="5516290"/>
            <a:ext cx="2007734" cy="1159702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 marL="259861" marR="2310" indent="-254375">
              <a:spcBef>
                <a:spcPts val="43"/>
              </a:spcBef>
              <a:buClr>
                <a:srgbClr val="509E45"/>
              </a:buClr>
              <a:buFont typeface="Wingdings 3"/>
              <a:buChar char="►"/>
              <a:tabLst>
                <a:tab pos="259861" algn="l"/>
              </a:tabLst>
            </a:pPr>
            <a:r>
              <a:rPr sz="1250" spc="-150" dirty="0">
                <a:latin typeface="Arial"/>
                <a:cs typeface="Arial"/>
              </a:rPr>
              <a:t>Creates</a:t>
            </a:r>
            <a:r>
              <a:rPr sz="1250" spc="-66" dirty="0">
                <a:latin typeface="Arial"/>
                <a:cs typeface="Arial"/>
              </a:rPr>
              <a:t> </a:t>
            </a:r>
            <a:r>
              <a:rPr sz="1250" spc="-89" dirty="0">
                <a:latin typeface="Arial"/>
                <a:cs typeface="Arial"/>
              </a:rPr>
              <a:t>transportation</a:t>
            </a:r>
            <a:r>
              <a:rPr sz="1250" spc="-61" dirty="0">
                <a:latin typeface="Arial"/>
                <a:cs typeface="Arial"/>
              </a:rPr>
              <a:t> </a:t>
            </a:r>
            <a:r>
              <a:rPr sz="1250" spc="-157" dirty="0">
                <a:latin typeface="Arial"/>
                <a:cs typeface="Arial"/>
              </a:rPr>
              <a:t>node</a:t>
            </a:r>
            <a:r>
              <a:rPr sz="1250" spc="311" dirty="0">
                <a:latin typeface="Arial"/>
                <a:cs typeface="Arial"/>
              </a:rPr>
              <a:t> </a:t>
            </a:r>
            <a:r>
              <a:rPr sz="1250" spc="-75" dirty="0">
                <a:latin typeface="Arial"/>
                <a:cs typeface="Arial"/>
              </a:rPr>
              <a:t>at</a:t>
            </a:r>
            <a:r>
              <a:rPr sz="1250" spc="-80" dirty="0">
                <a:latin typeface="Arial"/>
                <a:cs typeface="Arial"/>
              </a:rPr>
              <a:t> </a:t>
            </a:r>
            <a:r>
              <a:rPr sz="1250" spc="-95" dirty="0">
                <a:latin typeface="Arial"/>
                <a:cs typeface="Arial"/>
              </a:rPr>
              <a:t>the</a:t>
            </a:r>
            <a:r>
              <a:rPr sz="1250" spc="-75" dirty="0">
                <a:latin typeface="Arial"/>
                <a:cs typeface="Arial"/>
              </a:rPr>
              <a:t> </a:t>
            </a:r>
            <a:r>
              <a:rPr sz="1250" spc="-93" dirty="0">
                <a:latin typeface="Arial"/>
                <a:cs typeface="Arial"/>
              </a:rPr>
              <a:t>northern</a:t>
            </a:r>
            <a:r>
              <a:rPr sz="1250" spc="-75" dirty="0">
                <a:latin typeface="Arial"/>
                <a:cs typeface="Arial"/>
              </a:rPr>
              <a:t> </a:t>
            </a:r>
            <a:r>
              <a:rPr sz="1250" spc="-148" dirty="0">
                <a:latin typeface="Arial"/>
                <a:cs typeface="Arial"/>
              </a:rPr>
              <a:t>end</a:t>
            </a:r>
            <a:r>
              <a:rPr sz="1250" spc="-75" dirty="0">
                <a:latin typeface="Arial"/>
                <a:cs typeface="Arial"/>
              </a:rPr>
              <a:t> </a:t>
            </a:r>
            <a:r>
              <a:rPr sz="1250" spc="-77" dirty="0">
                <a:latin typeface="Arial"/>
                <a:cs typeface="Arial"/>
              </a:rPr>
              <a:t>of</a:t>
            </a:r>
            <a:r>
              <a:rPr sz="1250" spc="-75" dirty="0">
                <a:latin typeface="Arial"/>
                <a:cs typeface="Arial"/>
              </a:rPr>
              <a:t> </a:t>
            </a:r>
            <a:r>
              <a:rPr sz="1250" spc="-95" dirty="0">
                <a:latin typeface="Arial"/>
                <a:cs typeface="Arial"/>
              </a:rPr>
              <a:t>the</a:t>
            </a:r>
            <a:r>
              <a:rPr sz="1250" spc="-73" dirty="0">
                <a:latin typeface="Arial"/>
                <a:cs typeface="Arial"/>
              </a:rPr>
              <a:t> </a:t>
            </a:r>
            <a:r>
              <a:rPr sz="1250" spc="-314" dirty="0">
                <a:latin typeface="Arial"/>
                <a:cs typeface="Arial"/>
              </a:rPr>
              <a:t>NGA</a:t>
            </a:r>
            <a:r>
              <a:rPr sz="1250" spc="-202" dirty="0">
                <a:latin typeface="Arial"/>
                <a:cs typeface="Arial"/>
              </a:rPr>
              <a:t> Campus</a:t>
            </a:r>
            <a:endParaRPr sz="1250">
              <a:latin typeface="Arial"/>
              <a:cs typeface="Arial"/>
            </a:endParaRPr>
          </a:p>
          <a:p>
            <a:pPr marL="259861" marR="223192" indent="-254375">
              <a:lnSpc>
                <a:spcPts val="1501"/>
              </a:lnSpc>
              <a:spcBef>
                <a:spcPts val="41"/>
              </a:spcBef>
              <a:buClr>
                <a:srgbClr val="509E45"/>
              </a:buClr>
              <a:buFont typeface="Wingdings 3"/>
              <a:buChar char="►"/>
              <a:tabLst>
                <a:tab pos="259861" algn="l"/>
              </a:tabLst>
            </a:pPr>
            <a:r>
              <a:rPr sz="1250" spc="-109" dirty="0">
                <a:latin typeface="Arial"/>
                <a:cs typeface="Arial"/>
              </a:rPr>
              <a:t>Station</a:t>
            </a:r>
            <a:r>
              <a:rPr sz="1250" spc="-75" dirty="0">
                <a:latin typeface="Arial"/>
                <a:cs typeface="Arial"/>
              </a:rPr>
              <a:t> </a:t>
            </a:r>
            <a:r>
              <a:rPr sz="1250" spc="-64" dirty="0">
                <a:latin typeface="Arial"/>
                <a:cs typeface="Arial"/>
              </a:rPr>
              <a:t>will</a:t>
            </a:r>
            <a:r>
              <a:rPr sz="1250" spc="-73" dirty="0">
                <a:latin typeface="Arial"/>
                <a:cs typeface="Arial"/>
              </a:rPr>
              <a:t> </a:t>
            </a:r>
            <a:r>
              <a:rPr sz="1250" spc="-173" dirty="0">
                <a:latin typeface="Arial"/>
                <a:cs typeface="Arial"/>
              </a:rPr>
              <a:t>make</a:t>
            </a:r>
            <a:r>
              <a:rPr sz="1250" spc="-73" dirty="0">
                <a:latin typeface="Arial"/>
                <a:cs typeface="Arial"/>
              </a:rPr>
              <a:t> </a:t>
            </a:r>
            <a:r>
              <a:rPr sz="1250" spc="-168" dirty="0">
                <a:latin typeface="Arial"/>
                <a:cs typeface="Arial"/>
              </a:rPr>
              <a:t>a</a:t>
            </a:r>
            <a:r>
              <a:rPr sz="1250" spc="-75" dirty="0">
                <a:latin typeface="Arial"/>
                <a:cs typeface="Arial"/>
              </a:rPr>
              <a:t> </a:t>
            </a:r>
            <a:r>
              <a:rPr sz="1250" spc="-5" dirty="0">
                <a:latin typeface="Arial"/>
                <a:cs typeface="Arial"/>
              </a:rPr>
              <a:t>direct </a:t>
            </a:r>
            <a:r>
              <a:rPr sz="1250" spc="-115" dirty="0">
                <a:latin typeface="Arial"/>
                <a:cs typeface="Arial"/>
              </a:rPr>
              <a:t>connection</a:t>
            </a:r>
            <a:r>
              <a:rPr sz="1250" spc="-70" dirty="0">
                <a:latin typeface="Arial"/>
                <a:cs typeface="Arial"/>
              </a:rPr>
              <a:t> to</a:t>
            </a:r>
            <a:r>
              <a:rPr sz="1250" spc="-68" dirty="0">
                <a:latin typeface="Arial"/>
                <a:cs typeface="Arial"/>
              </a:rPr>
              <a:t> </a:t>
            </a:r>
            <a:r>
              <a:rPr sz="1250" spc="-95" dirty="0">
                <a:latin typeface="Arial"/>
                <a:cs typeface="Arial"/>
              </a:rPr>
              <a:t>the</a:t>
            </a:r>
            <a:r>
              <a:rPr sz="1250" spc="-70" dirty="0">
                <a:latin typeface="Arial"/>
                <a:cs typeface="Arial"/>
              </a:rPr>
              <a:t> </a:t>
            </a:r>
            <a:r>
              <a:rPr sz="1250" spc="-95" dirty="0">
                <a:latin typeface="Arial"/>
                <a:cs typeface="Arial"/>
              </a:rPr>
              <a:t>Brickline </a:t>
            </a:r>
            <a:r>
              <a:rPr sz="1250" spc="-180" dirty="0">
                <a:latin typeface="Arial"/>
                <a:cs typeface="Arial"/>
              </a:rPr>
              <a:t>Greenway</a:t>
            </a:r>
            <a:endParaRPr sz="1250">
              <a:latin typeface="Arial"/>
              <a:cs typeface="Arial"/>
            </a:endParaRPr>
          </a:p>
        </p:txBody>
      </p:sp>
      <p:sp>
        <p:nvSpPr>
          <p:cNvPr id="212" name="object 212"/>
          <p:cNvSpPr txBox="1"/>
          <p:nvPr/>
        </p:nvSpPr>
        <p:spPr>
          <a:xfrm>
            <a:off x="7508584" y="5516290"/>
            <a:ext cx="2112553" cy="1352062"/>
          </a:xfrm>
          <a:prstGeom prst="rect">
            <a:avLst/>
          </a:prstGeom>
        </p:spPr>
        <p:txBody>
          <a:bodyPr vert="horz" wrap="square" lIns="0" tIns="5486" rIns="0" bIns="0" rtlCol="0">
            <a:spAutoFit/>
          </a:bodyPr>
          <a:lstStyle/>
          <a:p>
            <a:pPr marL="259861" marR="2310" indent="-254375">
              <a:spcBef>
                <a:spcPts val="43"/>
              </a:spcBef>
              <a:buClr>
                <a:srgbClr val="509E45"/>
              </a:buClr>
              <a:buFont typeface="Wingdings 3"/>
              <a:buChar char="►"/>
              <a:tabLst>
                <a:tab pos="259861" algn="l"/>
              </a:tabLst>
            </a:pPr>
            <a:r>
              <a:rPr sz="1250" spc="-136" dirty="0">
                <a:latin typeface="Arial"/>
                <a:cs typeface="Arial"/>
              </a:rPr>
              <a:t>Provides</a:t>
            </a:r>
            <a:r>
              <a:rPr sz="1250" spc="-70" dirty="0">
                <a:latin typeface="Arial"/>
                <a:cs typeface="Arial"/>
              </a:rPr>
              <a:t> </a:t>
            </a:r>
            <a:r>
              <a:rPr sz="1250" spc="-155" dirty="0">
                <a:latin typeface="Arial"/>
                <a:cs typeface="Arial"/>
              </a:rPr>
              <a:t>an</a:t>
            </a:r>
            <a:r>
              <a:rPr sz="1250" spc="-68" dirty="0">
                <a:latin typeface="Arial"/>
                <a:cs typeface="Arial"/>
              </a:rPr>
              <a:t> </a:t>
            </a:r>
            <a:r>
              <a:rPr sz="1250" spc="-75" dirty="0">
                <a:latin typeface="Arial"/>
                <a:cs typeface="Arial"/>
              </a:rPr>
              <a:t>efficient</a:t>
            </a:r>
            <a:r>
              <a:rPr sz="1250" spc="-66" dirty="0">
                <a:latin typeface="Arial"/>
                <a:cs typeface="Arial"/>
              </a:rPr>
              <a:t> </a:t>
            </a:r>
            <a:r>
              <a:rPr sz="1250" spc="-148" dirty="0">
                <a:latin typeface="Arial"/>
                <a:cs typeface="Arial"/>
              </a:rPr>
              <a:t>gateway </a:t>
            </a:r>
            <a:r>
              <a:rPr sz="1250" spc="-115" dirty="0">
                <a:latin typeface="Arial"/>
                <a:cs typeface="Arial"/>
              </a:rPr>
              <a:t>connection</a:t>
            </a:r>
            <a:r>
              <a:rPr sz="1250" spc="-80" dirty="0">
                <a:latin typeface="Arial"/>
                <a:cs typeface="Arial"/>
              </a:rPr>
              <a:t> </a:t>
            </a:r>
            <a:r>
              <a:rPr sz="1250" spc="-70" dirty="0">
                <a:latin typeface="Arial"/>
                <a:cs typeface="Arial"/>
              </a:rPr>
              <a:t>to</a:t>
            </a:r>
            <a:r>
              <a:rPr sz="1250" spc="-75" dirty="0">
                <a:latin typeface="Arial"/>
                <a:cs typeface="Arial"/>
              </a:rPr>
              <a:t> </a:t>
            </a:r>
            <a:r>
              <a:rPr sz="1250" spc="-95" dirty="0">
                <a:latin typeface="Arial"/>
                <a:cs typeface="Arial"/>
              </a:rPr>
              <a:t>the</a:t>
            </a:r>
            <a:r>
              <a:rPr sz="1250" spc="-75" dirty="0">
                <a:latin typeface="Arial"/>
                <a:cs typeface="Arial"/>
              </a:rPr>
              <a:t> </a:t>
            </a:r>
            <a:r>
              <a:rPr sz="1250" spc="-148" dirty="0">
                <a:latin typeface="Arial"/>
                <a:cs typeface="Arial"/>
              </a:rPr>
              <a:t>Next</a:t>
            </a:r>
            <a:r>
              <a:rPr sz="1250" spc="-75" dirty="0">
                <a:latin typeface="Arial"/>
                <a:cs typeface="Arial"/>
              </a:rPr>
              <a:t> </a:t>
            </a:r>
            <a:r>
              <a:rPr sz="1250" spc="-302" dirty="0">
                <a:latin typeface="Arial"/>
                <a:cs typeface="Arial"/>
              </a:rPr>
              <a:t>NGA</a:t>
            </a:r>
            <a:r>
              <a:rPr sz="1250" spc="-73" dirty="0">
                <a:latin typeface="Arial"/>
                <a:cs typeface="Arial"/>
              </a:rPr>
              <a:t> </a:t>
            </a:r>
            <a:r>
              <a:rPr sz="1250" spc="-207" dirty="0">
                <a:latin typeface="Arial"/>
                <a:cs typeface="Arial"/>
              </a:rPr>
              <a:t>West </a:t>
            </a:r>
            <a:r>
              <a:rPr sz="1250" spc="-193" dirty="0">
                <a:latin typeface="Arial"/>
                <a:cs typeface="Arial"/>
              </a:rPr>
              <a:t>Campus.</a:t>
            </a:r>
            <a:endParaRPr sz="1250">
              <a:latin typeface="Arial"/>
              <a:cs typeface="Arial"/>
            </a:endParaRPr>
          </a:p>
          <a:p>
            <a:pPr marL="259861" marR="195184" indent="-254375">
              <a:lnSpc>
                <a:spcPts val="1501"/>
              </a:lnSpc>
              <a:spcBef>
                <a:spcPts val="41"/>
              </a:spcBef>
              <a:buClr>
                <a:srgbClr val="509E45"/>
              </a:buClr>
              <a:buFont typeface="Wingdings 3"/>
              <a:buChar char="►"/>
              <a:tabLst>
                <a:tab pos="259861" algn="l"/>
              </a:tabLst>
            </a:pPr>
            <a:r>
              <a:rPr sz="1250" spc="-98" dirty="0">
                <a:latin typeface="Arial"/>
                <a:cs typeface="Arial"/>
              </a:rPr>
              <a:t>Significant</a:t>
            </a:r>
            <a:r>
              <a:rPr sz="1250" spc="-66" dirty="0">
                <a:latin typeface="Arial"/>
                <a:cs typeface="Arial"/>
              </a:rPr>
              <a:t> </a:t>
            </a:r>
            <a:r>
              <a:rPr sz="1250" spc="-132" dirty="0">
                <a:latin typeface="Arial"/>
                <a:cs typeface="Arial"/>
              </a:rPr>
              <a:t>amounts</a:t>
            </a:r>
            <a:r>
              <a:rPr sz="1250" spc="-66" dirty="0">
                <a:latin typeface="Arial"/>
                <a:cs typeface="Arial"/>
              </a:rPr>
              <a:t> </a:t>
            </a:r>
            <a:r>
              <a:rPr sz="1250" spc="-11" dirty="0">
                <a:latin typeface="Arial"/>
                <a:cs typeface="Arial"/>
              </a:rPr>
              <a:t>of </a:t>
            </a:r>
            <a:r>
              <a:rPr sz="1250" spc="-127" dirty="0">
                <a:latin typeface="Arial"/>
                <a:cs typeface="Arial"/>
              </a:rPr>
              <a:t>developable</a:t>
            </a:r>
            <a:r>
              <a:rPr sz="1250" spc="-80" dirty="0">
                <a:latin typeface="Arial"/>
                <a:cs typeface="Arial"/>
              </a:rPr>
              <a:t> </a:t>
            </a:r>
            <a:r>
              <a:rPr sz="1250" spc="-141" dirty="0">
                <a:latin typeface="Arial"/>
                <a:cs typeface="Arial"/>
              </a:rPr>
              <a:t>acreage</a:t>
            </a:r>
            <a:r>
              <a:rPr sz="1250" spc="-82" dirty="0">
                <a:latin typeface="Arial"/>
                <a:cs typeface="Arial"/>
              </a:rPr>
              <a:t> </a:t>
            </a:r>
            <a:r>
              <a:rPr sz="1250" spc="-45" dirty="0">
                <a:latin typeface="Arial"/>
                <a:cs typeface="Arial"/>
              </a:rPr>
              <a:t>directly </a:t>
            </a:r>
            <a:r>
              <a:rPr sz="1250" spc="-115" dirty="0">
                <a:latin typeface="Arial"/>
                <a:cs typeface="Arial"/>
              </a:rPr>
              <a:t>adjacent</a:t>
            </a:r>
            <a:r>
              <a:rPr sz="1250" spc="-86" dirty="0">
                <a:latin typeface="Arial"/>
                <a:cs typeface="Arial"/>
              </a:rPr>
              <a:t> </a:t>
            </a:r>
            <a:r>
              <a:rPr sz="1250" spc="-70" dirty="0">
                <a:latin typeface="Arial"/>
                <a:cs typeface="Arial"/>
              </a:rPr>
              <a:t>to</a:t>
            </a:r>
            <a:r>
              <a:rPr sz="1250" spc="-80" dirty="0">
                <a:latin typeface="Arial"/>
                <a:cs typeface="Arial"/>
              </a:rPr>
              <a:t> </a:t>
            </a:r>
            <a:r>
              <a:rPr sz="1250" spc="-214" dirty="0">
                <a:latin typeface="Arial"/>
                <a:cs typeface="Arial"/>
              </a:rPr>
              <a:t>Cass</a:t>
            </a:r>
            <a:r>
              <a:rPr sz="1250" spc="-77" dirty="0">
                <a:latin typeface="Arial"/>
                <a:cs typeface="Arial"/>
              </a:rPr>
              <a:t> </a:t>
            </a:r>
            <a:r>
              <a:rPr sz="1250" spc="-180" dirty="0">
                <a:latin typeface="Arial"/>
                <a:cs typeface="Arial"/>
              </a:rPr>
              <a:t>Ave.</a:t>
            </a:r>
            <a:r>
              <a:rPr sz="1250" spc="-80" dirty="0">
                <a:latin typeface="Arial"/>
                <a:cs typeface="Arial"/>
              </a:rPr>
              <a:t> </a:t>
            </a:r>
            <a:r>
              <a:rPr sz="1250" spc="-98" dirty="0">
                <a:latin typeface="Arial"/>
                <a:cs typeface="Arial"/>
              </a:rPr>
              <a:t>Station.</a:t>
            </a:r>
            <a:endParaRPr sz="1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9E2E2-1B8D-E232-C4FB-8B16D299C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570" y="1346223"/>
            <a:ext cx="7398470" cy="831369"/>
          </a:xfrm>
        </p:spPr>
        <p:txBody>
          <a:bodyPr>
            <a:normAutofit fontScale="90000"/>
          </a:bodyPr>
          <a:lstStyle/>
          <a:p>
            <a:r>
              <a:rPr lang="en-US" dirty="0"/>
              <a:t>MLK Dr. Station – Consolidated Station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DA8F31-A139-9724-458C-3D0FC40D74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7118" y="2356700"/>
            <a:ext cx="6971755" cy="4077655"/>
          </a:xfrm>
        </p:spPr>
        <p:txBody>
          <a:bodyPr>
            <a:noAutofit/>
          </a:bodyPr>
          <a:lstStyle/>
          <a:p>
            <a:r>
              <a:rPr lang="en-US" dirty="0"/>
              <a:t>Washington Ave. and Carr St. Stations consolidated into one single station at Dr. Martin Luther King Dr.:</a:t>
            </a:r>
          </a:p>
          <a:p>
            <a:pPr lvl="1"/>
            <a:r>
              <a:rPr lang="en-US" dirty="0"/>
              <a:t>Minimizes impacts on schools, social service agencies, businesses, plus requires less right-of-way</a:t>
            </a:r>
          </a:p>
          <a:p>
            <a:pPr lvl="1"/>
            <a:r>
              <a:rPr lang="en-US" dirty="0"/>
              <a:t>Remains close to over 90% of population and jobs within 1/2-mile of two consolidated stations</a:t>
            </a:r>
          </a:p>
          <a:p>
            <a:pPr lvl="1"/>
            <a:r>
              <a:rPr lang="en-US" dirty="0"/>
              <a:t>Allows for more efficient use of resources and infrastructure</a:t>
            </a:r>
          </a:p>
          <a:p>
            <a:endParaRPr lang="en-US" dirty="0"/>
          </a:p>
        </p:txBody>
      </p:sp>
      <p:pic>
        <p:nvPicPr>
          <p:cNvPr id="10" name="Content Placeholder 9" descr="A map of a city&#10;&#10;Description automatically generated">
            <a:extLst>
              <a:ext uri="{FF2B5EF4-FFF2-40B4-BE49-F238E27FC236}">
                <a16:creationId xmlns:a16="http://schemas.microsoft.com/office/drawing/2014/main" id="{5CBAEFEB-4FFA-D444-7007-5FFC416B09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330742"/>
            <a:ext cx="3035430" cy="6196516"/>
          </a:xfrm>
        </p:spPr>
      </p:pic>
    </p:spTree>
    <p:extLst>
      <p:ext uri="{BB962C8B-B14F-4D97-AF65-F5344CB8AC3E}">
        <p14:creationId xmlns:p14="http://schemas.microsoft.com/office/powerpoint/2010/main" val="16054180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EF6BD8896616499C4A5B2A1EF3C4BA" ma:contentTypeVersion="13" ma:contentTypeDescription="Create a new document." ma:contentTypeScope="" ma:versionID="d7ce1684af4ec8ef15f8b22a4efa17cf">
  <xsd:schema xmlns:xsd="http://www.w3.org/2001/XMLSchema" xmlns:xs="http://www.w3.org/2001/XMLSchema" xmlns:p="http://schemas.microsoft.com/office/2006/metadata/properties" xmlns:ns2="a8fd6dd6-bfa4-488e-af07-609086ce3588" xmlns:ns3="87c9f196-f67f-4d44-a5bf-4fb453c8e21a" targetNamespace="http://schemas.microsoft.com/office/2006/metadata/properties" ma:root="true" ma:fieldsID="23d4b33ed9e282938e0b572e6c79a2af" ns2:_="" ns3:_="">
    <xsd:import namespace="a8fd6dd6-bfa4-488e-af07-609086ce3588"/>
    <xsd:import namespace="87c9f196-f67f-4d44-a5bf-4fb453c8e2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SearchPropertie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fd6dd6-bfa4-488e-af07-609086ce35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66ca3fc6-7dbe-42ce-9a9c-533506b5a6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c9f196-f67f-4d44-a5bf-4fb453c8e21a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94cca543-b80e-4861-b6c5-08468e51825e}" ma:internalName="TaxCatchAll" ma:showField="CatchAllData" ma:web="87c9f196-f67f-4d44-a5bf-4fb453c8e2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7c9f196-f67f-4d44-a5bf-4fb453c8e21a" xsi:nil="true"/>
    <lcf76f155ced4ddcb4097134ff3c332f xmlns="a8fd6dd6-bfa4-488e-af07-609086ce358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73AF899-DB91-41B0-8321-108C55161C8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0BA4D78-65D2-4BD7-8168-3550D16357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fd6dd6-bfa4-488e-af07-609086ce3588"/>
    <ds:schemaRef ds:uri="87c9f196-f67f-4d44-a5bf-4fb453c8e2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4F536C6-9C82-4B9D-BA5E-ECC1F7D8248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089b5895-fde9-48e0-8135-8ca18e1f3d3e"/>
    <ds:schemaRef ds:uri="http://purl.org/dc/elements/1.1/"/>
    <ds:schemaRef ds:uri="http://schemas.microsoft.com/office/2006/metadata/properties"/>
    <ds:schemaRef ds:uri="bd285a4d-53d1-429b-bbf7-02b595206dfa"/>
    <ds:schemaRef ds:uri="http://www.w3.org/XML/1998/namespace"/>
    <ds:schemaRef ds:uri="http://purl.org/dc/dcmitype/"/>
    <ds:schemaRef ds:uri="87c9f196-f67f-4d44-a5bf-4fb453c8e21a"/>
    <ds:schemaRef ds:uri="a8fd6dd6-bfa4-488e-af07-609086ce358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3448</TotalTime>
  <Words>2065</Words>
  <Application>Microsoft Macintosh PowerPoint</Application>
  <PresentationFormat>Widescreen</PresentationFormat>
  <Paragraphs>536</Paragraphs>
  <Slides>21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Aptos</vt:lpstr>
      <vt:lpstr>Arial</vt:lpstr>
      <vt:lpstr>Calibri</vt:lpstr>
      <vt:lpstr>Wingdings 3</vt:lpstr>
      <vt:lpstr>Office Theme</vt:lpstr>
      <vt:lpstr>1_Office Theme</vt:lpstr>
      <vt:lpstr>Acrobat Document</vt:lpstr>
      <vt:lpstr>PROJECT OVERVIEW</vt:lpstr>
      <vt:lpstr>What is the Purpose for the Project?</vt:lpstr>
      <vt:lpstr>Project History</vt:lpstr>
      <vt:lpstr>2024 Update</vt:lpstr>
      <vt:lpstr>PROJECT ALTERNATIVES</vt:lpstr>
      <vt:lpstr>What is Being Studied</vt:lpstr>
      <vt:lpstr>Build Alternative Features Modern In-Street Technology </vt:lpstr>
      <vt:lpstr>PowerPoint Presentation</vt:lpstr>
      <vt:lpstr>MLK Dr. Station – Consolidated Station</vt:lpstr>
      <vt:lpstr>PowerPoint Presentation</vt:lpstr>
      <vt:lpstr>PowerPoint Presentation</vt:lpstr>
      <vt:lpstr>Design Options</vt:lpstr>
      <vt:lpstr>ENVIRONMENTAL REVIEW</vt:lpstr>
      <vt:lpstr>What is NEPA?</vt:lpstr>
      <vt:lpstr>Environmental Resources To Be Studied</vt:lpstr>
      <vt:lpstr>Real Time Camera Center</vt:lpstr>
      <vt:lpstr>Timeline</vt:lpstr>
      <vt:lpstr>GET INVOLVED!</vt:lpstr>
      <vt:lpstr>Get Involved!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 Rivera</dc:creator>
  <cp:lastModifiedBy>Laurna Godwin</cp:lastModifiedBy>
  <cp:revision>37</cp:revision>
  <dcterms:created xsi:type="dcterms:W3CDTF">2024-03-18T20:59:36Z</dcterms:created>
  <dcterms:modified xsi:type="dcterms:W3CDTF">2024-06-12T16:45:51Z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0x010100F113BF1AD7922D458C73C316C175A1E3</vt:lpwstr>
  </property>
</Properties>
</file>