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Lato" panose="020F0502020204030204" pitchFamily="34" charset="0"/>
      <p:regular r:id="rId4"/>
      <p:bold r:id="rId5"/>
      <p:italic r:id="rId6"/>
      <p:boldItalic r:id="rId7"/>
    </p:embeddedFont>
    <p:embeddedFont>
      <p:font typeface="Raleway" panose="020F0502020204030204" pitchFamily="2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7" d="100"/>
          <a:sy n="137" d="100"/>
        </p:scale>
        <p:origin x="78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c680c43ad9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c680c43ad9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3787800" cy="19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9595" y="3401500"/>
            <a:ext cx="37878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4" name="Google Shape;14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" name="Google Shape;92;p1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93" name="Google Shape;93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11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1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7" name="Google Shape;97;p11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_TITLE_AND_DESCRIPTION_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2" descr="Side view of hands writing in a notebook at a cafe"/>
          <p:cNvPicPr preferRelativeResize="0"/>
          <p:nvPr/>
        </p:nvPicPr>
        <p:blipFill rotWithShape="1">
          <a:blip r:embed="rId2">
            <a:alphaModFix/>
          </a:blip>
          <a:srcRect l="9051" t="12064" r="54351" b="26447"/>
          <a:stretch/>
        </p:blipFill>
        <p:spPr>
          <a:xfrm>
            <a:off x="1" y="-50"/>
            <a:ext cx="4572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2"/>
          <p:cNvSpPr/>
          <p:nvPr/>
        </p:nvSpPr>
        <p:spPr>
          <a:xfrm>
            <a:off x="1650" y="0"/>
            <a:ext cx="4568700" cy="5143500"/>
          </a:xfrm>
          <a:prstGeom prst="rect">
            <a:avLst/>
          </a:prstGeom>
          <a:solidFill>
            <a:srgbClr val="178D7D">
              <a:alpha val="68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" name="Google Shape;102;p1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03" name="Google Shape;103;p1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" name="Google Shape;105;p12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2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2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xfrm>
            <a:off x="8536300" y="474985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 2">
  <p:cSld name="SECTION_TITLE_AND_DESCRIPTION_1_2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3"/>
          <p:cNvPicPr preferRelativeResize="0"/>
          <p:nvPr/>
        </p:nvPicPr>
        <p:blipFill rotWithShape="1">
          <a:blip r:embed="rId2">
            <a:alphaModFix/>
          </a:blip>
          <a:srcRect l="31883" t="8097" r="25713"/>
          <a:stretch/>
        </p:blipFill>
        <p:spPr>
          <a:xfrm>
            <a:off x="0" y="0"/>
            <a:ext cx="45752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3"/>
          <p:cNvSpPr/>
          <p:nvPr/>
        </p:nvSpPr>
        <p:spPr>
          <a:xfrm>
            <a:off x="-75" y="0"/>
            <a:ext cx="4572000" cy="5143500"/>
          </a:xfrm>
          <a:prstGeom prst="rect">
            <a:avLst/>
          </a:prstGeom>
          <a:solidFill>
            <a:srgbClr val="178D7D">
              <a:alpha val="68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" name="Google Shape;112;p1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13" name="Google Shape;113;p1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13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21" name="Google Shape;121;p1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5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24" name="Google Shape;124;p1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" name="Google Shape;126;p15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7" name="Google Shape;127;p15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1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bg>
      <p:bgPr>
        <a:solidFill>
          <a:schemeClr val="lt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3787800" cy="19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729595" y="3401500"/>
            <a:ext cx="37878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1" name="Google Shape;21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2" name="Google Shape;22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3"/>
          <p:cNvSpPr/>
          <p:nvPr/>
        </p:nvSpPr>
        <p:spPr>
          <a:xfrm>
            <a:off x="0" y="1"/>
            <a:ext cx="9144000" cy="46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3"/>
          <p:cNvGrpSpPr/>
          <p:nvPr/>
        </p:nvGrpSpPr>
        <p:grpSpPr>
          <a:xfrm>
            <a:off x="5063108" y="1313285"/>
            <a:ext cx="3459716" cy="2670463"/>
            <a:chOff x="3553042" y="1657806"/>
            <a:chExt cx="3461100" cy="2671532"/>
          </a:xfrm>
        </p:grpSpPr>
        <p:sp>
          <p:nvSpPr>
            <p:cNvPr id="26" name="Google Shape;26;p3"/>
            <p:cNvSpPr/>
            <p:nvPr/>
          </p:nvSpPr>
          <p:spPr>
            <a:xfrm>
              <a:off x="4856024" y="3625653"/>
              <a:ext cx="944700" cy="663300"/>
            </a:xfrm>
            <a:prstGeom prst="trapezoid">
              <a:avLst>
                <a:gd name="adj" fmla="val 25000"/>
              </a:avLst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>
              <a:off x="4953871" y="3681997"/>
              <a:ext cx="400200" cy="606600"/>
            </a:xfrm>
            <a:prstGeom prst="triangle">
              <a:avLst>
                <a:gd name="adj" fmla="val 96745"/>
              </a:avLst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4767796" y="3681816"/>
              <a:ext cx="163500" cy="606600"/>
            </a:xfrm>
            <a:prstGeom prst="triangle">
              <a:avLst>
                <a:gd name="adj" fmla="val 98558"/>
              </a:avLst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10800000">
              <a:off x="4678237" y="4276102"/>
              <a:ext cx="1210800" cy="4560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rot="10800000">
              <a:off x="4668343" y="4283738"/>
              <a:ext cx="1230600" cy="45600"/>
            </a:xfrm>
            <a:prstGeom prst="roundRect">
              <a:avLst>
                <a:gd name="adj" fmla="val 50000"/>
              </a:avLst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4926950" y="3681915"/>
              <a:ext cx="42900" cy="5943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3553042" y="1674645"/>
              <a:ext cx="3461100" cy="2014500"/>
            </a:xfrm>
            <a:prstGeom prst="roundRect">
              <a:avLst>
                <a:gd name="adj" fmla="val 1882"/>
              </a:avLst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3553042" y="1657806"/>
              <a:ext cx="3461100" cy="2014500"/>
            </a:xfrm>
            <a:prstGeom prst="roundRect">
              <a:avLst>
                <a:gd name="adj" fmla="val 1764"/>
              </a:avLst>
            </a:pr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4" name="Google Shape;34;p3" descr="Component Detail"/>
          <p:cNvPicPr preferRelativeResize="0"/>
          <p:nvPr/>
        </p:nvPicPr>
        <p:blipFill rotWithShape="1">
          <a:blip r:embed="rId2">
            <a:alphaModFix/>
          </a:blip>
          <a:srcRect b="25077"/>
          <a:stretch/>
        </p:blipFill>
        <p:spPr>
          <a:xfrm>
            <a:off x="5161725" y="1399791"/>
            <a:ext cx="3262825" cy="183342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3"/>
          <p:cNvSpPr/>
          <p:nvPr/>
        </p:nvSpPr>
        <p:spPr>
          <a:xfrm flipH="1">
            <a:off x="5156273" y="1401826"/>
            <a:ext cx="3268500" cy="1812900"/>
          </a:xfrm>
          <a:prstGeom prst="rtTriangle">
            <a:avLst/>
          </a:prstGeom>
          <a:solidFill>
            <a:srgbClr val="000000">
              <a:alpha val="3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" name="Google Shape;36;p3"/>
          <p:cNvGrpSpPr/>
          <p:nvPr/>
        </p:nvGrpSpPr>
        <p:grpSpPr>
          <a:xfrm>
            <a:off x="7666681" y="2077877"/>
            <a:ext cx="1148179" cy="2282764"/>
            <a:chOff x="7666681" y="2077877"/>
            <a:chExt cx="1148179" cy="2282764"/>
          </a:xfrm>
        </p:grpSpPr>
        <p:grpSp>
          <p:nvGrpSpPr>
            <p:cNvPr id="37" name="Google Shape;37;p3"/>
            <p:cNvGrpSpPr/>
            <p:nvPr/>
          </p:nvGrpSpPr>
          <p:grpSpPr>
            <a:xfrm>
              <a:off x="7666681" y="2077877"/>
              <a:ext cx="1148179" cy="2282764"/>
              <a:chOff x="3983627" y="1676395"/>
              <a:chExt cx="1449538" cy="2881914"/>
            </a:xfrm>
          </p:grpSpPr>
          <p:sp>
            <p:nvSpPr>
              <p:cNvPr id="38" name="Google Shape;38;p3"/>
              <p:cNvSpPr/>
              <p:nvPr/>
            </p:nvSpPr>
            <p:spPr>
              <a:xfrm rot="-5400000">
                <a:off x="3276827" y="2404608"/>
                <a:ext cx="2860500" cy="1446900"/>
              </a:xfrm>
              <a:prstGeom prst="roundRect">
                <a:avLst>
                  <a:gd name="adj" fmla="val 4551"/>
                </a:avLst>
              </a:pr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 rot="-5400000">
                <a:off x="3279465" y="2383195"/>
                <a:ext cx="2860500" cy="1446900"/>
              </a:xfrm>
              <a:prstGeom prst="roundRect">
                <a:avLst>
                  <a:gd name="adj" fmla="val 4551"/>
                </a:avLst>
              </a:pr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4473243" y="4318802"/>
                <a:ext cx="472800" cy="76800"/>
              </a:xfrm>
              <a:prstGeom prst="roundRect">
                <a:avLst>
                  <a:gd name="adj" fmla="val 50000"/>
                </a:avLst>
              </a:pr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41" name="Google Shape;41;p3" descr="Mobile View"/>
            <p:cNvPicPr preferRelativeResize="0"/>
            <p:nvPr/>
          </p:nvPicPr>
          <p:blipFill rotWithShape="1">
            <a:blip r:embed="rId3">
              <a:alphaModFix/>
            </a:blip>
            <a:srcRect t="4363" b="4372"/>
            <a:stretch/>
          </p:blipFill>
          <p:spPr>
            <a:xfrm>
              <a:off x="7720839" y="2222723"/>
              <a:ext cx="1037555" cy="18334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" name="Google Shape;42;p3"/>
            <p:cNvSpPr/>
            <p:nvPr/>
          </p:nvSpPr>
          <p:spPr>
            <a:xfrm flipH="1">
              <a:off x="7722342" y="2222973"/>
              <a:ext cx="1037700" cy="1833000"/>
            </a:xfrm>
            <a:prstGeom prst="rtTriangle">
              <a:avLst/>
            </a:prstGeom>
            <a:solidFill>
              <a:srgbClr val="000000">
                <a:alpha val="30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5" name="Google Shape;45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4"/>
          <p:cNvSpPr txBox="1">
            <a:spLocks noGrp="1"/>
          </p:cNvSpPr>
          <p:nvPr>
            <p:ph type="title"/>
          </p:nvPr>
        </p:nvSpPr>
        <p:spPr>
          <a:xfrm>
            <a:off x="727800" y="402900"/>
            <a:ext cx="8378100" cy="8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" name="Google Shape;51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2" name="Google Shape;52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Google Shape;54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" name="Google Shape;59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0" name="Google Shape;60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6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6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" name="Google Shape;68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9" name="Google Shape;69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71;p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" name="Google Shape;78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79" name="Google Shape;79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" name="Google Shape;81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10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86" name="Google Shape;86;p1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10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title"/>
          </p:nvPr>
        </p:nvSpPr>
        <p:spPr>
          <a:xfrm>
            <a:off x="284388" y="116698"/>
            <a:ext cx="70212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Membership Report</a:t>
            </a:r>
            <a:endParaRPr b="0"/>
          </a:p>
        </p:txBody>
      </p:sp>
      <p:sp>
        <p:nvSpPr>
          <p:cNvPr id="136" name="Google Shape;136;p17"/>
          <p:cNvSpPr txBox="1">
            <a:spLocks noGrp="1"/>
          </p:cNvSpPr>
          <p:nvPr>
            <p:ph type="title"/>
          </p:nvPr>
        </p:nvSpPr>
        <p:spPr>
          <a:xfrm>
            <a:off x="489484" y="799395"/>
            <a:ext cx="7941600" cy="33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>
                <a:latin typeface="Arial"/>
                <a:ea typeface="Arial"/>
                <a:cs typeface="Arial"/>
                <a:sym typeface="Arial"/>
              </a:rPr>
              <a:t>Chair of Membership - Charles Purnell &amp; Jacob Malina</a:t>
            </a:r>
            <a:endParaRPr sz="24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u="sng">
                <a:latin typeface="Arial"/>
                <a:ea typeface="Arial"/>
                <a:cs typeface="Arial"/>
                <a:sym typeface="Arial"/>
              </a:rPr>
              <a:t>2026 LSNA MEMBERSHIP GOAL</a:t>
            </a:r>
            <a:endParaRPr sz="1600" b="0" u="sng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>
                <a:latin typeface="Arial"/>
                <a:ea typeface="Arial"/>
                <a:cs typeface="Arial"/>
                <a:sym typeface="Arial"/>
              </a:rPr>
              <a:t>50 NEW MEMBERSHIPS (350 TOTAL) &amp;</a:t>
            </a:r>
            <a:endParaRPr sz="16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>
                <a:latin typeface="Arial"/>
                <a:ea typeface="Arial"/>
                <a:cs typeface="Arial"/>
                <a:sym typeface="Arial"/>
              </a:rPr>
              <a:t>15% OF RESIDENTS ARE LSNA MEMBERS</a:t>
            </a:r>
            <a:endParaRPr sz="16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u="sng">
                <a:latin typeface="Arial"/>
                <a:ea typeface="Arial"/>
                <a:cs typeface="Arial"/>
                <a:sym typeface="Arial"/>
              </a:rPr>
              <a:t>Count</a:t>
            </a:r>
            <a:endParaRPr sz="1600" b="0" u="sng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>
                <a:latin typeface="Arial"/>
                <a:ea typeface="Arial"/>
                <a:cs typeface="Arial"/>
                <a:sym typeface="Arial"/>
              </a:rPr>
              <a:t>May 315 / 15%</a:t>
            </a:r>
            <a:endParaRPr sz="16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>
                <a:latin typeface="Arial"/>
                <a:ea typeface="Arial"/>
                <a:cs typeface="Arial"/>
                <a:sym typeface="Arial"/>
              </a:rPr>
              <a:t>UNSURE IF YOU ARE A MEMBER OR</a:t>
            </a:r>
            <a:endParaRPr sz="16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>
                <a:latin typeface="Arial"/>
                <a:ea typeface="Arial"/>
                <a:cs typeface="Arial"/>
                <a:sym typeface="Arial"/>
              </a:rPr>
              <a:t>DO YOU HAVE QUESTIONS?</a:t>
            </a:r>
            <a:endParaRPr sz="16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title"/>
          </p:nvPr>
        </p:nvSpPr>
        <p:spPr>
          <a:xfrm>
            <a:off x="510605" y="4350251"/>
            <a:ext cx="7021200" cy="4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" sz="1600" b="0">
                <a:latin typeface="Arial"/>
                <a:ea typeface="Arial"/>
                <a:cs typeface="Arial"/>
                <a:sym typeface="Arial"/>
              </a:rPr>
              <a:t>membership@lafayettesquare.org</a:t>
            </a:r>
            <a:endParaRPr sz="1600" b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8" name="Google Shape;13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7310" y="1979139"/>
            <a:ext cx="2870800" cy="287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3243" y="67950"/>
            <a:ext cx="1750750" cy="93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/>
        </p:nvSpPr>
        <p:spPr>
          <a:xfrm>
            <a:off x="5823852" y="1382307"/>
            <a:ext cx="2571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JOIN TODAY</a:t>
            </a:r>
            <a:endParaRPr sz="3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On-screen Show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Raleway</vt:lpstr>
      <vt:lpstr>Lato</vt:lpstr>
      <vt:lpstr>Streamline</vt:lpstr>
      <vt:lpstr>Membership Report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Philip Lamczyk</dc:creator>
  <cp:lastModifiedBy>Philip Lamczyk</cp:lastModifiedBy>
  <cp:revision>1</cp:revision>
  <dcterms:modified xsi:type="dcterms:W3CDTF">2026-06-06T03:04:39Z</dcterms:modified>
</cp:coreProperties>
</file>